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438" r:id="rId12"/>
    <p:sldId id="267" r:id="rId13"/>
    <p:sldId id="441" r:id="rId14"/>
    <p:sldId id="442" r:id="rId15"/>
    <p:sldId id="440" r:id="rId16"/>
    <p:sldId id="301" r:id="rId17"/>
    <p:sldId id="303" r:id="rId18"/>
    <p:sldId id="316" r:id="rId19"/>
    <p:sldId id="276" r:id="rId20"/>
    <p:sldId id="277" r:id="rId21"/>
    <p:sldId id="264" r:id="rId22"/>
    <p:sldId id="275" r:id="rId23"/>
    <p:sldId id="321" r:id="rId24"/>
    <p:sldId id="322" r:id="rId25"/>
    <p:sldId id="299" r:id="rId26"/>
    <p:sldId id="314" r:id="rId27"/>
    <p:sldId id="271" r:id="rId28"/>
    <p:sldId id="443" r:id="rId29"/>
    <p:sldId id="439" r:id="rId30"/>
    <p:sldId id="302" r:id="rId31"/>
    <p:sldId id="272" r:id="rId32"/>
    <p:sldId id="295" r:id="rId33"/>
    <p:sldId id="305" r:id="rId34"/>
    <p:sldId id="307" r:id="rId35"/>
    <p:sldId id="308" r:id="rId36"/>
    <p:sldId id="309" r:id="rId37"/>
    <p:sldId id="315" r:id="rId38"/>
    <p:sldId id="298" r:id="rId39"/>
    <p:sldId id="26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E8A"/>
    <a:srgbClr val="D9B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4"/>
    <p:restoredTop sz="94694"/>
  </p:normalViewPr>
  <p:slideViewPr>
    <p:cSldViewPr snapToGrid="0">
      <p:cViewPr varScale="1">
        <p:scale>
          <a:sx n="87" d="100"/>
          <a:sy n="87" d="100"/>
        </p:scale>
        <p:origin x="23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pfund.UOM\Dropbox\1PFUND\WinWay\Dropout\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pfund.UOM\Dropbox\1PFUND\WinWay\Dropout\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pfund.UOM\Dropbox\1PFUND\WinWay\Dropout\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Hedges g</c:v>
                </c:pt>
              </c:strCache>
            </c:strRef>
          </c:tx>
          <c:spPr>
            <a:solidFill>
              <a:srgbClr val="D9BA6D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Medication</c:v>
                </c:pt>
                <c:pt idx="1">
                  <c:v>Motivational interviewing</c:v>
                </c:pt>
                <c:pt idx="2">
                  <c:v>Personalized feedback</c:v>
                </c:pt>
                <c:pt idx="3">
                  <c:v>Self-guided CBT</c:v>
                </c:pt>
                <c:pt idx="4">
                  <c:v>Face-to-face CBT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0.3</c:v>
                </c:pt>
                <c:pt idx="4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E-458A-9F60-0AD0B846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5774240"/>
        <c:axId val="1195967632"/>
      </c:barChart>
      <c:catAx>
        <c:axId val="11957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5967632"/>
        <c:crosses val="autoZero"/>
        <c:auto val="1"/>
        <c:lblAlgn val="ctr"/>
        <c:lblOffset val="100"/>
        <c:noMultiLvlLbl val="0"/>
      </c:catAx>
      <c:valAx>
        <c:axId val="119596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577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8E5EA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BA6D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Symptom Severity</c:v>
                </c:pt>
                <c:pt idx="1">
                  <c:v>Number of times gambled</c:v>
                </c:pt>
                <c:pt idx="2">
                  <c:v>Amount of money gambled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1.1399999999999999</c:v>
                </c:pt>
                <c:pt idx="1">
                  <c:v>0.54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E-4CC2-B016-85F9F7A13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6894496"/>
        <c:axId val="1107241008"/>
      </c:barChart>
      <c:catAx>
        <c:axId val="776894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241008"/>
        <c:crosses val="autoZero"/>
        <c:auto val="1"/>
        <c:lblAlgn val="ctr"/>
        <c:lblOffset val="100"/>
        <c:noMultiLvlLbl val="0"/>
      </c:catAx>
      <c:valAx>
        <c:axId val="110724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D8E5E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D8E5E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89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8E5EA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BA6D"/>
            </a:solidFill>
            <a:ln w="158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9BA6D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6-4AE4-8D89-C738D340E141}"/>
              </c:ext>
            </c:extLst>
          </c:dPt>
          <c:dPt>
            <c:idx val="1"/>
            <c:invertIfNegative val="0"/>
            <c:bubble3D val="0"/>
            <c:spPr>
              <a:solidFill>
                <a:srgbClr val="D9BA6D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6-4AE4-8D89-C738D340E141}"/>
              </c:ext>
            </c:extLst>
          </c:dPt>
          <c:dPt>
            <c:idx val="2"/>
            <c:invertIfNegative val="0"/>
            <c:bubble3D val="0"/>
            <c:spPr>
              <a:solidFill>
                <a:srgbClr val="D9BA6D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6-4AE4-8D89-C738D340E1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Quality of life</c:v>
                </c:pt>
                <c:pt idx="1">
                  <c:v>Anxiety</c:v>
                </c:pt>
                <c:pt idx="2">
                  <c:v>Depression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0.43</c:v>
                </c:pt>
                <c:pt idx="1">
                  <c:v>0.44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D6-4AE4-8D89-C738D340E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7335215"/>
        <c:axId val="11016112"/>
      </c:barChart>
      <c:catAx>
        <c:axId val="178733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16112"/>
        <c:crosses val="autoZero"/>
        <c:auto val="1"/>
        <c:lblAlgn val="ctr"/>
        <c:lblOffset val="100"/>
        <c:noMultiLvlLbl val="0"/>
      </c:catAx>
      <c:valAx>
        <c:axId val="11016112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D8E5E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</a:t>
                </a:r>
                <a:r>
                  <a:rPr lang="en-US" b="1" baseline="0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Size</a:t>
                </a:r>
                <a:endParaRPr lang="en-US" b="1" dirty="0">
                  <a:solidFill>
                    <a:srgbClr val="084E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D8E5E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8733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8E5EA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CBT</c:v>
                </c:pt>
              </c:strCache>
            </c:strRef>
          </c:tx>
          <c:spPr>
            <a:solidFill>
              <a:srgbClr val="D9BA6D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Symptom Severity</c:v>
                </c:pt>
                <c:pt idx="1">
                  <c:v>Number of times gambled</c:v>
                </c:pt>
                <c:pt idx="2">
                  <c:v>Amount of money gambled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0.53</c:v>
                </c:pt>
                <c:pt idx="1">
                  <c:v>0.55000000000000004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E-4CC2-B016-85F9F7A13F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Waitlist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Symptom Severity</c:v>
                </c:pt>
                <c:pt idx="1">
                  <c:v>Number of times gambled</c:v>
                </c:pt>
                <c:pt idx="2">
                  <c:v>Amount of money gambled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0.24</c:v>
                </c:pt>
                <c:pt idx="1">
                  <c:v>0.4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5-4B61-945A-3553667C9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6894496"/>
        <c:axId val="1107241008"/>
      </c:barChart>
      <c:catAx>
        <c:axId val="77689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07241008"/>
        <c:crosses val="autoZero"/>
        <c:auto val="1"/>
        <c:lblAlgn val="ctr"/>
        <c:lblOffset val="100"/>
        <c:noMultiLvlLbl val="0"/>
      </c:catAx>
      <c:valAx>
        <c:axId val="110724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D8E5E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Effect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D8E5EA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689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663282578315618"/>
          <c:y val="0.31638812820670648"/>
          <c:w val="9.2222805219656229E-2"/>
          <c:h val="0.28960578546274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84E8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D8E5EA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D9BA6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D9BA6D"/>
              </a:solidFill>
              <a:ln w="9525">
                <a:solidFill>
                  <a:srgbClr val="D9BA6D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1.666666666666664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9-47CA-9294-DBB1313228C9}"/>
                </c:ext>
              </c:extLst>
            </c:dLbl>
            <c:dLbl>
              <c:idx val="4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B9-47CA-9294-DBB1313228C9}"/>
                </c:ext>
              </c:extLst>
            </c:dLbl>
            <c:dLbl>
              <c:idx val="6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B9-47CA-9294-DBB1313228C9}"/>
                </c:ext>
              </c:extLst>
            </c:dLbl>
            <c:dLbl>
              <c:idx val="7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B9-47CA-9294-DBB1313228C9}"/>
                </c:ext>
              </c:extLst>
            </c:dLbl>
            <c:dLbl>
              <c:idx val="8"/>
              <c:layout>
                <c:manualLayout>
                  <c:x val="5.5555555555554534E-3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B9-47CA-9294-DBB1313228C9}"/>
                </c:ext>
              </c:extLst>
            </c:dLbl>
            <c:dLbl>
              <c:idx val="9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B9-47CA-9294-DBB1313228C9}"/>
                </c:ext>
              </c:extLst>
            </c:dLbl>
            <c:dLbl>
              <c:idx val="10"/>
              <c:layout>
                <c:manualLayout>
                  <c:x val="-1.0185067526415994E-16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B9-47CA-9294-DBB1313228C9}"/>
                </c:ext>
              </c:extLst>
            </c:dLbl>
            <c:dLbl>
              <c:idx val="11"/>
              <c:layout>
                <c:manualLayout>
                  <c:x val="0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B9-47CA-9294-DBB1313228C9}"/>
                </c:ext>
              </c:extLst>
            </c:dLbl>
            <c:dLbl>
              <c:idx val="12"/>
              <c:layout>
                <c:manualLayout>
                  <c:x val="-1.0185067526415994E-16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B9-47CA-9294-DBB1313228C9}"/>
                </c:ext>
              </c:extLst>
            </c:dLbl>
            <c:dLbl>
              <c:idx val="13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B9-47CA-9294-DBB1313228C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Sheet2!$E$23:$E$37</c:f>
              <c:strCache>
                <c:ptCount val="15"/>
                <c:pt idx="0">
                  <c:v>S1-S2</c:v>
                </c:pt>
                <c:pt idx="1">
                  <c:v>S2-S3</c:v>
                </c:pt>
                <c:pt idx="2">
                  <c:v>S3-S4</c:v>
                </c:pt>
                <c:pt idx="3">
                  <c:v>S4-S5</c:v>
                </c:pt>
                <c:pt idx="4">
                  <c:v>S5-S6</c:v>
                </c:pt>
                <c:pt idx="5">
                  <c:v>S6-S7</c:v>
                </c:pt>
                <c:pt idx="6">
                  <c:v>S7-S8</c:v>
                </c:pt>
                <c:pt idx="7">
                  <c:v>S8-S9</c:v>
                </c:pt>
                <c:pt idx="8">
                  <c:v>S9-S10</c:v>
                </c:pt>
                <c:pt idx="9">
                  <c:v>S10-S11</c:v>
                </c:pt>
                <c:pt idx="10">
                  <c:v>S11-S12</c:v>
                </c:pt>
                <c:pt idx="11">
                  <c:v>S12-S13</c:v>
                </c:pt>
                <c:pt idx="12">
                  <c:v>S13-S14</c:v>
                </c:pt>
                <c:pt idx="13">
                  <c:v>S14-S15</c:v>
                </c:pt>
                <c:pt idx="14">
                  <c:v>S15-S16</c:v>
                </c:pt>
              </c:strCache>
            </c:strRef>
          </c:cat>
          <c:val>
            <c:numRef>
              <c:f>Sheet2!$F$23:$F$37</c:f>
              <c:numCache>
                <c:formatCode>General</c:formatCode>
                <c:ptCount val="15"/>
                <c:pt idx="0">
                  <c:v>0.15</c:v>
                </c:pt>
                <c:pt idx="1">
                  <c:v>0.16</c:v>
                </c:pt>
                <c:pt idx="2">
                  <c:v>0.09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8B9-47CA-9294-DBB13132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47343"/>
        <c:axId val="818718175"/>
      </c:lineChart>
      <c:catAx>
        <c:axId val="1835473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Session Interval</a:t>
                </a:r>
              </a:p>
            </c:rich>
          </c:tx>
          <c:layout>
            <c:manualLayout>
              <c:xMode val="edge"/>
              <c:yMode val="edge"/>
              <c:x val="0.45696692605506423"/>
              <c:y val="0.94626359266323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8718175"/>
        <c:crosses val="autoZero"/>
        <c:auto val="1"/>
        <c:lblAlgn val="ctr"/>
        <c:lblOffset val="100"/>
        <c:noMultiLvlLbl val="0"/>
      </c:catAx>
      <c:valAx>
        <c:axId val="818718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00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</a:t>
                </a:r>
                <a:r>
                  <a:rPr lang="en-US" sz="1000" b="1" baseline="0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Clients Discontinuing Treatment</a:t>
                </a:r>
                <a:endParaRPr lang="en-US" sz="1000" b="1" dirty="0">
                  <a:solidFill>
                    <a:srgbClr val="084E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426849136526556E-2"/>
              <c:y val="9.8632147005799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547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9211195928751"/>
          <c:y val="6.2253545847613806E-2"/>
          <c:w val="0.83330788804071243"/>
          <c:h val="0.7458804792703160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D9BA6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D9BA6D"/>
              </a:solidFill>
              <a:ln w="0">
                <a:solidFill>
                  <a:srgbClr val="D9BA6D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1.6967535359942883E-3"/>
                  <c:y val="-1.62451733500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51-4B17-A9B2-EA61FC8B58FE}"/>
                </c:ext>
              </c:extLst>
            </c:dLbl>
            <c:dLbl>
              <c:idx val="11"/>
              <c:layout>
                <c:manualLayout>
                  <c:x val="1.0180588017286041E-2"/>
                  <c:y val="5.144315553751483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84E8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243999838608003E-2"/>
                      <c:h val="0.105106271574954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251-4B17-A9B2-EA61FC8B58FE}"/>
                </c:ext>
              </c:extLst>
            </c:dLbl>
            <c:dLbl>
              <c:idx val="15"/>
              <c:layout>
                <c:manualLayout>
                  <c:x val="-1.2442715524646593E-16"/>
                  <c:y val="-2.978281780846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51-4B17-A9B2-EA61FC8B58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Sheet2!$D$3:$D$18</c:f>
              <c:strCache>
                <c:ptCount val="16"/>
                <c:pt idx="0">
                  <c:v>S1-S2</c:v>
                </c:pt>
                <c:pt idx="1">
                  <c:v>S2-S3</c:v>
                </c:pt>
                <c:pt idx="2">
                  <c:v>S3-S4</c:v>
                </c:pt>
                <c:pt idx="3">
                  <c:v>S4-S5</c:v>
                </c:pt>
                <c:pt idx="4">
                  <c:v>S5-S6</c:v>
                </c:pt>
                <c:pt idx="5">
                  <c:v>S6-S7</c:v>
                </c:pt>
                <c:pt idx="6">
                  <c:v>S7-S8</c:v>
                </c:pt>
                <c:pt idx="7">
                  <c:v>S8-S9</c:v>
                </c:pt>
                <c:pt idx="8">
                  <c:v>S9-S10</c:v>
                </c:pt>
                <c:pt idx="9">
                  <c:v>S10-S11</c:v>
                </c:pt>
                <c:pt idx="10">
                  <c:v>S11-S12</c:v>
                </c:pt>
                <c:pt idx="11">
                  <c:v>S12-S13</c:v>
                </c:pt>
                <c:pt idx="12">
                  <c:v>S13-S14</c:v>
                </c:pt>
                <c:pt idx="13">
                  <c:v>S14-S15</c:v>
                </c:pt>
                <c:pt idx="14">
                  <c:v>S15-S16</c:v>
                </c:pt>
                <c:pt idx="15">
                  <c:v>S16-S68</c:v>
                </c:pt>
              </c:strCache>
            </c:strRef>
          </c:cat>
          <c:val>
            <c:numRef>
              <c:f>Sheet2!$E$3:$E$18</c:f>
              <c:numCache>
                <c:formatCode>General</c:formatCode>
                <c:ptCount val="16"/>
                <c:pt idx="0">
                  <c:v>0.15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0.06</c:v>
                </c:pt>
                <c:pt idx="5">
                  <c:v>0.05</c:v>
                </c:pt>
                <c:pt idx="6">
                  <c:v>0.09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0.03</c:v>
                </c:pt>
                <c:pt idx="11">
                  <c:v>0.04</c:v>
                </c:pt>
                <c:pt idx="12">
                  <c:v>0.04</c:v>
                </c:pt>
                <c:pt idx="13">
                  <c:v>7.0000000000000007E-2</c:v>
                </c:pt>
                <c:pt idx="14">
                  <c:v>0.03</c:v>
                </c:pt>
                <c:pt idx="15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51-4B17-A9B2-EA61FC8B5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011880"/>
        <c:axId val="475010240"/>
      </c:lineChart>
      <c:catAx>
        <c:axId val="475011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Session Interval</a:t>
                </a:r>
              </a:p>
            </c:rich>
          </c:tx>
          <c:layout>
            <c:manualLayout>
              <c:xMode val="edge"/>
              <c:yMode val="edge"/>
              <c:x val="0.47796905816284069"/>
              <c:y val="0.93609954667012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010240"/>
        <c:crosses val="autoZero"/>
        <c:auto val="1"/>
        <c:lblAlgn val="ctr"/>
        <c:lblOffset val="100"/>
        <c:noMultiLvlLbl val="0"/>
      </c:catAx>
      <c:valAx>
        <c:axId val="4750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 </a:t>
                </a:r>
                <a:r>
                  <a:rPr lang="en-US" sz="1200" b="1" baseline="0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Individuals Discontinuing Treatment without Making Reliable Changes</a:t>
                </a:r>
                <a:endParaRPr lang="en-US" sz="1200" b="1" dirty="0">
                  <a:solidFill>
                    <a:srgbClr val="084E8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6.7910704637292346E-2"/>
              <c:y val="4.37594230533080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01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D9BA6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D9BA6D"/>
              </a:solidFill>
              <a:ln w="9525">
                <a:solidFill>
                  <a:srgbClr val="D9BA6D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0"/>
                  <c:y val="-1.579923476966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35-42BB-99EB-3668D0FA95EA}"/>
                </c:ext>
              </c:extLst>
            </c:dLbl>
            <c:dLbl>
              <c:idx val="8"/>
              <c:layout>
                <c:manualLayout>
                  <c:x val="-1.6469710969540762E-3"/>
                  <c:y val="-2.843862258539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35-42BB-99EB-3668D0FA95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Completion!$D$2:$D$17</c:f>
              <c:strCache>
                <c:ptCount val="15"/>
                <c:pt idx="0">
                  <c:v>S1-S2</c:v>
                </c:pt>
                <c:pt idx="1">
                  <c:v>S2-S3</c:v>
                </c:pt>
                <c:pt idx="2">
                  <c:v>S3-S4</c:v>
                </c:pt>
                <c:pt idx="3">
                  <c:v>S4-S5</c:v>
                </c:pt>
                <c:pt idx="4">
                  <c:v>S5-S6</c:v>
                </c:pt>
                <c:pt idx="5">
                  <c:v>S6-S7</c:v>
                </c:pt>
                <c:pt idx="6">
                  <c:v>S7-S8</c:v>
                </c:pt>
                <c:pt idx="7">
                  <c:v>S8-S9</c:v>
                </c:pt>
                <c:pt idx="8">
                  <c:v>S9-S10</c:v>
                </c:pt>
                <c:pt idx="9">
                  <c:v>S10-S11</c:v>
                </c:pt>
                <c:pt idx="10">
                  <c:v>S11-S12</c:v>
                </c:pt>
                <c:pt idx="11">
                  <c:v>S12-S13</c:v>
                </c:pt>
                <c:pt idx="12">
                  <c:v>S13-S14</c:v>
                </c:pt>
                <c:pt idx="13">
                  <c:v>S14-S15</c:v>
                </c:pt>
                <c:pt idx="14">
                  <c:v>S15-S68</c:v>
                </c:pt>
              </c:strCache>
            </c:strRef>
          </c:cat>
          <c:val>
            <c:numRef>
              <c:f>Completion!$E$2:$E$17</c:f>
              <c:numCache>
                <c:formatCode>General</c:formatCode>
                <c:ptCount val="16"/>
                <c:pt idx="0">
                  <c:v>0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0.09</c:v>
                </c:pt>
                <c:pt idx="5">
                  <c:v>0.12</c:v>
                </c:pt>
                <c:pt idx="6">
                  <c:v>0.1</c:v>
                </c:pt>
                <c:pt idx="7">
                  <c:v>7.0000000000000007E-2</c:v>
                </c:pt>
                <c:pt idx="8">
                  <c:v>0.11</c:v>
                </c:pt>
                <c:pt idx="9">
                  <c:v>0.11</c:v>
                </c:pt>
                <c:pt idx="10">
                  <c:v>0.08</c:v>
                </c:pt>
                <c:pt idx="11">
                  <c:v>0.14000000000000001</c:v>
                </c:pt>
                <c:pt idx="12">
                  <c:v>0.06</c:v>
                </c:pt>
                <c:pt idx="13">
                  <c:v>0.02</c:v>
                </c:pt>
                <c:pt idx="1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5-42BB-99EB-3668D0FA9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011880"/>
        <c:axId val="475010240"/>
      </c:lineChart>
      <c:catAx>
        <c:axId val="475011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Session Interval</a:t>
                </a:r>
              </a:p>
            </c:rich>
          </c:tx>
          <c:layout>
            <c:manualLayout>
              <c:xMode val="edge"/>
              <c:yMode val="edge"/>
              <c:x val="0.47281466712055636"/>
              <c:y val="0.9396273017235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010240"/>
        <c:crosses val="autoZero"/>
        <c:auto val="1"/>
        <c:lblAlgn val="ctr"/>
        <c:lblOffset val="100"/>
        <c:noMultiLvlLbl val="0"/>
      </c:catAx>
      <c:valAx>
        <c:axId val="47501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84E8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050" b="1" dirty="0">
                    <a:solidFill>
                      <a:srgbClr val="084E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Proportion of Individuals Discontinuing Treatment Who Made Reliable Changes</a:t>
                </a:r>
              </a:p>
            </c:rich>
          </c:tx>
          <c:layout>
            <c:manualLayout>
              <c:xMode val="edge"/>
              <c:yMode val="edge"/>
              <c:x val="1.3175768775632609E-2"/>
              <c:y val="6.62296457338831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84E8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84E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01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D7A3-0372-4994-B024-D5519F7970E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5BC29-F0E5-44B9-BC3E-D1EEF3455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 include gambling behavior (FID) and symptoms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5530-1FD8-40B1-9EA0-934B6D4B1D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9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assumed in research and clinical settings that discontinuation is an undesirable outcome but there is little empirical evidence on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5530-1FD8-40B1-9EA0-934B6D4B1D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guide clinicians toward identifying individuals who might be at high risk for leaving treatment without getting the help they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5530-1FD8-40B1-9EA0-934B6D4B1D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9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 to guide clinicians toward identifying individuals who might be at high risk for leaving treatment without getting the help they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5530-1FD8-40B1-9EA0-934B6D4B1D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E94E-34CA-96C9-661D-04C57BF5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A0104-9A21-C1DD-A24C-A6265DB65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dica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F3C2F-1872-6AD3-1D29-66403218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5B6B0-7CF5-A199-329C-EABAC496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988AE-4E91-9FA0-58E9-334FF563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0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AA7C-EF5E-03E3-68D3-C8FFEDEE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45748-2189-3F43-1C97-DD3809BE2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B6EBC-B3D0-F361-574E-6F6BD99A7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4C35F-B400-98DC-390E-239368BA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CE4C3-3EA2-3D1F-EBF7-9109488F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8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983C6-8DA3-59E6-6174-2E7E2E496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00A99E-9E2A-4E66-03C1-F230DE51B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8A2B-31E8-747C-3152-E865246B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5E93E-2C59-6EF3-26A2-4B7137AD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D834-8B15-4F43-B763-083126CF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AD0-EBE6-5CE1-3C97-40013AAE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E893-6B75-5951-2EC4-60211A82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F312-1534-74EB-C213-114BC577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BCC5-0735-11AF-4134-CB6C0BF9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1ECB-6B32-E673-8C40-510D29F6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0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1ADD-B30E-07B2-7104-DEB313DE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C48DD-2E63-3C31-8DE7-556880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dica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46F15-FA16-F928-BC49-BAB481E1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6DF4-2696-C508-BAFE-DFE05803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B7AF-0196-4EEF-BBB0-D2BF7DF2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CB5F-FED2-0C5A-FD4B-B28FF56A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F67B-2BDB-3EED-F52C-6E7CC5CC3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8EFA2-9B71-D4EE-FA11-47FB00AA0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5D693-3D56-9B02-A6EF-BB3DCF6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1222A-0052-C82B-D9ED-CFB3C7F9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7FCCF-0BD5-F4FE-98A6-2E158508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96508-053B-777E-C629-2DD4A693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C785-414D-3F35-48B4-F0519AACA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dic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89EA6-5E76-792D-4D78-39C6F15D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B5147-E1BA-7A94-1D50-3938F0F1C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dic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50BBC-CC37-7B44-FFD8-EB01AA2E8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odica" pitchFamily="2" charset="77"/>
              </a:defRPr>
            </a:lvl1pPr>
            <a:lvl2pPr>
              <a:defRPr>
                <a:latin typeface="Modica" pitchFamily="2" charset="77"/>
              </a:defRPr>
            </a:lvl2pPr>
            <a:lvl3pPr>
              <a:defRPr>
                <a:latin typeface="Modica" pitchFamily="2" charset="77"/>
              </a:defRPr>
            </a:lvl3pPr>
            <a:lvl4pPr>
              <a:defRPr>
                <a:latin typeface="Modica" pitchFamily="2" charset="77"/>
              </a:defRPr>
            </a:lvl4pPr>
            <a:lvl5pPr>
              <a:defRPr>
                <a:latin typeface="Mod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4BFD69-1372-461D-D685-A932CBE6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3EF1-5427-AB72-60C7-CAB61F86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2B810-0392-1E99-4D12-37639424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53F8-7B0E-5DFC-61C3-3AD227F30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28297-32DC-9F29-51A4-6BB1F935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753D6-2B55-F4E0-E885-61507835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62B1E-0064-6E6D-0D93-5BF33216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8C6C9-DB14-934A-29E2-ECD19F7C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5879A-7B0A-EC1C-71B8-47E7CD22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C8B8-8C10-8911-D0A2-A08BC1C2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3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7725-C73C-5728-CB7B-1553F688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CC08-38A4-4660-DFDB-21FAF30F6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dica" pitchFamily="2" charset="77"/>
              </a:defRPr>
            </a:lvl1pPr>
            <a:lvl2pPr>
              <a:defRPr sz="2800">
                <a:latin typeface="Modica" pitchFamily="2" charset="77"/>
              </a:defRPr>
            </a:lvl2pPr>
            <a:lvl3pPr>
              <a:defRPr sz="2400">
                <a:latin typeface="Modica" pitchFamily="2" charset="77"/>
              </a:defRPr>
            </a:lvl3pPr>
            <a:lvl4pPr>
              <a:defRPr sz="2000">
                <a:latin typeface="Modica" pitchFamily="2" charset="77"/>
              </a:defRPr>
            </a:lvl4pPr>
            <a:lvl5pPr>
              <a:defRPr sz="2000">
                <a:latin typeface="Modica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07B7A-38F5-1BD1-6F96-EC888126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dica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2E9B2-7A2D-1E20-0BBF-5284DB84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16ADA-6BE4-737E-953B-B1F4839B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8E317-C5E9-6C3D-1D50-8CDC0F6C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7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FE2B-47DB-9104-78D0-59B5A263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dica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1D0D4-7408-F7AC-2F84-3CB23DBF7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dica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9633E-ACAC-B1A2-DE87-D96056EE5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dica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60A02-BC07-7597-CC58-77F8691F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79F1F-F309-A9C0-673E-A94B3BC6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78FC8-AD40-42AF-197E-3F76AC8C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E1725-CD48-5198-30D9-B855F381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2DE01-7CB1-07BF-379B-604936C1D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12D1-DDAB-2140-EA8B-DAA9ADB9C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dica" pitchFamily="2" charset="77"/>
              </a:defRPr>
            </a:lvl1pPr>
          </a:lstStyle>
          <a:p>
            <a:fld id="{747D56A5-F04C-1B4C-974D-4594D62020C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7D70-F19B-46B0-B64A-60BFD5EA6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dica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07D3-B5A7-20CA-6B47-02491A42B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dica" pitchFamily="2" charset="77"/>
              </a:defRPr>
            </a:lvl1pPr>
          </a:lstStyle>
          <a:p>
            <a:fld id="{E66E88A2-E783-934D-B678-81636E607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dic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dic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dic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dic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dic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dic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amblingclinic.com/" TargetMode="External"/><Relationship Id="rId2" Type="http://schemas.openxmlformats.org/officeDocument/2006/relationships/hyperlink" Target="mailto:rapfund@memphis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gamblingclinic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E548-089E-7331-1103-78FC08AAF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Dropout from Treatment for Problem and Disordered Gambling</a:t>
            </a: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EE0A3-8FF9-4AFE-6173-8CECE7E94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389"/>
            <a:ext cx="9144000" cy="203222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Rory A. Pfund, PhD </a:t>
            </a:r>
          </a:p>
          <a:p>
            <a:r>
              <a:rPr lang="en-US" sz="1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Director, Tennessee Institute for Gambling Education and Research (TIGER)</a:t>
            </a:r>
          </a:p>
          <a:p>
            <a:r>
              <a:rPr lang="en-US" sz="1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Assistant Professor, Department of Psychology, University of Memphis</a:t>
            </a:r>
          </a:p>
          <a:p>
            <a:endParaRPr lang="en-US" sz="1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Diamond Casino Presentation </a:t>
            </a:r>
          </a:p>
          <a:p>
            <a:r>
              <a:rPr lang="en-US" sz="1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10, 2024</a:t>
            </a:r>
          </a:p>
        </p:txBody>
      </p:sp>
    </p:spTree>
    <p:extLst>
      <p:ext uri="{BB962C8B-B14F-4D97-AF65-F5344CB8AC3E}">
        <p14:creationId xmlns:p14="http://schemas.microsoft.com/office/powerpoint/2010/main" val="19011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 on Co-Occurring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96DC-379B-D5DB-5E49-FCFA958D7CBF}"/>
              </a:ext>
            </a:extLst>
          </p:cNvPr>
          <p:cNvSpPr txBox="1"/>
          <p:nvPr/>
        </p:nvSpPr>
        <p:spPr>
          <a:xfrm>
            <a:off x="6515763" y="6460420"/>
            <a:ext cx="593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(2023)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of Addictive Behaviors</a:t>
            </a: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0A85C-90C2-4555-F281-1A0E0CC8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3136D7D2-6E0A-432C-9EC5-F541AE1D4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735731"/>
              </p:ext>
            </p:extLst>
          </p:nvPr>
        </p:nvGraphicFramePr>
        <p:xfrm>
          <a:off x="838200" y="1825625"/>
          <a:ext cx="9933122" cy="404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66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46AFB-2DDB-89E4-3C70-68209788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9832-052A-9205-9B2F-9197FFCF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 Response Rates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5237-027E-42D7-7B85-A7EF2BAC825A}"/>
              </a:ext>
            </a:extLst>
          </p:cNvPr>
          <p:cNvSpPr txBox="1"/>
          <p:nvPr/>
        </p:nvSpPr>
        <p:spPr>
          <a:xfrm>
            <a:off x="7872977" y="6466788"/>
            <a:ext cx="50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(2023)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D4397CF-2DE1-DE33-3A48-96B9E3F10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461787"/>
              </p:ext>
            </p:extLst>
          </p:nvPr>
        </p:nvGraphicFramePr>
        <p:xfrm>
          <a:off x="686510" y="1722854"/>
          <a:ext cx="11097819" cy="458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0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365760"/>
            <a:ext cx="10358164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CBT Components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739" y="1828800"/>
            <a:ext cx="5046693" cy="435133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Relapse prevention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restructuring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substitution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 control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Self-monitoring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9681E-A141-7094-A647-33E281E43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8226" y="1828800"/>
            <a:ext cx="5418814" cy="435133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Imaginal desensitization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comparison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skills training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D9BA6D"/>
              </a:buClr>
              <a:buSzTx/>
              <a:buFontTx/>
              <a:buChar char="♦"/>
              <a:defRPr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96DC-379B-D5DB-5E49-FCFA958D7CBF}"/>
              </a:ext>
            </a:extLst>
          </p:cNvPr>
          <p:cNvSpPr txBox="1"/>
          <p:nvPr/>
        </p:nvSpPr>
        <p:spPr>
          <a:xfrm>
            <a:off x="6686882" y="6488668"/>
            <a:ext cx="586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Rodda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Behavioral Addictions</a:t>
            </a:r>
          </a:p>
        </p:txBody>
      </p:sp>
    </p:spTree>
    <p:extLst>
      <p:ext uri="{BB962C8B-B14F-4D97-AF65-F5344CB8AC3E}">
        <p14:creationId xmlns:p14="http://schemas.microsoft.com/office/powerpoint/2010/main" val="28705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10325862" cy="1325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Attendance and Outcomes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E32E88-FCCA-6290-DDA0-ACBE3A537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2819" r="2564"/>
          <a:stretch/>
        </p:blipFill>
        <p:spPr bwMode="auto">
          <a:xfrm>
            <a:off x="2616014" y="1790382"/>
            <a:ext cx="622571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A43FA-F16E-F34C-0144-24F2AD96B691}"/>
              </a:ext>
            </a:extLst>
          </p:cNvPr>
          <p:cNvSpPr txBox="1"/>
          <p:nvPr/>
        </p:nvSpPr>
        <p:spPr>
          <a:xfrm>
            <a:off x="6447772" y="648866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(2020)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of Addictive Behaviors</a:t>
            </a:r>
          </a:p>
        </p:txBody>
      </p:sp>
    </p:spTree>
    <p:extLst>
      <p:ext uri="{BB962C8B-B14F-4D97-AF65-F5344CB8AC3E}">
        <p14:creationId xmlns:p14="http://schemas.microsoft.com/office/powerpoint/2010/main" val="24331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760"/>
            <a:ext cx="1034491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Sessions are Needed?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728FB6-2ADE-8204-48C4-DF460E68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72" r="59905" b="49248"/>
          <a:stretch/>
        </p:blipFill>
        <p:spPr bwMode="auto">
          <a:xfrm>
            <a:off x="2969017" y="2150486"/>
            <a:ext cx="4500582" cy="3882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CF7765-7FD6-E64D-A5A3-D3E9FC627425}"/>
              </a:ext>
            </a:extLst>
          </p:cNvPr>
          <p:cNvSpPr txBox="1"/>
          <p:nvPr/>
        </p:nvSpPr>
        <p:spPr>
          <a:xfrm>
            <a:off x="5367898" y="6492240"/>
            <a:ext cx="71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(2021)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Consulting and Clinical Psychology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D9F3B6-D014-FCE7-94BA-0DFED7616F00}"/>
              </a:ext>
            </a:extLst>
          </p:cNvPr>
          <p:cNvSpPr/>
          <p:nvPr/>
        </p:nvSpPr>
        <p:spPr>
          <a:xfrm>
            <a:off x="3667506" y="4801975"/>
            <a:ext cx="2114550" cy="5905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760"/>
            <a:ext cx="1034491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Sessions are Needed?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728FB6-2ADE-8204-48C4-DF460E68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2" r="59606" b="24156"/>
          <a:stretch/>
        </p:blipFill>
        <p:spPr bwMode="auto">
          <a:xfrm>
            <a:off x="2744968" y="2159710"/>
            <a:ext cx="4533900" cy="3864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32A15-C3C1-92B2-003F-67A35636E1F0}"/>
              </a:ext>
            </a:extLst>
          </p:cNvPr>
          <p:cNvSpPr txBox="1"/>
          <p:nvPr/>
        </p:nvSpPr>
        <p:spPr>
          <a:xfrm>
            <a:off x="5429250" y="6488668"/>
            <a:ext cx="71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(2021)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Consulting and Clinical Psychology</a:t>
            </a:r>
          </a:p>
        </p:txBody>
      </p:sp>
    </p:spTree>
    <p:extLst>
      <p:ext uri="{BB962C8B-B14F-4D97-AF65-F5344CB8AC3E}">
        <p14:creationId xmlns:p14="http://schemas.microsoft.com/office/powerpoint/2010/main" val="4559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A99B97B-10A2-F2D1-8BC1-21B35A0F5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7"/>
          <a:stretch/>
        </p:blipFill>
        <p:spPr>
          <a:xfrm>
            <a:off x="2413015" y="2100318"/>
            <a:ext cx="7365970" cy="26573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B88FB-6D91-157B-F148-41CF016318FC}"/>
              </a:ext>
            </a:extLst>
          </p:cNvPr>
          <p:cNvSpPr txBox="1"/>
          <p:nvPr/>
        </p:nvSpPr>
        <p:spPr>
          <a:xfrm>
            <a:off x="2127738" y="4757683"/>
            <a:ext cx="18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point of contact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3D0F4-A9BB-C57D-6282-F3C89065EBD4}"/>
              </a:ext>
            </a:extLst>
          </p:cNvPr>
          <p:cNvSpPr txBox="1"/>
          <p:nvPr/>
        </p:nvSpPr>
        <p:spPr>
          <a:xfrm>
            <a:off x="8346830" y="4757683"/>
            <a:ext cx="18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17317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A99B97B-10A2-F2D1-8BC1-21B35A0F5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3"/>
          <a:stretch/>
        </p:blipFill>
        <p:spPr>
          <a:xfrm>
            <a:off x="2413015" y="1955881"/>
            <a:ext cx="7365970" cy="2946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E88662-358B-AF35-BE7A-56C1B6757576}"/>
              </a:ext>
            </a:extLst>
          </p:cNvPr>
          <p:cNvSpPr txBox="1"/>
          <p:nvPr/>
        </p:nvSpPr>
        <p:spPr>
          <a:xfrm>
            <a:off x="8505091" y="4532788"/>
            <a:ext cx="18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F4C7A-7932-5AA2-13E2-039F530C7531}"/>
              </a:ext>
            </a:extLst>
          </p:cNvPr>
          <p:cNvSpPr txBox="1"/>
          <p:nvPr/>
        </p:nvSpPr>
        <p:spPr>
          <a:xfrm>
            <a:off x="2118213" y="4578954"/>
            <a:ext cx="180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point of contact</a:t>
            </a:r>
          </a:p>
        </p:txBody>
      </p:sp>
    </p:spTree>
    <p:extLst>
      <p:ext uri="{BB962C8B-B14F-4D97-AF65-F5344CB8AC3E}">
        <p14:creationId xmlns:p14="http://schemas.microsoft.com/office/powerpoint/2010/main" val="382261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Treatment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28800"/>
            <a:ext cx="10462163" cy="4351337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39% of individuals drop out of treatment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EC5B0-37ED-AA38-5C92-BF0C0D18FF4F}"/>
              </a:ext>
            </a:extLst>
          </p:cNvPr>
          <p:cNvSpPr txBox="1"/>
          <p:nvPr/>
        </p:nvSpPr>
        <p:spPr>
          <a:xfrm>
            <a:off x="6401593" y="648866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(2021)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of Addictive Behaviors</a:t>
            </a: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9225BC-DBEF-5D47-9727-FF4A380A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5" y="2770027"/>
            <a:ext cx="3236470" cy="3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6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“Dropout?”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8800"/>
            <a:ext cx="10481213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individual initiates treatment and then leaves it before completion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from not seeking treatment</a:t>
            </a:r>
            <a:endParaRPr lang="en-US" sz="22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5A52-BB29-D9FB-DC0C-D45DB0A8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187E-FE0B-17BE-D3CF-36DF8830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esearching Effective Responsible Gaming Programs | Casino Life Magazine">
            <a:extLst>
              <a:ext uri="{FF2B5EF4-FFF2-40B4-BE49-F238E27FC236}">
                <a16:creationId xmlns:a16="http://schemas.microsoft.com/office/drawing/2014/main" id="{3B9A01A5-72FB-22FB-254A-141B27C6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25" y="3562463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er Support Academies | Peninsula Behavioral Health">
            <a:extLst>
              <a:ext uri="{FF2B5EF4-FFF2-40B4-BE49-F238E27FC236}">
                <a16:creationId xmlns:a16="http://schemas.microsoft.com/office/drawing/2014/main" id="{5B0090A7-6D6A-5ED6-7AF0-2B950E64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4" y="3562463"/>
            <a:ext cx="4486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0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8800"/>
            <a:ext cx="9257157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do not want to change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is always necessary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 what is best for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E7993-96EE-6807-2B50-A942F1A23219}"/>
              </a:ext>
            </a:extLst>
          </p:cNvPr>
          <p:cNvSpPr txBox="1"/>
          <p:nvPr/>
        </p:nvSpPr>
        <p:spPr>
          <a:xfrm>
            <a:off x="7072439" y="653415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(2022)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Addiction Medicine</a:t>
            </a:r>
          </a:p>
        </p:txBody>
      </p:sp>
    </p:spTree>
    <p:extLst>
      <p:ext uri="{BB962C8B-B14F-4D97-AF65-F5344CB8AC3E}">
        <p14:creationId xmlns:p14="http://schemas.microsoft.com/office/powerpoint/2010/main" val="36591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8800"/>
            <a:ext cx="9257157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do want to change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is not always necessary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often have preferences for what is best for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3A53D-4293-20D5-6E63-9E6DC5A71CA9}"/>
              </a:ext>
            </a:extLst>
          </p:cNvPr>
          <p:cNvSpPr txBox="1"/>
          <p:nvPr/>
        </p:nvSpPr>
        <p:spPr>
          <a:xfrm>
            <a:off x="7072439" y="653415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(2022)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Addiction Medicine</a:t>
            </a:r>
          </a:p>
        </p:txBody>
      </p:sp>
    </p:spTree>
    <p:extLst>
      <p:ext uri="{BB962C8B-B14F-4D97-AF65-F5344CB8AC3E}">
        <p14:creationId xmlns:p14="http://schemas.microsoft.com/office/powerpoint/2010/main" val="41604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28800"/>
            <a:ext cx="10335387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definitions:</a:t>
            </a:r>
          </a:p>
          <a:p>
            <a:pPr lvl="1"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2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a portion of a treatment</a:t>
            </a:r>
          </a:p>
          <a:p>
            <a:pPr lvl="1"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2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all sessions of a treatment</a:t>
            </a:r>
          </a:p>
          <a:p>
            <a:pPr lvl="1"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2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Therapist judgment</a:t>
            </a:r>
          </a:p>
          <a:p>
            <a:pPr lvl="1">
              <a:buFont typeface="Symbol" panose="05050102010706020507" pitchFamily="18" charset="2"/>
              <a:buChar char="¨"/>
            </a:pPr>
            <a:endParaRPr lang="en-US" sz="22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algn="ctr">
              <a:buNone/>
            </a:pPr>
            <a:r>
              <a:rPr lang="en-US" sz="2400" b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**each definition universally applied to all people in treatment**</a:t>
            </a:r>
          </a:p>
          <a:p>
            <a:pP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0EBC3-8E17-62CD-F6CF-1A6728FA7B53}"/>
              </a:ext>
            </a:extLst>
          </p:cNvPr>
          <p:cNvSpPr txBox="1"/>
          <p:nvPr/>
        </p:nvSpPr>
        <p:spPr>
          <a:xfrm>
            <a:off x="6497129" y="648866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(2021)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of Addictive Behaviors</a:t>
            </a:r>
          </a:p>
        </p:txBody>
      </p:sp>
    </p:spTree>
    <p:extLst>
      <p:ext uri="{BB962C8B-B14F-4D97-AF65-F5344CB8AC3E}">
        <p14:creationId xmlns:p14="http://schemas.microsoft.com/office/powerpoint/2010/main" val="4549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Dropout Rates by Definitions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50C3CA-937F-42B3-F876-47469A19B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22150"/>
              </p:ext>
            </p:extLst>
          </p:nvPr>
        </p:nvGraphicFramePr>
        <p:xfrm>
          <a:off x="533400" y="2142992"/>
          <a:ext cx="10976609" cy="3564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7295">
                  <a:extLst>
                    <a:ext uri="{9D8B030D-6E8A-4147-A177-3AD203B41FA5}">
                      <a16:colId xmlns:a16="http://schemas.microsoft.com/office/drawing/2014/main" val="2292932582"/>
                    </a:ext>
                  </a:extLst>
                </a:gridCol>
                <a:gridCol w="1736742">
                  <a:extLst>
                    <a:ext uri="{9D8B030D-6E8A-4147-A177-3AD203B41FA5}">
                      <a16:colId xmlns:a16="http://schemas.microsoft.com/office/drawing/2014/main" val="714767587"/>
                    </a:ext>
                  </a:extLst>
                </a:gridCol>
                <a:gridCol w="2550857">
                  <a:extLst>
                    <a:ext uri="{9D8B030D-6E8A-4147-A177-3AD203B41FA5}">
                      <a16:colId xmlns:a16="http://schemas.microsoft.com/office/drawing/2014/main" val="600566348"/>
                    </a:ext>
                  </a:extLst>
                </a:gridCol>
                <a:gridCol w="1139081">
                  <a:extLst>
                    <a:ext uri="{9D8B030D-6E8A-4147-A177-3AD203B41FA5}">
                      <a16:colId xmlns:a16="http://schemas.microsoft.com/office/drawing/2014/main" val="3978161611"/>
                    </a:ext>
                  </a:extLst>
                </a:gridCol>
                <a:gridCol w="1242634">
                  <a:extLst>
                    <a:ext uri="{9D8B030D-6E8A-4147-A177-3AD203B41FA5}">
                      <a16:colId xmlns:a16="http://schemas.microsoft.com/office/drawing/2014/main" val="2667409834"/>
                    </a:ext>
                  </a:extLst>
                </a:gridCol>
              </a:tblGrid>
              <a:tr h="1169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Rate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Confidence Interval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Q-value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 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98426"/>
                  </a:ext>
                </a:extLst>
              </a:tr>
              <a:tr h="598602">
                <a:tc>
                  <a:txBody>
                    <a:bodyPr/>
                    <a:lstStyle/>
                    <a:p>
                      <a:pPr marL="0" marR="0" indent="-952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definition (# of studies)</a:t>
                      </a:r>
                      <a:endParaRPr lang="en-US" sz="20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51.08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.001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81556"/>
                  </a:ext>
                </a:extLst>
              </a:tr>
              <a:tr h="598602">
                <a:tc>
                  <a:txBody>
                    <a:bodyPr/>
                    <a:lstStyle/>
                    <a:p>
                      <a:pPr marL="0" marR="0" indent="16192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Attending some sessions (9)</a:t>
                      </a:r>
                      <a:endParaRPr lang="en-US" sz="20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33.2%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25.5%, 41.9%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0131"/>
                  </a:ext>
                </a:extLst>
              </a:tr>
              <a:tr h="598602">
                <a:tc>
                  <a:txBody>
                    <a:bodyPr/>
                    <a:lstStyle/>
                    <a:p>
                      <a:pPr marL="0" marR="0" indent="16192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Attending all sessions (10)</a:t>
                      </a:r>
                      <a:endParaRPr lang="en-US" sz="20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64.1%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57.0%, 70.6%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18835"/>
                  </a:ext>
                </a:extLst>
              </a:tr>
              <a:tr h="598602">
                <a:tc>
                  <a:txBody>
                    <a:bodyPr/>
                    <a:lstStyle/>
                    <a:p>
                      <a:pPr marL="0" marR="0" indent="16192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Therapist judgment (12)</a:t>
                      </a:r>
                      <a:endParaRPr lang="en-US" sz="20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27.2%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20.7%, 35.0%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264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8B3AFC-2BAA-CB07-5A66-AB9EBACB79CA}"/>
              </a:ext>
            </a:extLst>
          </p:cNvPr>
          <p:cNvSpPr txBox="1"/>
          <p:nvPr/>
        </p:nvSpPr>
        <p:spPr>
          <a:xfrm>
            <a:off x="6527609" y="651129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(2021)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of Addictive Behaviors</a:t>
            </a:r>
          </a:p>
        </p:txBody>
      </p:sp>
    </p:spTree>
    <p:extLst>
      <p:ext uri="{BB962C8B-B14F-4D97-AF65-F5344CB8AC3E}">
        <p14:creationId xmlns:p14="http://schemas.microsoft.com/office/powerpoint/2010/main" val="27727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Terms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04C33E-FAAA-A11E-6756-A8E949C3A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97786"/>
              </p:ext>
            </p:extLst>
          </p:nvPr>
        </p:nvGraphicFramePr>
        <p:xfrm>
          <a:off x="1223010" y="2858010"/>
          <a:ext cx="9898062" cy="220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9031">
                  <a:extLst>
                    <a:ext uri="{9D8B030D-6E8A-4147-A177-3AD203B41FA5}">
                      <a16:colId xmlns:a16="http://schemas.microsoft.com/office/drawing/2014/main" val="1955520057"/>
                    </a:ext>
                  </a:extLst>
                </a:gridCol>
                <a:gridCol w="4949031">
                  <a:extLst>
                    <a:ext uri="{9D8B030D-6E8A-4147-A177-3AD203B41FA5}">
                      <a16:colId xmlns:a16="http://schemas.microsoft.com/office/drawing/2014/main" val="2278959606"/>
                    </a:ext>
                  </a:extLst>
                </a:gridCol>
              </a:tblGrid>
              <a:tr h="782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84E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This</a:t>
                      </a:r>
                    </a:p>
                  </a:txBody>
                  <a:tcPr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84E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That</a:t>
                      </a:r>
                    </a:p>
                  </a:txBody>
                  <a:tcPr>
                    <a:solidFill>
                      <a:srgbClr val="D9BA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4643"/>
                  </a:ext>
                </a:extLst>
              </a:tr>
              <a:tr h="14268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84E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Discontinuation/attendance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84E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84E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992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EB70A3-B76A-4E73-31BE-4C814C9501E7}"/>
              </a:ext>
            </a:extLst>
          </p:cNvPr>
          <p:cNvSpPr txBox="1"/>
          <p:nvPr/>
        </p:nvSpPr>
        <p:spPr>
          <a:xfrm>
            <a:off x="7017272" y="6484858"/>
            <a:ext cx="796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(2022)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Addiction Medicine</a:t>
            </a:r>
            <a:endParaRPr lang="en-US" dirty="0">
              <a:solidFill>
                <a:srgbClr val="084E8A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1032586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at Initial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10452638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clinic, 50% of clients who schedule an initial appointment for face-to-face outpatient treatment do not show</a:t>
            </a:r>
          </a:p>
        </p:txBody>
      </p:sp>
      <p:pic>
        <p:nvPicPr>
          <p:cNvPr id="4" name="Picture 2" descr="Image result for help someone up">
            <a:extLst>
              <a:ext uri="{FF2B5EF4-FFF2-40B4-BE49-F238E27FC236}">
                <a16:creationId xmlns:a16="http://schemas.microsoft.com/office/drawing/2014/main" id="{8B571991-9E39-FFFB-6BA9-641B0497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94" y="3738374"/>
            <a:ext cx="3900995" cy="234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9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throughout Treatment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D4D8-ECE4-AEAB-8BAC-6A72BFBECF57}"/>
              </a:ext>
            </a:extLst>
          </p:cNvPr>
          <p:cNvSpPr txBox="1"/>
          <p:nvPr/>
        </p:nvSpPr>
        <p:spPr>
          <a:xfrm>
            <a:off x="7169177" y="649224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Gambling Studies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2D6C18-741E-4559-DFCA-231C92417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422975"/>
              </p:ext>
            </p:extLst>
          </p:nvPr>
        </p:nvGraphicFramePr>
        <p:xfrm>
          <a:off x="819150" y="1959924"/>
          <a:ext cx="9744075" cy="402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7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A New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828800"/>
            <a:ext cx="9891762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relative to session-to-session changes in outcome</a:t>
            </a:r>
          </a:p>
          <a:p>
            <a:pPr lvl="1"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2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do not respond during treatment or even worsen (discontinuation)</a:t>
            </a:r>
          </a:p>
          <a:p>
            <a:pPr lvl="1"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2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respond and sustain throughout treatment (treatment completion)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65760"/>
            <a:ext cx="1035443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(No response)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E6E56E-5774-4B17-AADA-E11E0E56F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224936"/>
              </p:ext>
            </p:extLst>
          </p:nvPr>
        </p:nvGraphicFramePr>
        <p:xfrm>
          <a:off x="735291" y="1691322"/>
          <a:ext cx="9587060" cy="469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A60E90C-6AB6-6950-439A-742766A66E75}"/>
              </a:ext>
            </a:extLst>
          </p:cNvPr>
          <p:cNvSpPr/>
          <p:nvPr/>
        </p:nvSpPr>
        <p:spPr>
          <a:xfrm>
            <a:off x="2347274" y="1904215"/>
            <a:ext cx="1300899" cy="1319752"/>
          </a:xfrm>
          <a:prstGeom prst="ellipse">
            <a:avLst/>
          </a:prstGeom>
          <a:noFill/>
          <a:ln w="57150">
            <a:solidFill>
              <a:srgbClr val="D9B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D4D8-ECE4-AEAB-8BAC-6A72BFBECF57}"/>
              </a:ext>
            </a:extLst>
          </p:cNvPr>
          <p:cNvSpPr txBox="1"/>
          <p:nvPr/>
        </p:nvSpPr>
        <p:spPr>
          <a:xfrm>
            <a:off x="7058687" y="648866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Gambling Studies</a:t>
            </a:r>
          </a:p>
        </p:txBody>
      </p:sp>
    </p:spTree>
    <p:extLst>
      <p:ext uri="{BB962C8B-B14F-4D97-AF65-F5344CB8AC3E}">
        <p14:creationId xmlns:p14="http://schemas.microsoft.com/office/powerpoint/2010/main" val="27785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(Responded and sustained)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25730B-D307-4B43-B7F2-44CE2EC8C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32558"/>
              </p:ext>
            </p:extLst>
          </p:nvPr>
        </p:nvGraphicFramePr>
        <p:xfrm>
          <a:off x="619126" y="1894788"/>
          <a:ext cx="10099150" cy="442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680E2D-959D-C0A2-CCB3-56F68D8DFE8A}"/>
              </a:ext>
            </a:extLst>
          </p:cNvPr>
          <p:cNvSpPr txBox="1"/>
          <p:nvPr/>
        </p:nvSpPr>
        <p:spPr>
          <a:xfrm>
            <a:off x="7062301" y="645414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Gambling Studies</a:t>
            </a:r>
          </a:p>
        </p:txBody>
      </p:sp>
    </p:spTree>
    <p:extLst>
      <p:ext uri="{BB962C8B-B14F-4D97-AF65-F5344CB8AC3E}">
        <p14:creationId xmlns:p14="http://schemas.microsoft.com/office/powerpoint/2010/main" val="38348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E445-C1BF-2A52-50C1-14D6456E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TIGER</a:t>
            </a:r>
          </a:p>
        </p:txBody>
      </p:sp>
      <p:pic>
        <p:nvPicPr>
          <p:cNvPr id="4" name="Picture 2" descr="Congrats to the University of Memphis Tigers! - Logan University | College  of Chiropractic | College of Health Science | Logan University">
            <a:extLst>
              <a:ext uri="{FF2B5EF4-FFF2-40B4-BE49-F238E27FC236}">
                <a16:creationId xmlns:a16="http://schemas.microsoft.com/office/drawing/2014/main" id="{D4AA8FED-A221-386E-A9EA-04D043DF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5" y="2793783"/>
            <a:ext cx="2951728" cy="21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ast Tennessee State University: Online Degree Reviews and Rankings |  OnlineU">
            <a:extLst>
              <a:ext uri="{FF2B5EF4-FFF2-40B4-BE49-F238E27FC236}">
                <a16:creationId xmlns:a16="http://schemas.microsoft.com/office/drawing/2014/main" id="{20D66BB1-B4B3-48A2-2B61-81EFAF94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98" y="2793783"/>
            <a:ext cx="4372816" cy="14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nnessee State University - Nashville ...">
            <a:extLst>
              <a:ext uri="{FF2B5EF4-FFF2-40B4-BE49-F238E27FC236}">
                <a16:creationId xmlns:a16="http://schemas.microsoft.com/office/drawing/2014/main" id="{23C2F622-5148-EFE9-6DFB-C01E6D5C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53" y="3356258"/>
            <a:ext cx="3021721" cy="8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76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96" y="365760"/>
            <a:ext cx="10283716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with Other Definitions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C142C3-4360-F44A-280A-E368F5E9C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20022"/>
              </p:ext>
            </p:extLst>
          </p:nvPr>
        </p:nvGraphicFramePr>
        <p:xfrm>
          <a:off x="670796" y="3987219"/>
          <a:ext cx="9692639" cy="150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6742">
                  <a:extLst>
                    <a:ext uri="{9D8B030D-6E8A-4147-A177-3AD203B41FA5}">
                      <a16:colId xmlns:a16="http://schemas.microsoft.com/office/drawing/2014/main" val="3835080582"/>
                    </a:ext>
                  </a:extLst>
                </a:gridCol>
                <a:gridCol w="2734672">
                  <a:extLst>
                    <a:ext uri="{9D8B030D-6E8A-4147-A177-3AD203B41FA5}">
                      <a16:colId xmlns:a16="http://schemas.microsoft.com/office/drawing/2014/main" val="2194149387"/>
                    </a:ext>
                  </a:extLst>
                </a:gridCol>
                <a:gridCol w="3231225">
                  <a:extLst>
                    <a:ext uri="{9D8B030D-6E8A-4147-A177-3AD203B41FA5}">
                      <a16:colId xmlns:a16="http://schemas.microsoft.com/office/drawing/2014/main" val="359769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Not Responding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9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61925" marR="0" indent="-1619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Attending &lt;3 Sessions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68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686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6EBE62-5963-1A46-7097-2362AF765564}"/>
              </a:ext>
            </a:extLst>
          </p:cNvPr>
          <p:cNvSpPr txBox="1"/>
          <p:nvPr/>
        </p:nvSpPr>
        <p:spPr>
          <a:xfrm>
            <a:off x="7100401" y="651152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Gambling Studies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4F6A03-03E3-2E14-260D-6D19BC2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96" y="1828800"/>
            <a:ext cx="9186436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sample classified correctly 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of the sample classified incorrectly (i.e., classified as dropout in one definition and completer in the other)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A7C1B2-626D-BDA5-EDFA-3E83587557C5}"/>
              </a:ext>
            </a:extLst>
          </p:cNvPr>
          <p:cNvSpPr/>
          <p:nvPr/>
        </p:nvSpPr>
        <p:spPr>
          <a:xfrm rot="21275843">
            <a:off x="4827483" y="4867414"/>
            <a:ext cx="5069941" cy="5994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4D308A-5926-F57F-7791-6E8CA2E191BE}"/>
              </a:ext>
            </a:extLst>
          </p:cNvPr>
          <p:cNvSpPr/>
          <p:nvPr/>
        </p:nvSpPr>
        <p:spPr>
          <a:xfrm rot="374628">
            <a:off x="4785471" y="4889169"/>
            <a:ext cx="5069941" cy="5994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animBg="1"/>
      <p:bldP spid="7" grpId="0" animBg="1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96" y="365760"/>
            <a:ext cx="10808734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with Other Definitions (continued)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C142C3-4360-F44A-280A-E368F5E9C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33733"/>
              </p:ext>
            </p:extLst>
          </p:nvPr>
        </p:nvGraphicFramePr>
        <p:xfrm>
          <a:off x="670796" y="3144539"/>
          <a:ext cx="9692639" cy="150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6742">
                  <a:extLst>
                    <a:ext uri="{9D8B030D-6E8A-4147-A177-3AD203B41FA5}">
                      <a16:colId xmlns:a16="http://schemas.microsoft.com/office/drawing/2014/main" val="3835080582"/>
                    </a:ext>
                  </a:extLst>
                </a:gridCol>
                <a:gridCol w="2734672">
                  <a:extLst>
                    <a:ext uri="{9D8B030D-6E8A-4147-A177-3AD203B41FA5}">
                      <a16:colId xmlns:a16="http://schemas.microsoft.com/office/drawing/2014/main" val="2194149387"/>
                    </a:ext>
                  </a:extLst>
                </a:gridCol>
                <a:gridCol w="3231225">
                  <a:extLst>
                    <a:ext uri="{9D8B030D-6E8A-4147-A177-3AD203B41FA5}">
                      <a16:colId xmlns:a16="http://schemas.microsoft.com/office/drawing/2014/main" val="359769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Not Responding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9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61925" marR="0" indent="-1619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Attending &lt;3 Sessions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68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686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6EBE62-5963-1A46-7097-2362AF765564}"/>
              </a:ext>
            </a:extLst>
          </p:cNvPr>
          <p:cNvSpPr txBox="1"/>
          <p:nvPr/>
        </p:nvSpPr>
        <p:spPr>
          <a:xfrm>
            <a:off x="7024201" y="6488668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(2018)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Gambling Studies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4F6A03-03E3-2E14-260D-6D19BC2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96" y="1828800"/>
            <a:ext cx="9186436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 of individuals who responded were classified as “dropouts” according to other definition</a:t>
            </a: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65760"/>
            <a:ext cx="10873740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 with Other Definitions (continued)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AC142C3-4360-F44A-280A-E368F5E9C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225405"/>
              </p:ext>
            </p:extLst>
          </p:nvPr>
        </p:nvGraphicFramePr>
        <p:xfrm>
          <a:off x="670796" y="3144539"/>
          <a:ext cx="9692639" cy="150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6742">
                  <a:extLst>
                    <a:ext uri="{9D8B030D-6E8A-4147-A177-3AD203B41FA5}">
                      <a16:colId xmlns:a16="http://schemas.microsoft.com/office/drawing/2014/main" val="3835080582"/>
                    </a:ext>
                  </a:extLst>
                </a:gridCol>
                <a:gridCol w="2734672">
                  <a:extLst>
                    <a:ext uri="{9D8B030D-6E8A-4147-A177-3AD203B41FA5}">
                      <a16:colId xmlns:a16="http://schemas.microsoft.com/office/drawing/2014/main" val="2194149387"/>
                    </a:ext>
                  </a:extLst>
                </a:gridCol>
                <a:gridCol w="3231225">
                  <a:extLst>
                    <a:ext uri="{9D8B030D-6E8A-4147-A177-3AD203B41FA5}">
                      <a16:colId xmlns:a16="http://schemas.microsoft.com/office/drawing/2014/main" val="359769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Not Responding</a:t>
                      </a:r>
                      <a:endParaRPr lang="en-US" sz="14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9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61925" marR="0" indent="-1619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Dropout Classified as Attending &lt;3 Sessions</a:t>
                      </a:r>
                      <a:endParaRPr lang="en-US" sz="14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b="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0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68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084E8A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9B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84E8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1686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6EBE62-5963-1A46-7097-2362AF765564}"/>
              </a:ext>
            </a:extLst>
          </p:cNvPr>
          <p:cNvSpPr txBox="1"/>
          <p:nvPr/>
        </p:nvSpPr>
        <p:spPr>
          <a:xfrm>
            <a:off x="6025981" y="6492240"/>
            <a:ext cx="583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Pfund et al. (2018) </a:t>
            </a:r>
            <a:r>
              <a:rPr lang="en-US" i="1" dirty="0"/>
              <a:t>Journal of Gambling Studies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4F6A03-03E3-2E14-260D-6D19BC2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828800"/>
            <a:ext cx="9266682" cy="694267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of individuals who did not respond were classified as “treatment completers” according to the other definition</a:t>
            </a: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760"/>
            <a:ext cx="1034491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4F6A03-03E3-2E14-260D-6D19BC2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167721" cy="43513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D9B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b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based solely on session attendance may discredit the meaningful progress that some individuals make during treatment</a:t>
            </a:r>
            <a:r>
              <a:rPr lang="en-US" b="1" dirty="0">
                <a:solidFill>
                  <a:srgbClr val="D9B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0" indent="0" algn="ctr">
              <a:buNone/>
            </a:pPr>
            <a:endParaRPr lang="en-US" b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D9B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b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Discontinuation based solely on session attendance may prevent us from identifying individuals who need more sessions</a:t>
            </a:r>
            <a:r>
              <a:rPr lang="en-US" b="1" dirty="0">
                <a:solidFill>
                  <a:srgbClr val="D9BA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algn="ctr">
              <a:buFont typeface="Symbol" panose="05050102010706020507" pitchFamily="18" charset="2"/>
              <a:buChar char="¨"/>
            </a:pPr>
            <a:endParaRPr lang="en-US" b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760"/>
            <a:ext cx="1034491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183906" cy="4351337"/>
          </a:xfrm>
        </p:spPr>
        <p:txBody>
          <a:bodyPr>
            <a:normAutofit/>
          </a:bodyPr>
          <a:lstStyle/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individuals’ progress at the beginning of each session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on individuals’ reactions to treatment progress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9BA6D"/>
              </a:buClr>
              <a:buNone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monitor?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Gambling behavior (e.g., money wagered)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(e.g., Gambling Symptom Assessment Scale)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 (e.g., Gamblers’ Self-Efficacy Questionnaire)</a:t>
            </a: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goals (e.g., abstinence, sticking to money or time limits)</a:t>
            </a:r>
          </a:p>
          <a:p>
            <a:pPr marL="0" indent="0">
              <a:buClr>
                <a:srgbClr val="D9BA6D"/>
              </a:buClr>
              <a:buNone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9BA6D"/>
              </a:buClr>
              <a:buNone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9BA6D"/>
              </a:buClr>
              <a:buFont typeface="Symbol" panose="05050102010706020507" pitchFamily="18" charset="2"/>
              <a:buChar char="¨"/>
            </a:pPr>
            <a:endParaRPr lang="en-US" sz="22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760"/>
            <a:ext cx="10383012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3447-00E7-9E7A-C3A0-556DE17E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8800"/>
            <a:ext cx="10509788" cy="435133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D9BA6D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terms “discontinuation” and “attendance” rather than “dropout”</a:t>
            </a:r>
          </a:p>
          <a:p>
            <a:pPr marL="457200" indent="-457200">
              <a:buClr>
                <a:srgbClr val="D9BA6D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will discontinue treatment after scheduling the initial session or after attending the first session</a:t>
            </a:r>
          </a:p>
          <a:p>
            <a:pPr marL="457200" indent="-457200">
              <a:buClr>
                <a:srgbClr val="D9BA6D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behaviors throughout treatment to determine when to terminate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¨"/>
            </a:pP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0757" y="1012076"/>
            <a:ext cx="9418320" cy="272414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sz="6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EA7D605-0904-F0F0-832A-30A23717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166678"/>
            <a:ext cx="9418320" cy="13255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rapfund@memphis.</a:t>
            </a: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24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www.thegamblingclinic.</a:t>
            </a:r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endParaRPr lang="en-US" sz="24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Office: 901-678-8720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4021EB-DA52-4493-E1F0-0C27E7EE473F}"/>
              </a:ext>
            </a:extLst>
          </p:cNvPr>
          <p:cNvSpPr txBox="1">
            <a:spLocks/>
          </p:cNvSpPr>
          <p:nvPr/>
        </p:nvSpPr>
        <p:spPr>
          <a:xfrm>
            <a:off x="2778006" y="5440236"/>
            <a:ext cx="10325338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pic>
        <p:nvPicPr>
          <p:cNvPr id="7" name="Picture 2" descr="Congrats to the University of Memphis Tigers! - Logan University | College  of Chiropractic | College of Health Science | Logan University">
            <a:extLst>
              <a:ext uri="{FF2B5EF4-FFF2-40B4-BE49-F238E27FC236}">
                <a16:creationId xmlns:a16="http://schemas.microsoft.com/office/drawing/2014/main" id="{BCE0A64F-A069-FCC4-92F2-D8A843008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2" b="24572"/>
          <a:stretch/>
        </p:blipFill>
        <p:spPr bwMode="auto">
          <a:xfrm>
            <a:off x="7005872" y="4052522"/>
            <a:ext cx="3954356" cy="14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eer Support Academies | Peninsula Behavioral Health">
            <a:extLst>
              <a:ext uri="{FF2B5EF4-FFF2-40B4-BE49-F238E27FC236}">
                <a16:creationId xmlns:a16="http://schemas.microsoft.com/office/drawing/2014/main" id="{06136B2E-792B-567C-A8FB-A581BECE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2" y="5565330"/>
            <a:ext cx="44862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4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77FBF-A116-599C-380B-617C9A75D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0CC-1845-4E51-2AC4-9278E647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7C2E39-F345-9099-2DBF-50C5C904A269}"/>
              </a:ext>
            </a:extLst>
          </p:cNvPr>
          <p:cNvSpPr txBox="1">
            <a:spLocks/>
          </p:cNvSpPr>
          <p:nvPr/>
        </p:nvSpPr>
        <p:spPr>
          <a:xfrm>
            <a:off x="3203585" y="4738989"/>
            <a:ext cx="578483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www.thegamblingclinic.com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4494833-03B1-CAA5-02C0-514EC9C0B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16" y="1830833"/>
            <a:ext cx="9003768" cy="31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27916-AA0B-FE3B-E0A2-08EEC1E8D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DDF8-F442-6C02-40BA-EB238239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E9650A0-4E15-481C-75B3-A23B99C9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44" y="312258"/>
            <a:ext cx="8311312" cy="62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06FEB-8BA4-52A5-48C2-D69A4B04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0448-33C7-8859-D0BA-8DE2ECA9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0062-AC04-B39B-2B20-EA29E18D1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Self-guided treatments (online, self-help workbook)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feedback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help groups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9BA6D"/>
              </a:buClr>
              <a:buNone/>
            </a:pPr>
            <a:r>
              <a:rPr lang="en-US" sz="28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**no FDA approved medications for gambling disorder</a:t>
            </a:r>
          </a:p>
          <a:p>
            <a:pPr marL="0" indent="0">
              <a:buClr>
                <a:srgbClr val="D9BA6D"/>
              </a:buClr>
              <a:buNone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16416-EC26-48F3-FC80-E20002A59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EA03-01A3-31E0-711C-E23F0787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4A73-0E1C-B36F-3A87-CE3AD91C3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Psychotherapy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Self-guided treatments (online, self-help workbook)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feedback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help groups</a:t>
            </a: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D9BA6D"/>
              </a:buClr>
              <a:buNone/>
            </a:pPr>
            <a:r>
              <a:rPr lang="en-US" sz="28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**no FDA approved medications for gambling disorder</a:t>
            </a:r>
          </a:p>
          <a:p>
            <a:pPr marL="0" indent="0">
              <a:buClr>
                <a:srgbClr val="D9BA6D"/>
              </a:buClr>
              <a:buNone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D9BA6D"/>
              </a:buClr>
              <a:buFont typeface="Arial" panose="020B0604020202020204" pitchFamily="34" charset="0"/>
              <a:buChar char="♦"/>
            </a:pPr>
            <a:endParaRPr lang="en-US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1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8984-9194-3BE6-9437-CCFB6A40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7" y="365760"/>
            <a:ext cx="10348225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at Posttreatment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F8816A8-1949-ED1C-C508-BD44B65B9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660788"/>
              </p:ext>
            </p:extLst>
          </p:nvPr>
        </p:nvGraphicFramePr>
        <p:xfrm>
          <a:off x="844826" y="1732748"/>
          <a:ext cx="9780104" cy="367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50DF94-F855-4C07-482A-E05EAB060763}"/>
              </a:ext>
            </a:extLst>
          </p:cNvPr>
          <p:cNvSpPr txBox="1"/>
          <p:nvPr/>
        </p:nvSpPr>
        <p:spPr>
          <a:xfrm>
            <a:off x="4452730" y="5503783"/>
            <a:ext cx="7739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Dowling et al. (2023) </a:t>
            </a:r>
            <a:r>
              <a:rPr lang="en-US" sz="1600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Cochrane Database of Systematic Reviews</a:t>
            </a:r>
          </a:p>
          <a:p>
            <a:r>
              <a:rPr lang="en-US" sz="1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 et al. (2024) </a:t>
            </a:r>
            <a:r>
              <a:rPr lang="en-US" sz="1600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manuscript under review</a:t>
            </a:r>
          </a:p>
          <a:p>
            <a:r>
              <a:rPr lang="en-US" sz="1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Goslar et al. (2017) </a:t>
            </a:r>
            <a:r>
              <a:rPr lang="en-US" sz="1600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Behavioral Addictions</a:t>
            </a:r>
            <a:endParaRPr lang="en-US" sz="1600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(2023) </a:t>
            </a:r>
            <a:r>
              <a:rPr lang="en-US" sz="1600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Psychology Review</a:t>
            </a:r>
          </a:p>
          <a:p>
            <a:r>
              <a:rPr lang="en-US" sz="1600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et al. (2024) </a:t>
            </a:r>
            <a:r>
              <a:rPr lang="en-US" sz="1600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manuscript under review</a:t>
            </a:r>
          </a:p>
          <a:p>
            <a:endParaRPr lang="en-US" sz="1600" i="1" dirty="0">
              <a:solidFill>
                <a:srgbClr val="084E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2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A6D17-5151-B578-9F34-C465A644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365760"/>
            <a:ext cx="10335387" cy="1325562"/>
          </a:xfrm>
        </p:spPr>
        <p:txBody>
          <a:bodyPr/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Cognitive-Behavioral Treatment (CBT) on Gambling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96DC-379B-D5DB-5E49-FCFA958D7CBF}"/>
              </a:ext>
            </a:extLst>
          </p:cNvPr>
          <p:cNvSpPr txBox="1"/>
          <p:nvPr/>
        </p:nvSpPr>
        <p:spPr>
          <a:xfrm>
            <a:off x="7872977" y="6466788"/>
            <a:ext cx="508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Pfund et al. (2023) </a:t>
            </a:r>
            <a:r>
              <a:rPr lang="en-US" i="1" dirty="0">
                <a:solidFill>
                  <a:srgbClr val="084E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0A85C-90C2-4555-F281-1A0E0CC8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896B152-33B1-192E-7ABE-DE0DD6688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375029"/>
              </p:ext>
            </p:extLst>
          </p:nvPr>
        </p:nvGraphicFramePr>
        <p:xfrm>
          <a:off x="686511" y="1722854"/>
          <a:ext cx="9934602" cy="458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5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1FB2DA-C65C-7248-87C3-5279000A3DB1}" vid="{3DB25F9F-8093-3046-9922-D32E4188C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6164b9-b710-4623-9f71-e6469b245828" xsi:nil="true"/>
    <lcf76f155ced4ddcb4097134ff3c332f xmlns="9fcdaab7-0b74-40bc-a2d2-bbc1ea66225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383051417A34E9479A0872B490310" ma:contentTypeVersion="15" ma:contentTypeDescription="Create a new document." ma:contentTypeScope="" ma:versionID="f55decc88031270bb0e3c2596ef6d0e8">
  <xsd:schema xmlns:xsd="http://www.w3.org/2001/XMLSchema" xmlns:xs="http://www.w3.org/2001/XMLSchema" xmlns:p="http://schemas.microsoft.com/office/2006/metadata/properties" xmlns:ns2="9fcdaab7-0b74-40bc-a2d2-bbc1ea66225f" xmlns:ns3="646164b9-b710-4623-9f71-e6469b245828" targetNamespace="http://schemas.microsoft.com/office/2006/metadata/properties" ma:root="true" ma:fieldsID="e559676b06a4710a156738ba900353a6" ns2:_="" ns3:_="">
    <xsd:import namespace="9fcdaab7-0b74-40bc-a2d2-bbc1ea66225f"/>
    <xsd:import namespace="646164b9-b710-4623-9f71-e6469b2458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daab7-0b74-40bc-a2d2-bbc1ea662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0ea710e-a96d-4f27-b492-f79e59713b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164b9-b710-4623-9f71-e6469b24582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002247-4c0d-48ea-8375-81a5ce869026}" ma:internalName="TaxCatchAll" ma:showField="CatchAllData" ma:web="646164b9-b710-4623-9f71-e6469b2458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DA63D2-0584-48D8-9BA5-1475CE710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3F6097-4ACF-4DD6-AD83-3D71F2988870}">
  <ds:schemaRefs>
    <ds:schemaRef ds:uri="http://schemas.microsoft.com/office/2006/metadata/properties"/>
    <ds:schemaRef ds:uri="http://schemas.microsoft.com/office/infopath/2007/PartnerControls"/>
    <ds:schemaRef ds:uri="646164b9-b710-4623-9f71-e6469b245828"/>
    <ds:schemaRef ds:uri="9fcdaab7-0b74-40bc-a2d2-bbc1ea66225f"/>
  </ds:schemaRefs>
</ds:datastoreItem>
</file>

<file path=customXml/itemProps3.xml><?xml version="1.0" encoding="utf-8"?>
<ds:datastoreItem xmlns:ds="http://schemas.openxmlformats.org/officeDocument/2006/customXml" ds:itemID="{BBF2BD0D-CE61-472C-8792-430908E19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cdaab7-0b74-40bc-a2d2-bbc1ea66225f"/>
    <ds:schemaRef ds:uri="646164b9-b710-4623-9f71-e6469b2458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TGC Master Slides White</Template>
  <TotalTime>59</TotalTime>
  <Words>1152</Words>
  <Application>Microsoft Office PowerPoint</Application>
  <PresentationFormat>Widescreen</PresentationFormat>
  <Paragraphs>229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Arial</vt:lpstr>
      <vt:lpstr>Modica</vt:lpstr>
      <vt:lpstr>Symbol</vt:lpstr>
      <vt:lpstr>Office Theme 2013 - 2022</vt:lpstr>
      <vt:lpstr>Understanding Dropout from Treatment for Problem and Disordered Gambling</vt:lpstr>
      <vt:lpstr>Funding</vt:lpstr>
      <vt:lpstr>TIGER</vt:lpstr>
      <vt:lpstr>PowerPoint Presentation</vt:lpstr>
      <vt:lpstr>PowerPoint Presentation</vt:lpstr>
      <vt:lpstr>Available Treatments</vt:lpstr>
      <vt:lpstr>Available Treatments</vt:lpstr>
      <vt:lpstr>Outcomes at Posttreatment</vt:lpstr>
      <vt:lpstr>Cognitive-Behavioral Treatment (CBT) on Gambling Outcomes</vt:lpstr>
      <vt:lpstr>CBT on Co-Occurring Outcomes</vt:lpstr>
      <vt:lpstr>CBT Response Rates</vt:lpstr>
      <vt:lpstr>Various CBT Components </vt:lpstr>
      <vt:lpstr>Association between Attendance and Outcomes</vt:lpstr>
      <vt:lpstr>How Many Sessions are Needed?</vt:lpstr>
      <vt:lpstr>How Many Sessions are Needed?</vt:lpstr>
      <vt:lpstr>PowerPoint Presentation</vt:lpstr>
      <vt:lpstr>PowerPoint Presentation</vt:lpstr>
      <vt:lpstr>The Treatment Gap</vt:lpstr>
      <vt:lpstr>What is “Dropout?”</vt:lpstr>
      <vt:lpstr>Implicit Assumptions</vt:lpstr>
      <vt:lpstr>Problems with Assumptions</vt:lpstr>
      <vt:lpstr>Definitions</vt:lpstr>
      <vt:lpstr>Dropout Rates by Definitions</vt:lpstr>
      <vt:lpstr>Preferred Terms</vt:lpstr>
      <vt:lpstr>Discontinuation at Initial Contact</vt:lpstr>
      <vt:lpstr>Discontinuation throughout Treatment</vt:lpstr>
      <vt:lpstr>Advancing A New Definition</vt:lpstr>
      <vt:lpstr>Discontinuation (No response)</vt:lpstr>
      <vt:lpstr>Completion (Responded and sustained)</vt:lpstr>
      <vt:lpstr>Overlap with Other Definitions</vt:lpstr>
      <vt:lpstr>Overlap with Other Definitions (continued)</vt:lpstr>
      <vt:lpstr>Overlap with Other Definitions (continued)</vt:lpstr>
      <vt:lpstr>In Other Words…</vt:lpstr>
      <vt:lpstr>Monitoring Progress</vt:lpstr>
      <vt:lpstr>Take Home Points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A Pfund (rapfund)</dc:creator>
  <cp:lastModifiedBy>Rory A Pfund (rapfund)</cp:lastModifiedBy>
  <cp:revision>2</cp:revision>
  <dcterms:created xsi:type="dcterms:W3CDTF">2024-10-20T16:04:34Z</dcterms:created>
  <dcterms:modified xsi:type="dcterms:W3CDTF">2024-10-20T17:06:27Z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0x010100994383051417A34E9479A0872B490310</vt:lpwstr>
  </property>
</Properties>
</file>