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7"/>
  </p:notesMasterIdLst>
  <p:sldIdLst>
    <p:sldId id="256" r:id="rId5"/>
    <p:sldId id="492" r:id="rId6"/>
    <p:sldId id="525" r:id="rId7"/>
    <p:sldId id="485" r:id="rId8"/>
    <p:sldId id="261" r:id="rId9"/>
    <p:sldId id="259" r:id="rId10"/>
    <p:sldId id="602" r:id="rId11"/>
    <p:sldId id="521" r:id="rId12"/>
    <p:sldId id="603" r:id="rId13"/>
    <p:sldId id="524" r:id="rId14"/>
    <p:sldId id="290" r:id="rId15"/>
    <p:sldId id="500" r:id="rId16"/>
    <p:sldId id="606" r:id="rId17"/>
    <p:sldId id="490" r:id="rId18"/>
    <p:sldId id="493" r:id="rId19"/>
    <p:sldId id="495" r:id="rId20"/>
    <p:sldId id="289" r:id="rId21"/>
    <p:sldId id="294" r:id="rId22"/>
    <p:sldId id="610" r:id="rId23"/>
    <p:sldId id="499" r:id="rId24"/>
    <p:sldId id="608" r:id="rId25"/>
    <p:sldId id="498" r:id="rId26"/>
    <p:sldId id="504" r:id="rId27"/>
    <p:sldId id="491" r:id="rId28"/>
    <p:sldId id="604" r:id="rId29"/>
    <p:sldId id="605" r:id="rId30"/>
    <p:sldId id="616" r:id="rId31"/>
    <p:sldId id="508" r:id="rId32"/>
    <p:sldId id="506" r:id="rId33"/>
    <p:sldId id="509" r:id="rId34"/>
    <p:sldId id="510" r:id="rId35"/>
    <p:sldId id="507" r:id="rId36"/>
    <p:sldId id="512" r:id="rId37"/>
    <p:sldId id="513" r:id="rId38"/>
    <p:sldId id="523" r:id="rId39"/>
    <p:sldId id="482" r:id="rId40"/>
    <p:sldId id="497" r:id="rId41"/>
    <p:sldId id="515" r:id="rId42"/>
    <p:sldId id="517" r:id="rId43"/>
    <p:sldId id="516" r:id="rId44"/>
    <p:sldId id="518" r:id="rId45"/>
    <p:sldId id="27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BA6D"/>
    <a:srgbClr val="D8E5EA"/>
    <a:srgbClr val="084E8A"/>
    <a:srgbClr val="549A3D"/>
    <a:srgbClr val="4776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26"/>
    <p:restoredTop sz="80563"/>
  </p:normalViewPr>
  <p:slideViewPr>
    <p:cSldViewPr snapToGrid="0">
      <p:cViewPr varScale="1">
        <p:scale>
          <a:sx n="90" d="100"/>
          <a:sy n="90" d="100"/>
        </p:scale>
        <p:origin x="216"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roryp\Dropbox\PFUND\Stigma\Figures.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solidFill>
                <a:srgbClr val="084E8A"/>
              </a:solidFill>
            </a:ln>
            <a:scene3d>
              <a:camera prst="orthographicFront"/>
              <a:lightRig rig="threePt" dir="t"/>
            </a:scene3d>
            <a:sp3d prstMaterial="matte">
              <a:bevelT w="165100" prst="coolSlant"/>
            </a:sp3d>
          </c:spPr>
          <c:explosion val="6"/>
          <c:dPt>
            <c:idx val="0"/>
            <c:bubble3D val="0"/>
            <c:explosion val="0"/>
            <c:spPr>
              <a:solidFill>
                <a:srgbClr val="D8E5EA"/>
              </a:solidFill>
              <a:ln w="19050">
                <a:solidFill>
                  <a:srgbClr val="084E8A"/>
                </a:solidFill>
              </a:ln>
              <a:effectLst/>
              <a:scene3d>
                <a:camera prst="orthographicFront"/>
                <a:lightRig rig="threePt" dir="t"/>
              </a:scene3d>
              <a:sp3d prstMaterial="matte">
                <a:bevelT w="165100" prst="coolSlant"/>
              </a:sp3d>
            </c:spPr>
            <c:extLst>
              <c:ext xmlns:c16="http://schemas.microsoft.com/office/drawing/2014/chart" uri="{C3380CC4-5D6E-409C-BE32-E72D297353CC}">
                <c16:uniqueId val="{00000001-F9FF-9E40-8F0C-6DCC9EE833C8}"/>
              </c:ext>
            </c:extLst>
          </c:dPt>
          <c:dPt>
            <c:idx val="1"/>
            <c:bubble3D val="0"/>
            <c:explosion val="0"/>
            <c:spPr>
              <a:solidFill>
                <a:srgbClr val="477699"/>
              </a:solidFill>
              <a:ln w="19050">
                <a:solidFill>
                  <a:srgbClr val="084E8A"/>
                </a:solidFill>
              </a:ln>
              <a:effectLst/>
              <a:scene3d>
                <a:camera prst="orthographicFront"/>
                <a:lightRig rig="threePt" dir="t"/>
              </a:scene3d>
              <a:sp3d prstMaterial="matte">
                <a:bevelT w="165100" prst="coolSlant"/>
              </a:sp3d>
            </c:spPr>
            <c:extLst>
              <c:ext xmlns:c16="http://schemas.microsoft.com/office/drawing/2014/chart" uri="{C3380CC4-5D6E-409C-BE32-E72D297353CC}">
                <c16:uniqueId val="{00000002-F9FF-9E40-8F0C-6DCC9EE833C8}"/>
              </c:ext>
            </c:extLst>
          </c:dPt>
          <c:dPt>
            <c:idx val="2"/>
            <c:bubble3D val="0"/>
            <c:spPr>
              <a:solidFill>
                <a:srgbClr val="D9BA6D"/>
              </a:solidFill>
              <a:ln w="19050">
                <a:solidFill>
                  <a:srgbClr val="084E8A"/>
                </a:solidFill>
              </a:ln>
              <a:effectLst/>
              <a:scene3d>
                <a:camera prst="orthographicFront"/>
                <a:lightRig rig="threePt" dir="t"/>
              </a:scene3d>
              <a:sp3d prstMaterial="matte">
                <a:bevelT w="184150" h="139700" prst="coolSlant"/>
              </a:sp3d>
            </c:spPr>
            <c:extLst>
              <c:ext xmlns:c16="http://schemas.microsoft.com/office/drawing/2014/chart" uri="{C3380CC4-5D6E-409C-BE32-E72D297353CC}">
                <c16:uniqueId val="{00000003-F9FF-9E40-8F0C-6DCC9EE833C8}"/>
              </c:ext>
            </c:extLst>
          </c:dPt>
          <c:dPt>
            <c:idx val="3"/>
            <c:bubble3D val="0"/>
            <c:explosion val="0"/>
            <c:spPr>
              <a:solidFill>
                <a:srgbClr val="000000"/>
              </a:solidFill>
              <a:ln w="19050">
                <a:solidFill>
                  <a:srgbClr val="084E8A"/>
                </a:solidFill>
              </a:ln>
              <a:effectLst/>
              <a:scene3d>
                <a:camera prst="orthographicFront"/>
                <a:lightRig rig="threePt" dir="t"/>
              </a:scene3d>
              <a:sp3d prstMaterial="matte">
                <a:bevelT w="165100" prst="coolSlant"/>
              </a:sp3d>
            </c:spPr>
            <c:extLst>
              <c:ext xmlns:c16="http://schemas.microsoft.com/office/drawing/2014/chart" uri="{C3380CC4-5D6E-409C-BE32-E72D297353CC}">
                <c16:uniqueId val="{00000004-F9FF-9E40-8F0C-6DCC9EE833C8}"/>
              </c:ext>
            </c:extLst>
          </c:dPt>
          <c:cat>
            <c:strRef>
              <c:f>Sheet1!$A$2:$A$5</c:f>
              <c:strCache>
                <c:ptCount val="4"/>
                <c:pt idx="0">
                  <c:v>Techniques</c:v>
                </c:pt>
                <c:pt idx="1">
                  <c:v>Expectations</c:v>
                </c:pt>
                <c:pt idx="2">
                  <c:v>Therapeutic Relationship</c:v>
                </c:pt>
                <c:pt idx="3">
                  <c:v>Client/Therapist Char.</c:v>
                </c:pt>
              </c:strCache>
            </c:strRef>
          </c:cat>
          <c:val>
            <c:numRef>
              <c:f>Sheet1!$B$2:$B$5</c:f>
              <c:numCache>
                <c:formatCode>0%</c:formatCode>
                <c:ptCount val="4"/>
                <c:pt idx="0">
                  <c:v>0.24</c:v>
                </c:pt>
                <c:pt idx="1">
                  <c:v>0.16</c:v>
                </c:pt>
                <c:pt idx="2">
                  <c:v>0.35</c:v>
                </c:pt>
                <c:pt idx="3">
                  <c:v>0.25</c:v>
                </c:pt>
              </c:numCache>
            </c:numRef>
          </c:val>
          <c:extLst>
            <c:ext xmlns:c16="http://schemas.microsoft.com/office/drawing/2014/chart" uri="{C3380CC4-5D6E-409C-BE32-E72D297353CC}">
              <c16:uniqueId val="{00000000-F9FF-9E40-8F0C-6DCC9EE833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spPr>
            <a:solidFill>
              <a:schemeClr val="accent6">
                <a:lumMod val="75000"/>
              </a:schemeClr>
            </a:solidFill>
          </c:spPr>
          <c:explosion val="9"/>
          <c:dPt>
            <c:idx val="0"/>
            <c:bubble3D val="0"/>
            <c:spPr>
              <a:solidFill>
                <a:schemeClr val="bg1">
                  <a:lumMod val="65000"/>
                </a:schemeClr>
              </a:solidFill>
              <a:ln w="19050">
                <a:solidFill>
                  <a:schemeClr val="lt1"/>
                </a:solidFill>
              </a:ln>
              <a:effectLst/>
              <a:scene3d>
                <a:camera prst="orthographicFront"/>
                <a:lightRig rig="threePt" dir="t"/>
              </a:scene3d>
              <a:sp3d>
                <a:bevelT w="190500"/>
              </a:sp3d>
            </c:spPr>
            <c:extLst>
              <c:ext xmlns:c16="http://schemas.microsoft.com/office/drawing/2014/chart" uri="{C3380CC4-5D6E-409C-BE32-E72D297353CC}">
                <c16:uniqueId val="{00000001-F03A-F142-A00E-61ACEEEAA003}"/>
              </c:ext>
            </c:extLst>
          </c:dPt>
          <c:dPt>
            <c:idx val="1"/>
            <c:bubble3D val="0"/>
            <c:explosion val="1"/>
            <c:spPr>
              <a:solidFill>
                <a:srgbClr val="549A3D"/>
              </a:solidFill>
              <a:ln w="19050">
                <a:solidFill>
                  <a:schemeClr val="lt1"/>
                </a:solidFill>
              </a:ln>
              <a:effectLst/>
              <a:scene3d>
                <a:camera prst="orthographicFront"/>
                <a:lightRig rig="threePt" dir="t"/>
              </a:scene3d>
              <a:sp3d>
                <a:bevelT w="203200"/>
              </a:sp3d>
            </c:spPr>
            <c:extLst>
              <c:ext xmlns:c16="http://schemas.microsoft.com/office/drawing/2014/chart" uri="{C3380CC4-5D6E-409C-BE32-E72D297353CC}">
                <c16:uniqueId val="{00000002-F03A-F142-A00E-61ACEEEAA003}"/>
              </c:ext>
            </c:extLst>
          </c:dPt>
          <c:dLbls>
            <c:dLbl>
              <c:idx val="0"/>
              <c:delete val="1"/>
              <c:extLst>
                <c:ext xmlns:c15="http://schemas.microsoft.com/office/drawing/2012/chart" uri="{CE6537A1-D6FC-4f65-9D91-7224C49458BB}"/>
                <c:ext xmlns:c16="http://schemas.microsoft.com/office/drawing/2014/chart" uri="{C3380CC4-5D6E-409C-BE32-E72D297353CC}">
                  <c16:uniqueId val="{00000001-F03A-F142-A00E-61ACEEEAA003}"/>
                </c:ext>
              </c:extLst>
            </c:dLbl>
            <c:dLbl>
              <c:idx val="1"/>
              <c:layout>
                <c:manualLayout>
                  <c:x val="0.12318371090471621"/>
                  <c:y val="0.14830891865538171"/>
                </c:manualLayout>
              </c:layout>
              <c:tx>
                <c:rich>
                  <a:bodyPr/>
                  <a:lstStyle/>
                  <a:p>
                    <a:r>
                      <a:rPr lang="en-US" dirty="0"/>
                      <a:t>20%</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03A-F142-A00E-61ACEEEAA00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odica" pitchFamily="2" charset="77"/>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77</c:v>
                </c:pt>
                <c:pt idx="1">
                  <c:v>23</c:v>
                </c:pt>
              </c:numCache>
            </c:numRef>
          </c:val>
          <c:extLst>
            <c:ext xmlns:c16="http://schemas.microsoft.com/office/drawing/2014/chart" uri="{C3380CC4-5D6E-409C-BE32-E72D297353CC}">
              <c16:uniqueId val="{00000000-F03A-F142-A00E-61ACEEEAA003}"/>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chemeClr val="bg1">
                <a:lumMod val="75000"/>
              </a:schemeClr>
            </a:solidFill>
            <a:scene3d>
              <a:camera prst="orthographicFront"/>
              <a:lightRig rig="threePt" dir="t"/>
            </a:scene3d>
            <a:sp3d>
              <a:bevelT w="190500" prst="coolSlant"/>
            </a:sp3d>
          </c:spPr>
          <c:explosion val="5"/>
          <c:dPt>
            <c:idx val="0"/>
            <c:bubble3D val="0"/>
            <c:explosion val="11"/>
            <c:spPr>
              <a:solidFill>
                <a:srgbClr val="92D050"/>
              </a:solidFill>
              <a:ln w="19050">
                <a:solidFill>
                  <a:schemeClr val="lt1"/>
                </a:solidFill>
              </a:ln>
              <a:effectLst/>
              <a:scene3d>
                <a:camera prst="orthographicFront"/>
                <a:lightRig rig="threePt" dir="t"/>
              </a:scene3d>
              <a:sp3d>
                <a:bevelT w="190500" prst="coolSlant"/>
              </a:sp3d>
            </c:spPr>
            <c:extLst>
              <c:ext xmlns:c16="http://schemas.microsoft.com/office/drawing/2014/chart" uri="{C3380CC4-5D6E-409C-BE32-E72D297353CC}">
                <c16:uniqueId val="{00000001-7339-F24C-87FF-0C3F263771F1}"/>
              </c:ext>
            </c:extLst>
          </c:dPt>
          <c:dPt>
            <c:idx val="1"/>
            <c:bubble3D val="0"/>
            <c:explosion val="0"/>
            <c:spPr>
              <a:solidFill>
                <a:schemeClr val="bg1">
                  <a:lumMod val="75000"/>
                </a:schemeClr>
              </a:solidFill>
              <a:ln w="19050">
                <a:solidFill>
                  <a:schemeClr val="lt1"/>
                </a:solidFill>
              </a:ln>
              <a:effectLst/>
              <a:scene3d>
                <a:camera prst="orthographicFront"/>
                <a:lightRig rig="threePt" dir="t"/>
              </a:scene3d>
              <a:sp3d>
                <a:bevelT w="190500" prst="coolSlant"/>
              </a:sp3d>
            </c:spPr>
            <c:extLst>
              <c:ext xmlns:c16="http://schemas.microsoft.com/office/drawing/2014/chart" uri="{C3380CC4-5D6E-409C-BE32-E72D297353CC}">
                <c16:uniqueId val="{00000003-7339-F24C-87FF-0C3F263771F1}"/>
              </c:ext>
            </c:extLst>
          </c:dPt>
          <c:dPt>
            <c:idx val="2"/>
            <c:bubble3D val="0"/>
            <c:spPr>
              <a:solidFill>
                <a:schemeClr val="bg1">
                  <a:lumMod val="75000"/>
                </a:schemeClr>
              </a:solidFill>
              <a:ln w="19050">
                <a:solidFill>
                  <a:schemeClr val="lt1"/>
                </a:solidFill>
              </a:ln>
              <a:effectLst/>
              <a:scene3d>
                <a:camera prst="orthographicFront"/>
                <a:lightRig rig="threePt" dir="t"/>
              </a:scene3d>
              <a:sp3d>
                <a:bevelT w="190500" prst="coolSlant"/>
              </a:sp3d>
            </c:spPr>
            <c:extLst>
              <c:ext xmlns:c16="http://schemas.microsoft.com/office/drawing/2014/chart" uri="{C3380CC4-5D6E-409C-BE32-E72D297353CC}">
                <c16:uniqueId val="{00000005-2721-3348-AB54-0EDEAB55387E}"/>
              </c:ext>
            </c:extLst>
          </c:dPt>
          <c:dLbls>
            <c:dLbl>
              <c:idx val="0"/>
              <c:layout>
                <c:manualLayout>
                  <c:x val="-8.5014138007462409E-2"/>
                  <c:y val="0.1765889565135822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39-F24C-87FF-0C3F263771F1}"/>
                </c:ext>
              </c:extLst>
            </c:dLbl>
            <c:dLbl>
              <c:idx val="1"/>
              <c:delete val="1"/>
              <c:extLst>
                <c:ext xmlns:c15="http://schemas.microsoft.com/office/drawing/2012/chart" uri="{CE6537A1-D6FC-4f65-9D91-7224C49458BB}"/>
                <c:ext xmlns:c16="http://schemas.microsoft.com/office/drawing/2014/chart" uri="{C3380CC4-5D6E-409C-BE32-E72D297353CC}">
                  <c16:uniqueId val="{00000003-7339-F24C-87FF-0C3F263771F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odica SemiBold" pitchFamily="2" charset="77"/>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2">
                  <c:v>3rd Qtr</c:v>
                </c:pt>
              </c:strCache>
            </c:strRef>
          </c:cat>
          <c:val>
            <c:numRef>
              <c:f>Sheet1!$B$2:$B$4</c:f>
              <c:numCache>
                <c:formatCode>0%</c:formatCode>
                <c:ptCount val="3"/>
                <c:pt idx="0">
                  <c:v>0.1</c:v>
                </c:pt>
                <c:pt idx="1">
                  <c:v>0.1</c:v>
                </c:pt>
                <c:pt idx="2">
                  <c:v>0.8</c:v>
                </c:pt>
              </c:numCache>
            </c:numRef>
          </c:val>
          <c:extLst>
            <c:ext xmlns:c16="http://schemas.microsoft.com/office/drawing/2014/chart" uri="{C3380CC4-5D6E-409C-BE32-E72D297353CC}">
              <c16:uniqueId val="{00000004-7339-F24C-87FF-0C3F263771F1}"/>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rgbClr val="477699"/>
            </a:solidFill>
            <a:scene3d>
              <a:camera prst="orthographicFront"/>
              <a:lightRig rig="threePt" dir="t"/>
            </a:scene3d>
            <a:sp3d>
              <a:bevelT w="184150" prst="coolSlant"/>
            </a:sp3d>
          </c:spPr>
          <c:dPt>
            <c:idx val="0"/>
            <c:bubble3D val="0"/>
            <c:explosion val="15"/>
            <c:spPr>
              <a:solidFill>
                <a:srgbClr val="549A3D"/>
              </a:solidFill>
              <a:ln w="19050">
                <a:solidFill>
                  <a:schemeClr val="lt1"/>
                </a:solidFill>
              </a:ln>
              <a:effectLst/>
              <a:scene3d>
                <a:camera prst="orthographicFront"/>
                <a:lightRig rig="threePt" dir="t"/>
              </a:scene3d>
              <a:sp3d>
                <a:bevelT w="184150" prst="coolSlant"/>
              </a:sp3d>
            </c:spPr>
            <c:extLst>
              <c:ext xmlns:c16="http://schemas.microsoft.com/office/drawing/2014/chart" uri="{C3380CC4-5D6E-409C-BE32-E72D297353CC}">
                <c16:uniqueId val="{00000001-25F3-C347-A5E5-48C430FF007A}"/>
              </c:ext>
            </c:extLst>
          </c:dPt>
          <c:dPt>
            <c:idx val="1"/>
            <c:bubble3D val="0"/>
            <c:spPr>
              <a:solidFill>
                <a:schemeClr val="bg1">
                  <a:lumMod val="65000"/>
                </a:schemeClr>
              </a:solidFill>
              <a:ln w="19050">
                <a:solidFill>
                  <a:schemeClr val="lt1"/>
                </a:solidFill>
              </a:ln>
              <a:effectLst/>
              <a:scene3d>
                <a:camera prst="orthographicFront"/>
                <a:lightRig rig="threePt" dir="t"/>
              </a:scene3d>
              <a:sp3d>
                <a:bevelT w="184150" prst="coolSlant"/>
              </a:sp3d>
            </c:spPr>
            <c:extLst>
              <c:ext xmlns:c16="http://schemas.microsoft.com/office/drawing/2014/chart" uri="{C3380CC4-5D6E-409C-BE32-E72D297353CC}">
                <c16:uniqueId val="{00000002-25F3-C347-A5E5-48C430FF007A}"/>
              </c:ext>
            </c:extLst>
          </c:dPt>
          <c:dLbls>
            <c:dLbl>
              <c:idx val="0"/>
              <c:delete val="1"/>
              <c:extLst>
                <c:ext xmlns:c15="http://schemas.microsoft.com/office/drawing/2012/chart" uri="{CE6537A1-D6FC-4f65-9D91-7224C49458BB}"/>
                <c:ext xmlns:c16="http://schemas.microsoft.com/office/drawing/2014/chart" uri="{C3380CC4-5D6E-409C-BE32-E72D297353CC}">
                  <c16:uniqueId val="{00000001-25F3-C347-A5E5-48C430FF007A}"/>
                </c:ext>
              </c:extLst>
            </c:dLbl>
            <c:dLbl>
              <c:idx val="1"/>
              <c:tx>
                <c:rich>
                  <a:bodyPr rot="0" spcFirstLastPara="1" vertOverflow="ellipsis" vert="horz" wrap="square" lIns="38100" tIns="19050" rIns="38100" bIns="19050" anchor="ctr" anchorCtr="1">
                    <a:spAutoFit/>
                  </a:bodyPr>
                  <a:lstStyle/>
                  <a:p>
                    <a:pPr>
                      <a:defRPr sz="1600" b="1" i="0" u="none" strike="noStrike" kern="1200" baseline="0">
                        <a:solidFill>
                          <a:srgbClr val="D8E5EA"/>
                        </a:solidFill>
                        <a:latin typeface="Modica SemiBold" pitchFamily="2" charset="77"/>
                        <a:ea typeface="+mn-ea"/>
                        <a:cs typeface="+mn-cs"/>
                      </a:defRPr>
                    </a:pPr>
                    <a:fld id="{64942CD0-DF3B-1545-9BAB-203A347FC16B}" type="PERCENTAGE">
                      <a:rPr lang="en-US" sz="3200">
                        <a:solidFill>
                          <a:srgbClr val="FF0000"/>
                        </a:solidFill>
                      </a:rPr>
                      <a:pPr>
                        <a:defRPr sz="1600" b="1">
                          <a:solidFill>
                            <a:srgbClr val="D8E5EA"/>
                          </a:solidFill>
                          <a:latin typeface="Modica SemiBold" pitchFamily="2" charset="77"/>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D8E5EA"/>
                      </a:solidFill>
                      <a:latin typeface="Modica SemiBold" pitchFamily="2" charset="77"/>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5F3-C347-A5E5-48C430FF007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odica SemiBold" pitchFamily="2" charset="77"/>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0.1</c:v>
                </c:pt>
                <c:pt idx="1">
                  <c:v>0.9</c:v>
                </c:pt>
              </c:numCache>
            </c:numRef>
          </c:val>
          <c:extLst>
            <c:ext xmlns:c16="http://schemas.microsoft.com/office/drawing/2014/chart" uri="{C3380CC4-5D6E-409C-BE32-E72D297353CC}">
              <c16:uniqueId val="{00000000-25F3-C347-A5E5-48C430FF007A}"/>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c:v>
                </c:pt>
              </c:strCache>
            </c:strRef>
          </c:tx>
          <c:spPr>
            <a:solidFill>
              <a:srgbClr val="D9BA6D"/>
            </a:solidFill>
            <a:ln w="12700">
              <a:solidFill>
                <a:srgbClr val="477699"/>
              </a:solidFill>
            </a:ln>
            <a:effectLst/>
          </c:spPr>
          <c:invertIfNegative val="0"/>
          <c:dPt>
            <c:idx val="1"/>
            <c:invertIfNegative val="0"/>
            <c:bubble3D val="0"/>
            <c:spPr>
              <a:solidFill>
                <a:srgbClr val="D9BA6D"/>
              </a:solidFill>
              <a:ln w="12700">
                <a:solidFill>
                  <a:srgbClr val="D8E5EA"/>
                </a:solidFill>
              </a:ln>
              <a:effectLst/>
            </c:spPr>
            <c:extLst>
              <c:ext xmlns:c16="http://schemas.microsoft.com/office/drawing/2014/chart" uri="{C3380CC4-5D6E-409C-BE32-E72D297353CC}">
                <c16:uniqueId val="{00000003-EAAF-6544-BEFA-80A9644FDCC5}"/>
              </c:ext>
            </c:extLst>
          </c:dPt>
          <c:cat>
            <c:strRef>
              <c:f>Sheet1!$A$2:$A$3</c:f>
              <c:strCache>
                <c:ptCount val="2"/>
                <c:pt idx="0">
                  <c:v>Non-problem</c:v>
                </c:pt>
                <c:pt idx="1">
                  <c:v>Problem</c:v>
                </c:pt>
              </c:strCache>
            </c:strRef>
          </c:cat>
          <c:val>
            <c:numRef>
              <c:f>Sheet1!$B$2:$B$3</c:f>
              <c:numCache>
                <c:formatCode>0%</c:formatCode>
                <c:ptCount val="2"/>
                <c:pt idx="0">
                  <c:v>0.9</c:v>
                </c:pt>
                <c:pt idx="1">
                  <c:v>0.44</c:v>
                </c:pt>
              </c:numCache>
            </c:numRef>
          </c:val>
          <c:extLst>
            <c:ext xmlns:c16="http://schemas.microsoft.com/office/drawing/2014/chart" uri="{C3380CC4-5D6E-409C-BE32-E72D297353CC}">
              <c16:uniqueId val="{00000000-EAAF-6544-BEFA-80A9644FDCC5}"/>
            </c:ext>
          </c:extLst>
        </c:ser>
        <c:ser>
          <c:idx val="1"/>
          <c:order val="1"/>
          <c:tx>
            <c:strRef>
              <c:f>Sheet1!$C$1</c:f>
              <c:strCache>
                <c:ptCount val="1"/>
                <c:pt idx="0">
                  <c:v>Yes</c:v>
                </c:pt>
              </c:strCache>
            </c:strRef>
          </c:tx>
          <c:spPr>
            <a:solidFill>
              <a:srgbClr val="477699"/>
            </a:solidFill>
            <a:ln>
              <a:solidFill>
                <a:srgbClr val="D9BA6D"/>
              </a:solidFill>
            </a:ln>
            <a:effectLst/>
          </c:spPr>
          <c:invertIfNegative val="0"/>
          <c:cat>
            <c:strRef>
              <c:f>Sheet1!$A$2:$A$3</c:f>
              <c:strCache>
                <c:ptCount val="2"/>
                <c:pt idx="0">
                  <c:v>Non-problem</c:v>
                </c:pt>
                <c:pt idx="1">
                  <c:v>Problem</c:v>
                </c:pt>
              </c:strCache>
            </c:strRef>
          </c:cat>
          <c:val>
            <c:numRef>
              <c:f>Sheet1!$C$2:$C$3</c:f>
              <c:numCache>
                <c:formatCode>0%</c:formatCode>
                <c:ptCount val="2"/>
                <c:pt idx="0">
                  <c:v>0.1</c:v>
                </c:pt>
                <c:pt idx="1">
                  <c:v>0.56000000000000005</c:v>
                </c:pt>
              </c:numCache>
            </c:numRef>
          </c:val>
          <c:extLst>
            <c:ext xmlns:c16="http://schemas.microsoft.com/office/drawing/2014/chart" uri="{C3380CC4-5D6E-409C-BE32-E72D297353CC}">
              <c16:uniqueId val="{00000001-EAAF-6544-BEFA-80A9644FDCC5}"/>
            </c:ext>
          </c:extLst>
        </c:ser>
        <c:dLbls>
          <c:showLegendKey val="0"/>
          <c:showVal val="0"/>
          <c:showCatName val="0"/>
          <c:showSerName val="0"/>
          <c:showPercent val="0"/>
          <c:showBubbleSize val="0"/>
        </c:dLbls>
        <c:gapWidth val="219"/>
        <c:overlap val="-27"/>
        <c:axId val="217500624"/>
        <c:axId val="1832198975"/>
      </c:barChart>
      <c:catAx>
        <c:axId val="21750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D8E5EA"/>
                </a:solidFill>
                <a:latin typeface="+mn-lt"/>
                <a:ea typeface="+mn-ea"/>
                <a:cs typeface="+mn-cs"/>
              </a:defRPr>
            </a:pPr>
            <a:endParaRPr lang="en-US"/>
          </a:p>
        </c:txPr>
        <c:crossAx val="1832198975"/>
        <c:crosses val="autoZero"/>
        <c:auto val="1"/>
        <c:lblAlgn val="ctr"/>
        <c:lblOffset val="100"/>
        <c:noMultiLvlLbl val="0"/>
      </c:catAx>
      <c:valAx>
        <c:axId val="18321989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D8E5EA"/>
                </a:solidFill>
                <a:latin typeface="+mn-lt"/>
                <a:ea typeface="+mn-ea"/>
                <a:cs typeface="+mn-cs"/>
              </a:defRPr>
            </a:pPr>
            <a:endParaRPr lang="en-US"/>
          </a:p>
        </c:txPr>
        <c:crossAx val="217500624"/>
        <c:crosses val="autoZero"/>
        <c:crossBetween val="between"/>
        <c:majorUnit val="0.2"/>
      </c:valAx>
      <c:spPr>
        <a:noFill/>
        <a:ln>
          <a:noFill/>
        </a:ln>
        <a:effectLst/>
      </c:spPr>
    </c:plotArea>
    <c:legend>
      <c:legendPos val="b"/>
      <c:layout>
        <c:manualLayout>
          <c:xMode val="edge"/>
          <c:yMode val="edge"/>
          <c:x val="0.81957255343082114"/>
          <c:y val="0.89859073232187447"/>
          <c:w val="0.15252144263217099"/>
          <c:h val="8.097877020815207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D8E5EA"/>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37745825250104E-2"/>
          <c:y val="0.10421168521758939"/>
          <c:w val="0.92125404161436342"/>
          <c:h val="0.68828660774767825"/>
        </c:manualLayout>
      </c:layout>
      <c:barChart>
        <c:barDir val="col"/>
        <c:grouping val="clustered"/>
        <c:varyColors val="0"/>
        <c:ser>
          <c:idx val="0"/>
          <c:order val="0"/>
          <c:tx>
            <c:strRef>
              <c:f>Sheet1!$A$2</c:f>
              <c:strCache>
                <c:ptCount val="1"/>
                <c:pt idx="0">
                  <c:v>No</c:v>
                </c:pt>
              </c:strCache>
            </c:strRef>
          </c:tx>
          <c:spPr>
            <a:solidFill>
              <a:srgbClr val="D9BA6D"/>
            </a:solidFill>
            <a:ln w="12700">
              <a:solidFill>
                <a:srgbClr val="D8E5EA"/>
              </a:solidFill>
            </a:ln>
            <a:effectLst/>
          </c:spPr>
          <c:invertIfNegative val="0"/>
          <c:cat>
            <c:strRef>
              <c:f>Sheet1!$B$1:$E$1</c:f>
              <c:strCache>
                <c:ptCount val="4"/>
                <c:pt idx="0">
                  <c:v>Never</c:v>
                </c:pt>
                <c:pt idx="1">
                  <c:v>Sometimes</c:v>
                </c:pt>
                <c:pt idx="2">
                  <c:v>Most of the time</c:v>
                </c:pt>
                <c:pt idx="3">
                  <c:v>Always</c:v>
                </c:pt>
              </c:strCache>
            </c:strRef>
          </c:cat>
          <c:val>
            <c:numRef>
              <c:f>Sheet1!$B$2:$E$2</c:f>
              <c:numCache>
                <c:formatCode>0%</c:formatCode>
                <c:ptCount val="4"/>
                <c:pt idx="0">
                  <c:v>0.14000000000000001</c:v>
                </c:pt>
                <c:pt idx="1">
                  <c:v>0.46</c:v>
                </c:pt>
                <c:pt idx="2">
                  <c:v>0.31</c:v>
                </c:pt>
                <c:pt idx="3">
                  <c:v>0.09</c:v>
                </c:pt>
              </c:numCache>
            </c:numRef>
          </c:val>
          <c:extLst>
            <c:ext xmlns:c16="http://schemas.microsoft.com/office/drawing/2014/chart" uri="{C3380CC4-5D6E-409C-BE32-E72D297353CC}">
              <c16:uniqueId val="{00000000-E7FB-784B-829D-3451C4BFA903}"/>
            </c:ext>
          </c:extLst>
        </c:ser>
        <c:ser>
          <c:idx val="1"/>
          <c:order val="1"/>
          <c:tx>
            <c:strRef>
              <c:f>Sheet1!$A$3</c:f>
              <c:strCache>
                <c:ptCount val="1"/>
                <c:pt idx="0">
                  <c:v>Yes</c:v>
                </c:pt>
              </c:strCache>
            </c:strRef>
          </c:tx>
          <c:spPr>
            <a:solidFill>
              <a:srgbClr val="477699"/>
            </a:solidFill>
            <a:ln w="12700">
              <a:solidFill>
                <a:srgbClr val="D9BA6D"/>
              </a:solidFill>
            </a:ln>
            <a:effectLst/>
          </c:spPr>
          <c:invertIfNegative val="0"/>
          <c:cat>
            <c:strRef>
              <c:f>Sheet1!$B$1:$E$1</c:f>
              <c:strCache>
                <c:ptCount val="4"/>
                <c:pt idx="0">
                  <c:v>Never</c:v>
                </c:pt>
                <c:pt idx="1">
                  <c:v>Sometimes</c:v>
                </c:pt>
                <c:pt idx="2">
                  <c:v>Most of the time</c:v>
                </c:pt>
                <c:pt idx="3">
                  <c:v>Always</c:v>
                </c:pt>
              </c:strCache>
            </c:strRef>
          </c:cat>
          <c:val>
            <c:numRef>
              <c:f>Sheet1!$B$3:$E$3</c:f>
              <c:numCache>
                <c:formatCode>0%</c:formatCode>
                <c:ptCount val="4"/>
                <c:pt idx="0">
                  <c:v>0.03</c:v>
                </c:pt>
                <c:pt idx="1">
                  <c:v>0.49</c:v>
                </c:pt>
                <c:pt idx="2">
                  <c:v>0.37</c:v>
                </c:pt>
                <c:pt idx="3">
                  <c:v>0.11</c:v>
                </c:pt>
              </c:numCache>
            </c:numRef>
          </c:val>
          <c:extLst>
            <c:ext xmlns:c16="http://schemas.microsoft.com/office/drawing/2014/chart" uri="{C3380CC4-5D6E-409C-BE32-E72D297353CC}">
              <c16:uniqueId val="{00000001-E7FB-784B-829D-3451C4BFA903}"/>
            </c:ext>
          </c:extLst>
        </c:ser>
        <c:dLbls>
          <c:showLegendKey val="0"/>
          <c:showVal val="0"/>
          <c:showCatName val="0"/>
          <c:showSerName val="0"/>
          <c:showPercent val="0"/>
          <c:showBubbleSize val="0"/>
        </c:dLbls>
        <c:gapWidth val="219"/>
        <c:overlap val="-27"/>
        <c:axId val="402163632"/>
        <c:axId val="285379872"/>
      </c:barChart>
      <c:catAx>
        <c:axId val="40216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D8E5EA"/>
                </a:solidFill>
                <a:latin typeface="Modica" pitchFamily="2" charset="77"/>
                <a:ea typeface="+mn-ea"/>
                <a:cs typeface="+mn-cs"/>
              </a:defRPr>
            </a:pPr>
            <a:endParaRPr lang="en-US"/>
          </a:p>
        </c:txPr>
        <c:crossAx val="285379872"/>
        <c:crosses val="autoZero"/>
        <c:auto val="1"/>
        <c:lblAlgn val="ctr"/>
        <c:lblOffset val="100"/>
        <c:noMultiLvlLbl val="0"/>
      </c:catAx>
      <c:valAx>
        <c:axId val="285379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D8E5EA"/>
                </a:solidFill>
                <a:latin typeface="Modica" pitchFamily="2" charset="77"/>
                <a:ea typeface="+mn-ea"/>
                <a:cs typeface="+mn-cs"/>
              </a:defRPr>
            </a:pPr>
            <a:endParaRPr lang="en-US"/>
          </a:p>
        </c:txPr>
        <c:crossAx val="402163632"/>
        <c:crosses val="autoZero"/>
        <c:crossBetween val="between"/>
      </c:valAx>
      <c:spPr>
        <a:noFill/>
        <a:ln>
          <a:noFill/>
        </a:ln>
        <a:effectLst/>
      </c:spPr>
    </c:plotArea>
    <c:legend>
      <c:legendPos val="b"/>
      <c:layout>
        <c:manualLayout>
          <c:xMode val="edge"/>
          <c:yMode val="edge"/>
          <c:x val="0.78929675196850402"/>
          <c:y val="0.92794625197893232"/>
          <c:w val="0.13250561023622048"/>
          <c:h val="7.1405579163870941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D8E5EA"/>
              </a:solidFill>
              <a:latin typeface="Modica"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Sreening</c:v>
                </c:pt>
              </c:strCache>
            </c:strRef>
          </c:tx>
          <c:spPr>
            <a:solidFill>
              <a:schemeClr val="accent1">
                <a:lumMod val="60000"/>
                <a:lumOff val="40000"/>
              </a:schemeClr>
            </a:solidFill>
            <a:ln>
              <a:noFill/>
            </a:ln>
            <a:effectLst>
              <a:outerShdw blurRad="57150" dist="19050" dir="5400000" algn="ctr" rotWithShape="0">
                <a:srgbClr val="000000">
                  <a:alpha val="63000"/>
                </a:srgbClr>
              </a:outerShdw>
            </a:effectLst>
          </c:spPr>
          <c:invertIfNegative val="0"/>
          <c:dLbls>
            <c:delete val="1"/>
          </c:dLbls>
          <c:cat>
            <c:strRef>
              <c:f>Sheet1!$A$2:$A$4</c:f>
              <c:strCache>
                <c:ptCount val="3"/>
                <c:pt idx="0">
                  <c:v>Breast cancer</c:v>
                </c:pt>
                <c:pt idx="1">
                  <c:v>Prostate cancer</c:v>
                </c:pt>
                <c:pt idx="2">
                  <c:v>Colorectal cancer</c:v>
                </c:pt>
              </c:strCache>
            </c:strRef>
          </c:cat>
          <c:val>
            <c:numRef>
              <c:f>Sheet1!$B$2:$B$4</c:f>
              <c:numCache>
                <c:formatCode>0%</c:formatCode>
                <c:ptCount val="3"/>
                <c:pt idx="0">
                  <c:v>0.65</c:v>
                </c:pt>
                <c:pt idx="1">
                  <c:v>0.45</c:v>
                </c:pt>
                <c:pt idx="2">
                  <c:v>0.2</c:v>
                </c:pt>
              </c:numCache>
            </c:numRef>
          </c:val>
          <c:extLst>
            <c:ext xmlns:c16="http://schemas.microsoft.com/office/drawing/2014/chart" uri="{C3380CC4-5D6E-409C-BE32-E72D297353CC}">
              <c16:uniqueId val="{00000000-3686-A44B-A8A1-A071BC77EA35}"/>
            </c:ext>
          </c:extLst>
        </c:ser>
        <c:ser>
          <c:idx val="1"/>
          <c:order val="1"/>
          <c:tx>
            <c:strRef>
              <c:f>Sheet1!$C$1</c:f>
              <c:strCache>
                <c:ptCount val="1"/>
                <c:pt idx="0">
                  <c:v>Follow-up</c:v>
                </c:pt>
              </c:strCache>
            </c:strRef>
          </c:tx>
          <c:spPr>
            <a:solidFill>
              <a:schemeClr val="accent5">
                <a:lumMod val="20000"/>
                <a:lumOff val="80000"/>
              </a:schemeClr>
            </a:solidFill>
            <a:ln>
              <a:noFill/>
            </a:ln>
            <a:effectLst>
              <a:outerShdw blurRad="57150" dist="19050" dir="5400000" algn="ctr" rotWithShape="0">
                <a:srgbClr val="000000">
                  <a:alpha val="63000"/>
                </a:srgbClr>
              </a:outerShdw>
            </a:effectLst>
          </c:spPr>
          <c:invertIfNegative val="0"/>
          <c:dLbls>
            <c:delete val="1"/>
          </c:dLbls>
          <c:cat>
            <c:strRef>
              <c:f>Sheet1!$A$2:$A$4</c:f>
              <c:strCache>
                <c:ptCount val="3"/>
                <c:pt idx="0">
                  <c:v>Breast cancer</c:v>
                </c:pt>
                <c:pt idx="1">
                  <c:v>Prostate cancer</c:v>
                </c:pt>
                <c:pt idx="2">
                  <c:v>Colorectal cancer</c:v>
                </c:pt>
              </c:strCache>
            </c:strRef>
          </c:cat>
          <c:val>
            <c:numRef>
              <c:f>Sheet1!$C$2:$C$4</c:f>
              <c:numCache>
                <c:formatCode>0%</c:formatCode>
                <c:ptCount val="3"/>
                <c:pt idx="0">
                  <c:v>0.66</c:v>
                </c:pt>
                <c:pt idx="1">
                  <c:v>0.85</c:v>
                </c:pt>
                <c:pt idx="2">
                  <c:v>0.56000000000000005</c:v>
                </c:pt>
              </c:numCache>
            </c:numRef>
          </c:val>
          <c:extLst>
            <c:ext xmlns:c16="http://schemas.microsoft.com/office/drawing/2014/chart" uri="{C3380CC4-5D6E-409C-BE32-E72D297353CC}">
              <c16:uniqueId val="{00000003-3686-A44B-A8A1-A071BC77EA35}"/>
            </c:ext>
          </c:extLst>
        </c:ser>
        <c:dLbls>
          <c:dLblPos val="inEnd"/>
          <c:showLegendKey val="0"/>
          <c:showVal val="1"/>
          <c:showCatName val="0"/>
          <c:showSerName val="0"/>
          <c:showPercent val="0"/>
          <c:showBubbleSize val="0"/>
        </c:dLbls>
        <c:gapWidth val="100"/>
        <c:overlap val="-24"/>
        <c:axId val="545940528"/>
        <c:axId val="545942240"/>
      </c:barChart>
      <c:catAx>
        <c:axId val="5459405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800" b="1" i="0" u="none" strike="noStrike" kern="1200" baseline="0">
                <a:solidFill>
                  <a:schemeClr val="lt1">
                    <a:lumMod val="85000"/>
                  </a:schemeClr>
                </a:solidFill>
                <a:latin typeface="Modica SemiBold" pitchFamily="2" charset="77"/>
                <a:ea typeface="+mn-ea"/>
                <a:cs typeface="+mn-cs"/>
              </a:defRPr>
            </a:pPr>
            <a:endParaRPr lang="en-US"/>
          </a:p>
        </c:txPr>
        <c:crossAx val="545942240"/>
        <c:crosses val="autoZero"/>
        <c:auto val="1"/>
        <c:lblAlgn val="ctr"/>
        <c:lblOffset val="100"/>
        <c:noMultiLvlLbl val="0"/>
      </c:catAx>
      <c:valAx>
        <c:axId val="54594224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odica Medium" pitchFamily="2" charset="77"/>
                <a:ea typeface="+mn-ea"/>
                <a:cs typeface="+mn-cs"/>
              </a:defRPr>
            </a:pPr>
            <a:endParaRPr lang="en-US"/>
          </a:p>
        </c:txPr>
        <c:crossAx val="545940528"/>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lt1">
                  <a:lumMod val="85000"/>
                </a:schemeClr>
              </a:solidFill>
              <a:latin typeface="Modica"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084313849701599E-2"/>
          <c:y val="8.9023412485037798E-2"/>
          <c:w val="0.67337674136886738"/>
          <c:h val="0.8254841023189099"/>
        </c:manualLayout>
      </c:layout>
      <c:barChart>
        <c:barDir val="col"/>
        <c:grouping val="clustered"/>
        <c:varyColors val="0"/>
        <c:ser>
          <c:idx val="0"/>
          <c:order val="0"/>
          <c:tx>
            <c:v>Casino Gambler</c:v>
          </c:tx>
          <c:spPr>
            <a:solidFill>
              <a:srgbClr val="7030A0"/>
            </a:solidFill>
            <a:ln>
              <a:noFill/>
            </a:ln>
            <a:effectLst/>
          </c:spPr>
          <c:invertIfNegative val="0"/>
          <c:errBars>
            <c:errBarType val="both"/>
            <c:errValType val="cust"/>
            <c:noEndCap val="0"/>
            <c:plus>
              <c:numLit>
                <c:formatCode>General</c:formatCode>
                <c:ptCount val="1"/>
                <c:pt idx="0">
                  <c:v>4.07</c:v>
                </c:pt>
              </c:numLit>
            </c:plus>
            <c:minus>
              <c:numLit>
                <c:formatCode>General</c:formatCode>
                <c:ptCount val="1"/>
                <c:pt idx="0">
                  <c:v>4.07</c:v>
                </c:pt>
              </c:numLit>
            </c:minus>
            <c:spPr>
              <a:noFill/>
              <a:ln w="9525" cap="flat" cmpd="sng" algn="ctr">
                <a:solidFill>
                  <a:schemeClr val="tx1">
                    <a:lumMod val="65000"/>
                    <a:lumOff val="35000"/>
                  </a:schemeClr>
                </a:solidFill>
                <a:round/>
              </a:ln>
              <a:effectLst/>
            </c:spPr>
          </c:errBars>
          <c:val>
            <c:numRef>
              <c:f>Sheet3!$C$2</c:f>
              <c:numCache>
                <c:formatCode>General</c:formatCode>
                <c:ptCount val="1"/>
                <c:pt idx="0">
                  <c:v>15.28</c:v>
                </c:pt>
              </c:numCache>
            </c:numRef>
          </c:val>
          <c:extLst>
            <c:ext xmlns:c16="http://schemas.microsoft.com/office/drawing/2014/chart" uri="{C3380CC4-5D6E-409C-BE32-E72D297353CC}">
              <c16:uniqueId val="{00000000-CECB-BE49-9152-A03902FD9A2F}"/>
            </c:ext>
          </c:extLst>
        </c:ser>
        <c:ser>
          <c:idx val="1"/>
          <c:order val="1"/>
          <c:tx>
            <c:v>eSports Gambler</c:v>
          </c:tx>
          <c:spPr>
            <a:solidFill>
              <a:srgbClr val="00B050"/>
            </a:solidFill>
            <a:ln>
              <a:noFill/>
            </a:ln>
            <a:effectLst/>
          </c:spPr>
          <c:invertIfNegative val="0"/>
          <c:errBars>
            <c:errBarType val="both"/>
            <c:errValType val="cust"/>
            <c:noEndCap val="0"/>
            <c:plus>
              <c:numLit>
                <c:formatCode>General</c:formatCode>
                <c:ptCount val="1"/>
                <c:pt idx="0">
                  <c:v>4.18</c:v>
                </c:pt>
              </c:numLit>
            </c:plus>
            <c:minus>
              <c:numLit>
                <c:formatCode>General</c:formatCode>
                <c:ptCount val="1"/>
                <c:pt idx="0">
                  <c:v>4.18</c:v>
                </c:pt>
              </c:numLit>
            </c:minus>
            <c:spPr>
              <a:noFill/>
              <a:ln w="9525" cap="flat" cmpd="sng" algn="ctr">
                <a:solidFill>
                  <a:schemeClr val="tx1">
                    <a:lumMod val="65000"/>
                    <a:lumOff val="35000"/>
                  </a:schemeClr>
                </a:solidFill>
                <a:round/>
              </a:ln>
              <a:effectLst/>
            </c:spPr>
          </c:errBars>
          <c:val>
            <c:numRef>
              <c:f>Sheet3!$C$3</c:f>
              <c:numCache>
                <c:formatCode>General</c:formatCode>
                <c:ptCount val="1"/>
                <c:pt idx="0">
                  <c:v>14.21</c:v>
                </c:pt>
              </c:numCache>
            </c:numRef>
          </c:val>
          <c:extLst>
            <c:ext xmlns:c16="http://schemas.microsoft.com/office/drawing/2014/chart" uri="{C3380CC4-5D6E-409C-BE32-E72D297353CC}">
              <c16:uniqueId val="{00000001-CECB-BE49-9152-A03902FD9A2F}"/>
            </c:ext>
          </c:extLst>
        </c:ser>
        <c:ser>
          <c:idx val="2"/>
          <c:order val="2"/>
          <c:tx>
            <c:v>Internet Gamer</c:v>
          </c:tx>
          <c:spPr>
            <a:solidFill>
              <a:srgbClr val="00B0F0"/>
            </a:solidFill>
            <a:ln>
              <a:noFill/>
            </a:ln>
            <a:effectLst/>
          </c:spPr>
          <c:invertIfNegative val="0"/>
          <c:errBars>
            <c:errBarType val="both"/>
            <c:errValType val="cust"/>
            <c:noEndCap val="0"/>
            <c:plus>
              <c:numLit>
                <c:formatCode>General</c:formatCode>
                <c:ptCount val="1"/>
                <c:pt idx="0">
                  <c:v>4.6399999999999997</c:v>
                </c:pt>
              </c:numLit>
            </c:plus>
            <c:minus>
              <c:numLit>
                <c:formatCode>General</c:formatCode>
                <c:ptCount val="1"/>
                <c:pt idx="0">
                  <c:v>4.6399999999999997</c:v>
                </c:pt>
              </c:numLit>
            </c:minus>
            <c:spPr>
              <a:noFill/>
              <a:ln w="9525" cap="flat" cmpd="sng" algn="ctr">
                <a:solidFill>
                  <a:schemeClr val="tx1">
                    <a:lumMod val="65000"/>
                    <a:lumOff val="35000"/>
                  </a:schemeClr>
                </a:solidFill>
                <a:round/>
              </a:ln>
              <a:effectLst/>
            </c:spPr>
          </c:errBars>
          <c:val>
            <c:numRef>
              <c:f>Sheet3!$C$4</c:f>
              <c:numCache>
                <c:formatCode>General</c:formatCode>
                <c:ptCount val="1"/>
                <c:pt idx="0">
                  <c:v>14.07</c:v>
                </c:pt>
              </c:numCache>
            </c:numRef>
          </c:val>
          <c:extLst>
            <c:ext xmlns:c16="http://schemas.microsoft.com/office/drawing/2014/chart" uri="{C3380CC4-5D6E-409C-BE32-E72D297353CC}">
              <c16:uniqueId val="{00000002-CECB-BE49-9152-A03902FD9A2F}"/>
            </c:ext>
          </c:extLst>
        </c:ser>
        <c:ser>
          <c:idx val="3"/>
          <c:order val="3"/>
          <c:tx>
            <c:v>Financial Crisis</c:v>
          </c:tx>
          <c:spPr>
            <a:solidFill>
              <a:schemeClr val="accent6">
                <a:lumMod val="60000"/>
                <a:lumOff val="40000"/>
              </a:schemeClr>
            </a:solidFill>
            <a:ln>
              <a:noFill/>
            </a:ln>
            <a:effectLst/>
          </c:spPr>
          <c:invertIfNegative val="0"/>
          <c:errBars>
            <c:errBarType val="both"/>
            <c:errValType val="cust"/>
            <c:noEndCap val="0"/>
            <c:plus>
              <c:numLit>
                <c:formatCode>General</c:formatCode>
                <c:ptCount val="1"/>
                <c:pt idx="0">
                  <c:v>4.1599999999999966</c:v>
                </c:pt>
              </c:numLit>
            </c:plus>
            <c:minus>
              <c:numLit>
                <c:formatCode>General</c:formatCode>
                <c:ptCount val="1"/>
                <c:pt idx="0">
                  <c:v>4.1599999999999966</c:v>
                </c:pt>
              </c:numLit>
            </c:minus>
            <c:spPr>
              <a:noFill/>
              <a:ln w="9525" cap="flat" cmpd="sng" algn="ctr">
                <a:solidFill>
                  <a:schemeClr val="tx1">
                    <a:lumMod val="65000"/>
                    <a:lumOff val="35000"/>
                  </a:schemeClr>
                </a:solidFill>
                <a:round/>
              </a:ln>
              <a:effectLst/>
            </c:spPr>
          </c:errBars>
          <c:val>
            <c:numRef>
              <c:f>Sheet3!$C$5</c:f>
              <c:numCache>
                <c:formatCode>General</c:formatCode>
                <c:ptCount val="1"/>
                <c:pt idx="0">
                  <c:v>7.14</c:v>
                </c:pt>
              </c:numCache>
            </c:numRef>
          </c:val>
          <c:extLst>
            <c:ext xmlns:c16="http://schemas.microsoft.com/office/drawing/2014/chart" uri="{C3380CC4-5D6E-409C-BE32-E72D297353CC}">
              <c16:uniqueId val="{00000003-CECB-BE49-9152-A03902FD9A2F}"/>
            </c:ext>
          </c:extLst>
        </c:ser>
        <c:dLbls>
          <c:showLegendKey val="0"/>
          <c:showVal val="0"/>
          <c:showCatName val="0"/>
          <c:showSerName val="0"/>
          <c:showPercent val="0"/>
          <c:showBubbleSize val="0"/>
        </c:dLbls>
        <c:gapWidth val="219"/>
        <c:overlap val="-27"/>
        <c:axId val="-2127117800"/>
        <c:axId val="-2127106440"/>
      </c:barChart>
      <c:catAx>
        <c:axId val="-2127117800"/>
        <c:scaling>
          <c:orientation val="minMax"/>
        </c:scaling>
        <c:delete val="1"/>
        <c:axPos val="b"/>
        <c:title>
          <c:tx>
            <c:rich>
              <a:bodyPr rot="0" spcFirstLastPara="1" vertOverflow="ellipsis" vert="horz" wrap="square" anchor="ctr" anchorCtr="1"/>
              <a:lstStyle/>
              <a:p>
                <a:pPr>
                  <a:defRPr sz="3000" b="0" i="0" u="none" strike="noStrike" kern="1200" baseline="0">
                    <a:solidFill>
                      <a:schemeClr val="bg1"/>
                    </a:solidFill>
                    <a:latin typeface="+mn-lt"/>
                    <a:ea typeface="+mn-ea"/>
                    <a:cs typeface="+mn-cs"/>
                  </a:defRPr>
                </a:pPr>
                <a:r>
                  <a:rPr lang="en-US" sz="3000" b="1">
                    <a:solidFill>
                      <a:schemeClr val="bg1"/>
                    </a:solidFill>
                    <a:latin typeface="Times New Roman" panose="02020603050405020304" pitchFamily="18" charset="0"/>
                    <a:cs typeface="Times New Roman" panose="02020603050405020304" pitchFamily="18" charset="0"/>
                  </a:rPr>
                  <a:t>Study Condition</a:t>
                </a:r>
              </a:p>
            </c:rich>
          </c:tx>
          <c:layout>
            <c:manualLayout>
              <c:xMode val="edge"/>
              <c:yMode val="edge"/>
              <c:x val="0.31362678843346264"/>
              <c:y val="0.91970346516867474"/>
            </c:manualLayout>
          </c:layout>
          <c:overlay val="0"/>
          <c:spPr>
            <a:noFill/>
            <a:ln>
              <a:noFill/>
            </a:ln>
            <a:effectLst/>
          </c:spPr>
          <c:txPr>
            <a:bodyPr rot="0" spcFirstLastPara="1" vertOverflow="ellipsis" vert="horz" wrap="square" anchor="ctr" anchorCtr="1"/>
            <a:lstStyle/>
            <a:p>
              <a:pPr>
                <a:defRPr sz="3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crossAx val="-2127106440"/>
        <c:crosses val="autoZero"/>
        <c:auto val="1"/>
        <c:lblAlgn val="ctr"/>
        <c:lblOffset val="100"/>
        <c:noMultiLvlLbl val="0"/>
      </c:catAx>
      <c:valAx>
        <c:axId val="-2127106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500" b="0" i="0" u="none" strike="noStrike" kern="1200" baseline="0">
                    <a:solidFill>
                      <a:schemeClr val="bg1"/>
                    </a:solidFill>
                    <a:latin typeface="+mn-lt"/>
                    <a:ea typeface="+mn-ea"/>
                    <a:cs typeface="+mn-cs"/>
                  </a:defRPr>
                </a:pPr>
                <a:r>
                  <a:rPr lang="en-US" sz="3000" b="1" dirty="0">
                    <a:solidFill>
                      <a:schemeClr val="bg1"/>
                    </a:solidFill>
                    <a:latin typeface="Times New Roman" panose="02020603050405020304" pitchFamily="18" charset="0"/>
                    <a:cs typeface="Times New Roman" panose="02020603050405020304" pitchFamily="18" charset="0"/>
                  </a:rPr>
                  <a:t>Social Distance</a:t>
                </a:r>
              </a:p>
              <a:p>
                <a:pPr>
                  <a:defRPr sz="2500">
                    <a:solidFill>
                      <a:schemeClr val="bg1"/>
                    </a:solidFill>
                  </a:defRPr>
                </a:pPr>
                <a:r>
                  <a:rPr lang="en-US" sz="3000" b="1" dirty="0">
                    <a:solidFill>
                      <a:schemeClr val="bg1"/>
                    </a:solidFill>
                    <a:latin typeface="Times New Roman" panose="02020603050405020304" pitchFamily="18" charset="0"/>
                    <a:cs typeface="Times New Roman" panose="02020603050405020304" pitchFamily="18" charset="0"/>
                  </a:rPr>
                  <a:t>(SDS Total Score)</a:t>
                </a:r>
              </a:p>
            </c:rich>
          </c:tx>
          <c:overlay val="0"/>
          <c:spPr>
            <a:noFill/>
            <a:ln>
              <a:noFill/>
            </a:ln>
            <a:effectLst/>
          </c:spPr>
          <c:txPr>
            <a:bodyPr rot="-5400000" spcFirstLastPara="1" vertOverflow="ellipsis" vert="horz" wrap="square" anchor="ctr" anchorCtr="1"/>
            <a:lstStyle/>
            <a:p>
              <a:pPr>
                <a:defRPr sz="25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5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2127117800"/>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30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30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Entry>
      <c:legendEntry>
        <c:idx val="2"/>
        <c:txPr>
          <a:bodyPr rot="0" spcFirstLastPara="1" vertOverflow="ellipsis" vert="horz" wrap="square" anchor="ctr" anchorCtr="1"/>
          <a:lstStyle/>
          <a:p>
            <a:pPr>
              <a:defRPr sz="30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Entry>
      <c:legendEntry>
        <c:idx val="3"/>
        <c:txPr>
          <a:bodyPr rot="0" spcFirstLastPara="1" vertOverflow="ellipsis" vert="horz" wrap="square" anchor="ctr" anchorCtr="1"/>
          <a:lstStyle/>
          <a:p>
            <a:pPr>
              <a:defRPr sz="30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Entry>
      <c:layout>
        <c:manualLayout>
          <c:xMode val="edge"/>
          <c:yMode val="edge"/>
          <c:x val="0.7237508722588657"/>
          <c:y val="0.1989317779448829"/>
          <c:w val="0.27547031149399709"/>
          <c:h val="0.57015109881727233"/>
        </c:manualLayout>
      </c:layout>
      <c:overlay val="0"/>
      <c:spPr>
        <a:noFill/>
        <a:ln>
          <a:noFill/>
        </a:ln>
        <a:effectLst/>
      </c:spPr>
      <c:txPr>
        <a:bodyPr rot="0" spcFirstLastPara="1" vertOverflow="ellipsis" vert="horz" wrap="square" anchor="ctr" anchorCtr="1"/>
        <a:lstStyle/>
        <a:p>
          <a:pPr>
            <a:defRPr sz="3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130370895014447E-3"/>
          <c:y val="2.788452394936595E-3"/>
          <c:w val="0.99848698146361159"/>
          <c:h val="0.99721151207755432"/>
        </c:manualLayout>
      </c:layout>
      <c:ofPieChart>
        <c:ofPieType val="pie"/>
        <c:varyColors val="1"/>
        <c:ser>
          <c:idx val="0"/>
          <c:order val="0"/>
          <c:tx>
            <c:strRef>
              <c:f>Sheet1!$B$1</c:f>
              <c:strCache>
                <c:ptCount val="1"/>
                <c:pt idx="0">
                  <c:v>Treatment Reception </c:v>
                </c:pt>
              </c:strCache>
            </c:strRef>
          </c:tx>
          <c:spPr>
            <a:solidFill>
              <a:srgbClr val="D8E5EA"/>
            </a:solidFill>
            <a:ln w="12700">
              <a:solidFill>
                <a:srgbClr val="000000"/>
              </a:solidFill>
            </a:ln>
            <a:effectLst>
              <a:outerShdw blurRad="254000" sx="102000" sy="102000" algn="ctr" rotWithShape="0">
                <a:srgbClr val="477699">
                  <a:alpha val="20000"/>
                </a:srgbClr>
              </a:outerShdw>
            </a:effectLst>
            <a:scene3d>
              <a:camera prst="orthographicFront"/>
              <a:lightRig rig="threePt" dir="t"/>
            </a:scene3d>
            <a:sp3d>
              <a:bevelT/>
            </a:sp3d>
          </c:spPr>
          <c:dPt>
            <c:idx val="0"/>
            <c:bubble3D val="0"/>
            <c:spPr>
              <a:solidFill>
                <a:srgbClr val="084E8A"/>
              </a:solidFill>
              <a:ln w="12700">
                <a:solidFill>
                  <a:srgbClr val="000000"/>
                </a:solidFill>
              </a:ln>
              <a:effectLst>
                <a:outerShdw blurRad="254000" sx="102000" sy="102000" algn="ctr" rotWithShape="0">
                  <a:srgbClr val="477699">
                    <a:alpha val="20000"/>
                  </a:srgbClr>
                </a:outerShdw>
              </a:effectLst>
              <a:scene3d>
                <a:camera prst="orthographicFront"/>
                <a:lightRig rig="threePt" dir="t"/>
              </a:scene3d>
              <a:sp3d>
                <a:bevelT/>
              </a:sp3d>
            </c:spPr>
            <c:extLst>
              <c:ext xmlns:c16="http://schemas.microsoft.com/office/drawing/2014/chart" uri="{C3380CC4-5D6E-409C-BE32-E72D297353CC}">
                <c16:uniqueId val="{00000001-EF43-7E40-B4BC-715938F327A4}"/>
              </c:ext>
            </c:extLst>
          </c:dPt>
          <c:dPt>
            <c:idx val="1"/>
            <c:bubble3D val="0"/>
            <c:spPr>
              <a:solidFill>
                <a:srgbClr val="084E8A"/>
              </a:solidFill>
              <a:ln w="12700">
                <a:noFill/>
              </a:ln>
              <a:effectLst>
                <a:outerShdw blurRad="254000" sx="102000" sy="102000" algn="ctr" rotWithShape="0">
                  <a:srgbClr val="477699">
                    <a:alpha val="20000"/>
                  </a:srgbClr>
                </a:outerShdw>
              </a:effectLst>
              <a:scene3d>
                <a:camera prst="orthographicFront"/>
                <a:lightRig rig="threePt" dir="t"/>
              </a:scene3d>
              <a:sp3d/>
            </c:spPr>
            <c:extLst>
              <c:ext xmlns:c16="http://schemas.microsoft.com/office/drawing/2014/chart" uri="{C3380CC4-5D6E-409C-BE32-E72D297353CC}">
                <c16:uniqueId val="{00000003-EF43-7E40-B4BC-715938F327A4}"/>
              </c:ext>
            </c:extLst>
          </c:dPt>
          <c:dPt>
            <c:idx val="2"/>
            <c:bubble3D val="0"/>
            <c:spPr>
              <a:solidFill>
                <a:srgbClr val="000000"/>
              </a:solidFill>
              <a:ln w="12700">
                <a:solidFill>
                  <a:srgbClr val="000000"/>
                </a:solidFill>
              </a:ln>
              <a:effectLst>
                <a:outerShdw blurRad="254000" sx="102000" sy="102000" algn="ctr" rotWithShape="0">
                  <a:srgbClr val="477699">
                    <a:alpha val="20000"/>
                  </a:srgbClr>
                </a:outerShdw>
              </a:effectLst>
              <a:scene3d>
                <a:camera prst="orthographicFront"/>
                <a:lightRig rig="threePt" dir="t"/>
              </a:scene3d>
              <a:sp3d>
                <a:bevelT/>
              </a:sp3d>
            </c:spPr>
            <c:extLst>
              <c:ext xmlns:c16="http://schemas.microsoft.com/office/drawing/2014/chart" uri="{C3380CC4-5D6E-409C-BE32-E72D297353CC}">
                <c16:uniqueId val="{00000005-EF43-7E40-B4BC-715938F327A4}"/>
              </c:ext>
            </c:extLst>
          </c:dPt>
          <c:dPt>
            <c:idx val="3"/>
            <c:bubble3D val="0"/>
            <c:spPr>
              <a:solidFill>
                <a:srgbClr val="D9BA6D"/>
              </a:solidFill>
              <a:ln w="12700">
                <a:solidFill>
                  <a:srgbClr val="000000"/>
                </a:solidFill>
              </a:ln>
              <a:effectLst>
                <a:outerShdw blurRad="254000" sx="102000" sy="102000" algn="ctr" rotWithShape="0">
                  <a:srgbClr val="477699">
                    <a:alpha val="20000"/>
                  </a:srgbClr>
                </a:outerShdw>
              </a:effectLst>
              <a:scene3d>
                <a:camera prst="orthographicFront"/>
                <a:lightRig rig="threePt" dir="t"/>
              </a:scene3d>
              <a:sp3d>
                <a:bevelT/>
              </a:sp3d>
            </c:spPr>
            <c:extLst>
              <c:ext xmlns:c16="http://schemas.microsoft.com/office/drawing/2014/chart" uri="{C3380CC4-5D6E-409C-BE32-E72D297353CC}">
                <c16:uniqueId val="{00000007-EF43-7E40-B4BC-715938F327A4}"/>
              </c:ext>
            </c:extLst>
          </c:dPt>
          <c:dPt>
            <c:idx val="4"/>
            <c:bubble3D val="0"/>
            <c:spPr>
              <a:solidFill>
                <a:srgbClr val="D8E5EA"/>
              </a:solidFill>
              <a:ln w="12700">
                <a:solidFill>
                  <a:srgbClr val="000000"/>
                </a:solidFill>
              </a:ln>
              <a:effectLst>
                <a:outerShdw blurRad="254000" sx="102000" sy="102000" algn="ctr" rotWithShape="0">
                  <a:srgbClr val="477699">
                    <a:alpha val="20000"/>
                  </a:srgbClr>
                </a:outerShdw>
              </a:effectLst>
              <a:scene3d>
                <a:camera prst="orthographicFront"/>
                <a:lightRig rig="threePt" dir="t"/>
              </a:scene3d>
              <a:sp3d>
                <a:bevelT/>
              </a:sp3d>
            </c:spPr>
            <c:extLst>
              <c:ext xmlns:c16="http://schemas.microsoft.com/office/drawing/2014/chart" uri="{C3380CC4-5D6E-409C-BE32-E72D297353CC}">
                <c16:uniqueId val="{00000009-EF43-7E40-B4BC-715938F327A4}"/>
              </c:ext>
            </c:extLst>
          </c:dPt>
          <c:dLbls>
            <c:dLbl>
              <c:idx val="0"/>
              <c:tx>
                <c:rich>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odica SemiBold" pitchFamily="2" charset="77"/>
                        <a:ea typeface="+mn-ea"/>
                        <a:cs typeface="+mn-cs"/>
                      </a:defRPr>
                    </a:pPr>
                    <a:r>
                      <a:rPr lang="en-US" sz="1600" b="1" i="0">
                        <a:latin typeface="Modica SemiBold" pitchFamily="2" charset="77"/>
                      </a:rPr>
                      <a:t>90%</a:t>
                    </a:r>
                  </a:p>
                </c:rich>
              </c:tx>
              <c:spPr>
                <a:solidFill>
                  <a:srgbClr val="084E8A"/>
                </a:solidFill>
                <a:ln>
                  <a:noFill/>
                </a:ln>
                <a:effectLst/>
                <a:scene3d>
                  <a:camera prst="orthographicFront"/>
                  <a:lightRig rig="threePt" dir="t"/>
                </a:scene3d>
                <a:sp3d>
                  <a:bevelB/>
                </a:sp3d>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odica SemiBold" pitchFamily="2" charset="77"/>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EF43-7E40-B4BC-715938F327A4}"/>
                </c:ext>
              </c:extLst>
            </c:dLbl>
            <c:dLbl>
              <c:idx val="1"/>
              <c:delete val="1"/>
              <c:extLst>
                <c:ext xmlns:c15="http://schemas.microsoft.com/office/drawing/2012/chart" uri="{CE6537A1-D6FC-4f65-9D91-7224C49458BB}"/>
                <c:ext xmlns:c16="http://schemas.microsoft.com/office/drawing/2014/chart" uri="{C3380CC4-5D6E-409C-BE32-E72D297353CC}">
                  <c16:uniqueId val="{00000003-EF43-7E40-B4BC-715938F327A4}"/>
                </c:ext>
              </c:extLst>
            </c:dLbl>
            <c:dLbl>
              <c:idx val="2"/>
              <c:layout>
                <c:manualLayout>
                  <c:x val="-2.2368962869238583E-3"/>
                  <c:y val="-0.23196440697891679"/>
                </c:manualLayout>
              </c:layout>
              <c:spPr>
                <a:solidFill>
                  <a:srgbClr val="000000"/>
                </a:solidFill>
                <a:ln>
                  <a:noFill/>
                </a:ln>
                <a:effectLst/>
                <a:scene3d>
                  <a:camera prst="orthographicFront"/>
                  <a:lightRig rig="threePt" dir="t"/>
                </a:scene3d>
                <a:sp3d>
                  <a:bevelB/>
                </a:sp3d>
              </c:spPr>
              <c:txPr>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odica SemiBold" pitchFamily="2" charset="77"/>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7.119511430246038E-2"/>
                      <c:h val="0.13953164342797997"/>
                    </c:manualLayout>
                  </c15:layout>
                </c:ext>
                <c:ext xmlns:c16="http://schemas.microsoft.com/office/drawing/2014/chart" uri="{C3380CC4-5D6E-409C-BE32-E72D297353CC}">
                  <c16:uniqueId val="{00000005-EF43-7E40-B4BC-715938F327A4}"/>
                </c:ext>
              </c:extLst>
            </c:dLbl>
            <c:dLbl>
              <c:idx val="3"/>
              <c:layout>
                <c:manualLayout>
                  <c:x val="7.9756327795797357E-3"/>
                  <c:y val="0.25285036483020346"/>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solidFill>
                        <a:effectLst/>
                        <a:latin typeface="Modica SemiBold" pitchFamily="2" charset="77"/>
                        <a:ea typeface="+mn-ea"/>
                        <a:cs typeface="+mn-cs"/>
                      </a:defRPr>
                    </a:pPr>
                    <a:r>
                      <a:rPr lang="en-US" sz="2000" b="1" i="0">
                        <a:solidFill>
                          <a:schemeClr val="tx1"/>
                        </a:solidFill>
                        <a:effectLst/>
                        <a:latin typeface="Modica SemiBold" pitchFamily="2" charset="77"/>
                      </a:rPr>
                      <a:t>6%</a:t>
                    </a:r>
                  </a:p>
                </c:rich>
              </c:tx>
              <c:spPr>
                <a:solidFill>
                  <a:srgbClr val="D9BA6D"/>
                </a:solidFill>
                <a:ln>
                  <a:noFill/>
                </a:ln>
                <a:effectLst/>
                <a:scene3d>
                  <a:camera prst="orthographicFront"/>
                  <a:lightRig rig="threePt" dir="t"/>
                </a:scene3d>
                <a:sp3d>
                  <a:bevelB/>
                </a:sp3d>
              </c:spPr>
              <c:txPr>
                <a:bodyPr rot="0" spcFirstLastPara="1" vertOverflow="ellipsis" vert="horz" wrap="square" lIns="38100" tIns="19050" rIns="38100" bIns="19050" anchor="ctr" anchorCtr="1">
                  <a:noAutofit/>
                </a:bodyPr>
                <a:lstStyle/>
                <a:p>
                  <a:pPr>
                    <a:defRPr sz="2000" b="1" i="0" u="none" strike="noStrike" kern="1200" baseline="0">
                      <a:solidFill>
                        <a:schemeClr val="tx1"/>
                      </a:solidFill>
                      <a:effectLst/>
                      <a:latin typeface="Modica SemiBold" pitchFamily="2" charset="77"/>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7.6276448241269529E-2"/>
                      <c:h val="0.21426778878611041"/>
                    </c:manualLayout>
                  </c15:layout>
                  <c15:showDataLabelsRange val="0"/>
                </c:ext>
                <c:ext xmlns:c16="http://schemas.microsoft.com/office/drawing/2014/chart" uri="{C3380CC4-5D6E-409C-BE32-E72D297353CC}">
                  <c16:uniqueId val="{00000007-EF43-7E40-B4BC-715938F327A4}"/>
                </c:ext>
              </c:extLst>
            </c:dLbl>
            <c:dLbl>
              <c:idx val="4"/>
              <c:layout>
                <c:manualLayout>
                  <c:x val="-8.5431215794518414E-2"/>
                  <c:y val="-9.8704522571276126E-3"/>
                </c:manualLayout>
              </c:layout>
              <c:tx>
                <c:rich>
                  <a:bodyPr rot="0" spcFirstLastPara="1" vertOverflow="ellipsis" vert="horz" wrap="square" lIns="38100" tIns="19050" rIns="38100" bIns="19050" anchor="ctr" anchorCtr="1">
                    <a:spAutoFit/>
                  </a:bodyPr>
                  <a:lstStyle/>
                  <a:p>
                    <a:pPr>
                      <a:defRPr lang="en-US" sz="1600" b="1" i="0" u="none" strike="noStrike" kern="1200" baseline="0" dirty="0" smtClean="0">
                        <a:solidFill>
                          <a:srgbClr val="000000"/>
                        </a:solidFill>
                        <a:latin typeface="Modica SemiBold" pitchFamily="2" charset="77"/>
                        <a:ea typeface="+mn-ea"/>
                        <a:cs typeface="+mn-cs"/>
                      </a:defRPr>
                    </a:pPr>
                    <a:r>
                      <a:rPr lang="en-US" sz="1600" b="1" i="0">
                        <a:solidFill>
                          <a:srgbClr val="000000"/>
                        </a:solidFill>
                        <a:latin typeface="Modica SemiBold" pitchFamily="2" charset="77"/>
                      </a:rPr>
                      <a:t>10%</a:t>
                    </a:r>
                  </a:p>
                </c:rich>
              </c:tx>
              <c:spPr>
                <a:solidFill>
                  <a:srgbClr val="D8E5EA"/>
                </a:solidFill>
                <a:ln>
                  <a:noFill/>
                </a:ln>
                <a:effectLst/>
                <a:scene3d>
                  <a:camera prst="orthographicFront"/>
                  <a:lightRig rig="threePt" dir="t"/>
                </a:scene3d>
                <a:sp3d>
                  <a:bevelB/>
                </a:sp3d>
              </c:spPr>
              <c:txPr>
                <a:bodyPr rot="0" spcFirstLastPara="1" vertOverflow="ellipsis" vert="horz" wrap="square" lIns="38100" tIns="19050" rIns="38100" bIns="19050" anchor="ctr" anchorCtr="1">
                  <a:spAutoFit/>
                </a:bodyPr>
                <a:lstStyle/>
                <a:p>
                  <a:pPr>
                    <a:defRPr lang="en-US" sz="1600" b="1" i="0" u="none" strike="noStrike" kern="1200" baseline="0" dirty="0" smtClean="0">
                      <a:solidFill>
                        <a:srgbClr val="000000"/>
                      </a:solidFill>
                      <a:latin typeface="Modica SemiBold" pitchFamily="2" charset="77"/>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EF43-7E40-B4BC-715938F327A4}"/>
                </c:ext>
              </c:extLst>
            </c:dLbl>
            <c:spPr>
              <a:solidFill>
                <a:srgbClr val="D9BA6D"/>
              </a:solidFill>
              <a:ln>
                <a:noFill/>
              </a:ln>
              <a:effectLst/>
              <a:scene3d>
                <a:camera prst="orthographicFront"/>
                <a:lightRig rig="threePt" dir="t"/>
              </a:scene3d>
              <a:sp3d>
                <a:bevelB/>
              </a:sp3d>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odica SemiBold" pitchFamily="2" charset="77"/>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No Tx</c:v>
                </c:pt>
                <c:pt idx="1">
                  <c:v>Seek Tx</c:v>
                </c:pt>
                <c:pt idx="2">
                  <c:v>Dropout </c:v>
                </c:pt>
                <c:pt idx="3">
                  <c:v>Completers</c:v>
                </c:pt>
              </c:strCache>
            </c:strRef>
          </c:cat>
          <c:val>
            <c:numRef>
              <c:f>Sheet1!$B$2:$B$5</c:f>
              <c:numCache>
                <c:formatCode>General</c:formatCode>
                <c:ptCount val="4"/>
                <c:pt idx="0">
                  <c:v>90</c:v>
                </c:pt>
                <c:pt idx="1">
                  <c:v>10</c:v>
                </c:pt>
                <c:pt idx="2">
                  <c:v>4</c:v>
                </c:pt>
                <c:pt idx="3">
                  <c:v>6</c:v>
                </c:pt>
              </c:numCache>
            </c:numRef>
          </c:val>
          <c:extLst>
            <c:ext xmlns:c16="http://schemas.microsoft.com/office/drawing/2014/chart" uri="{C3380CC4-5D6E-409C-BE32-E72D297353CC}">
              <c16:uniqueId val="{0000000A-EF43-7E40-B4BC-715938F327A4}"/>
            </c:ext>
          </c:extLst>
        </c:ser>
        <c:dLbls>
          <c:dLblPos val="ctr"/>
          <c:showLegendKey val="0"/>
          <c:showVal val="0"/>
          <c:showCatName val="0"/>
          <c:showSerName val="0"/>
          <c:showPercent val="1"/>
          <c:showBubbleSize val="0"/>
          <c:showLeaderLines val="1"/>
        </c:dLbls>
        <c:gapWidth val="100"/>
        <c:secondPieSize val="75"/>
        <c:serLines>
          <c:spPr>
            <a:ln w="31750">
              <a:solidFill>
                <a:srgbClr val="000000"/>
              </a:solidFill>
              <a:round/>
            </a:ln>
            <a:effectLst/>
          </c:spPr>
        </c:serLines>
      </c:ofPieChart>
      <c:spPr>
        <a:solidFill>
          <a:srgbClr val="477699"/>
        </a:solidFill>
        <a:ln w="31750">
          <a:solidFill>
            <a:srgbClr val="000000">
              <a:alpha val="58195"/>
            </a:srgbClr>
          </a:solidFill>
        </a:ln>
        <a:effectLst/>
        <a:scene3d>
          <a:camera prst="orthographicFront"/>
          <a:lightRig rig="threePt" dir="t"/>
        </a:scene3d>
        <a:sp3d>
          <a:bevelT/>
        </a:sp3d>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D8E5EA"/>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5">
  <a:schemeClr val="accent3"/>
  <a:schemeClr val="accent3"/>
  <a:schemeClr val="accent3"/>
  <a:schemeClr val="accent3"/>
  <a:schemeClr val="accent3"/>
  <a:schemeClr val="accent3"/>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6C90BF-8D92-4A47-AF3C-15649D230A03}"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9C635142-6FAB-5D49-8C9D-157A74003E6E}">
      <dgm:prSet phldrT="[Text]" custT="1"/>
      <dgm:spPr/>
      <dgm:t>
        <a:bodyPr/>
        <a:lstStyle/>
        <a:p>
          <a:r>
            <a:rPr lang="en-US" sz="2800" dirty="0">
              <a:solidFill>
                <a:srgbClr val="D9BA6D"/>
              </a:solidFill>
            </a:rPr>
            <a:t>the research lab</a:t>
          </a:r>
        </a:p>
      </dgm:t>
    </dgm:pt>
    <dgm:pt modelId="{93914E05-DAE2-9349-978B-D8924532082B}" type="parTrans" cxnId="{9375B28C-223B-E44D-A832-1F32E459543F}">
      <dgm:prSet/>
      <dgm:spPr/>
      <dgm:t>
        <a:bodyPr/>
        <a:lstStyle/>
        <a:p>
          <a:endParaRPr lang="en-US"/>
        </a:p>
      </dgm:t>
    </dgm:pt>
    <dgm:pt modelId="{642317B0-B9D2-A942-8C4A-664A2AAE9EDF}" type="sibTrans" cxnId="{9375B28C-223B-E44D-A832-1F32E459543F}">
      <dgm:prSet/>
      <dgm:spPr>
        <a:solidFill>
          <a:srgbClr val="D8E5EA"/>
        </a:solidFill>
        <a:ln>
          <a:solidFill>
            <a:srgbClr val="D9BA6D"/>
          </a:solidFill>
        </a:ln>
      </dgm:spPr>
      <dgm:t>
        <a:bodyPr/>
        <a:lstStyle/>
        <a:p>
          <a:endParaRPr lang="en-US"/>
        </a:p>
      </dgm:t>
    </dgm:pt>
    <dgm:pt modelId="{16427AA5-D1B0-6049-B39F-CD70FCAFA906}">
      <dgm:prSet phldrT="[Text]" custT="1"/>
      <dgm:spPr/>
      <dgm:t>
        <a:bodyPr/>
        <a:lstStyle/>
        <a:p>
          <a:r>
            <a:rPr lang="en-US" sz="2800" dirty="0">
              <a:solidFill>
                <a:srgbClr val="D9BA6D"/>
              </a:solidFill>
            </a:rPr>
            <a:t>the therapy room</a:t>
          </a:r>
        </a:p>
      </dgm:t>
    </dgm:pt>
    <dgm:pt modelId="{02CC3054-3732-6D49-BD9E-C1A96EA12C65}" type="parTrans" cxnId="{AEF27A3B-6886-604B-8DED-06A916555F32}">
      <dgm:prSet/>
      <dgm:spPr/>
      <dgm:t>
        <a:bodyPr/>
        <a:lstStyle/>
        <a:p>
          <a:endParaRPr lang="en-US"/>
        </a:p>
      </dgm:t>
    </dgm:pt>
    <dgm:pt modelId="{DDADEEB9-994F-3D4B-9EDE-2DD6BBA30D8D}" type="sibTrans" cxnId="{AEF27A3B-6886-604B-8DED-06A916555F32}">
      <dgm:prSet/>
      <dgm:spPr>
        <a:solidFill>
          <a:srgbClr val="084E8A"/>
        </a:solidFill>
      </dgm:spPr>
      <dgm:t>
        <a:bodyPr/>
        <a:lstStyle/>
        <a:p>
          <a:endParaRPr lang="en-US"/>
        </a:p>
      </dgm:t>
    </dgm:pt>
    <dgm:pt modelId="{8F50439E-F94C-1841-8650-47AF590FADBB}" type="pres">
      <dgm:prSet presAssocID="{686C90BF-8D92-4A47-AF3C-15649D230A03}" presName="cycle" presStyleCnt="0">
        <dgm:presLayoutVars>
          <dgm:dir/>
          <dgm:resizeHandles val="exact"/>
        </dgm:presLayoutVars>
      </dgm:prSet>
      <dgm:spPr/>
    </dgm:pt>
    <dgm:pt modelId="{F07A02AB-9DC0-7B4A-937A-6D893D8504F4}" type="pres">
      <dgm:prSet presAssocID="{9C635142-6FAB-5D49-8C9D-157A74003E6E}" presName="dummy" presStyleCnt="0"/>
      <dgm:spPr/>
    </dgm:pt>
    <dgm:pt modelId="{2E88B388-0003-B244-B293-BF5E2857D0CC}" type="pres">
      <dgm:prSet presAssocID="{9C635142-6FAB-5D49-8C9D-157A74003E6E}" presName="node" presStyleLbl="revTx" presStyleIdx="0" presStyleCnt="2" custScaleX="117715">
        <dgm:presLayoutVars>
          <dgm:bulletEnabled val="1"/>
        </dgm:presLayoutVars>
      </dgm:prSet>
      <dgm:spPr/>
    </dgm:pt>
    <dgm:pt modelId="{0D82C1A1-5327-5042-8FF9-8B2214B27435}" type="pres">
      <dgm:prSet presAssocID="{642317B0-B9D2-A942-8C4A-664A2AAE9EDF}" presName="sibTrans" presStyleLbl="node1" presStyleIdx="0" presStyleCnt="2"/>
      <dgm:spPr/>
    </dgm:pt>
    <dgm:pt modelId="{363D5D4F-7F2B-6F4C-9F1E-BB05BE94EAF9}" type="pres">
      <dgm:prSet presAssocID="{16427AA5-D1B0-6049-B39F-CD70FCAFA906}" presName="dummy" presStyleCnt="0"/>
      <dgm:spPr/>
    </dgm:pt>
    <dgm:pt modelId="{B97E1758-2CF5-E54E-AA53-2FED0645FBF7}" type="pres">
      <dgm:prSet presAssocID="{16427AA5-D1B0-6049-B39F-CD70FCAFA906}" presName="node" presStyleLbl="revTx" presStyleIdx="1" presStyleCnt="2" custScaleX="125593">
        <dgm:presLayoutVars>
          <dgm:bulletEnabled val="1"/>
        </dgm:presLayoutVars>
      </dgm:prSet>
      <dgm:spPr/>
    </dgm:pt>
    <dgm:pt modelId="{254D108F-A6D9-8440-B086-C7B6AC36DDED}" type="pres">
      <dgm:prSet presAssocID="{DDADEEB9-994F-3D4B-9EDE-2DD6BBA30D8D}" presName="sibTrans" presStyleLbl="node1" presStyleIdx="1" presStyleCnt="2"/>
      <dgm:spPr/>
    </dgm:pt>
  </dgm:ptLst>
  <dgm:cxnLst>
    <dgm:cxn modelId="{AEF27A3B-6886-604B-8DED-06A916555F32}" srcId="{686C90BF-8D92-4A47-AF3C-15649D230A03}" destId="{16427AA5-D1B0-6049-B39F-CD70FCAFA906}" srcOrd="1" destOrd="0" parTransId="{02CC3054-3732-6D49-BD9E-C1A96EA12C65}" sibTransId="{DDADEEB9-994F-3D4B-9EDE-2DD6BBA30D8D}"/>
    <dgm:cxn modelId="{24CC985C-5E56-AE4A-BA18-7243EA48E8EC}" type="presOf" srcId="{642317B0-B9D2-A942-8C4A-664A2AAE9EDF}" destId="{0D82C1A1-5327-5042-8FF9-8B2214B27435}" srcOrd="0" destOrd="0" presId="urn:microsoft.com/office/officeart/2005/8/layout/cycle1"/>
    <dgm:cxn modelId="{43D5FC70-FDE1-034A-839B-9E2BBEC1C421}" type="presOf" srcId="{16427AA5-D1B0-6049-B39F-CD70FCAFA906}" destId="{B97E1758-2CF5-E54E-AA53-2FED0645FBF7}" srcOrd="0" destOrd="0" presId="urn:microsoft.com/office/officeart/2005/8/layout/cycle1"/>
    <dgm:cxn modelId="{94047976-5EF7-2046-B8E9-3FCD8529AFC6}" type="presOf" srcId="{686C90BF-8D92-4A47-AF3C-15649D230A03}" destId="{8F50439E-F94C-1841-8650-47AF590FADBB}" srcOrd="0" destOrd="0" presId="urn:microsoft.com/office/officeart/2005/8/layout/cycle1"/>
    <dgm:cxn modelId="{9375B28C-223B-E44D-A832-1F32E459543F}" srcId="{686C90BF-8D92-4A47-AF3C-15649D230A03}" destId="{9C635142-6FAB-5D49-8C9D-157A74003E6E}" srcOrd="0" destOrd="0" parTransId="{93914E05-DAE2-9349-978B-D8924532082B}" sibTransId="{642317B0-B9D2-A942-8C4A-664A2AAE9EDF}"/>
    <dgm:cxn modelId="{5D08F98C-B1DB-7F45-9636-DC6FD34E6090}" type="presOf" srcId="{9C635142-6FAB-5D49-8C9D-157A74003E6E}" destId="{2E88B388-0003-B244-B293-BF5E2857D0CC}" srcOrd="0" destOrd="0" presId="urn:microsoft.com/office/officeart/2005/8/layout/cycle1"/>
    <dgm:cxn modelId="{4A8BCEEE-1411-E249-8B5C-8DAABE536807}" type="presOf" srcId="{DDADEEB9-994F-3D4B-9EDE-2DD6BBA30D8D}" destId="{254D108F-A6D9-8440-B086-C7B6AC36DDED}" srcOrd="0" destOrd="0" presId="urn:microsoft.com/office/officeart/2005/8/layout/cycle1"/>
    <dgm:cxn modelId="{609728EB-3F29-B04B-A1A6-E8F1D171C15E}" type="presParOf" srcId="{8F50439E-F94C-1841-8650-47AF590FADBB}" destId="{F07A02AB-9DC0-7B4A-937A-6D893D8504F4}" srcOrd="0" destOrd="0" presId="urn:microsoft.com/office/officeart/2005/8/layout/cycle1"/>
    <dgm:cxn modelId="{6682EC97-E924-194A-8EB6-14569A157F4A}" type="presParOf" srcId="{8F50439E-F94C-1841-8650-47AF590FADBB}" destId="{2E88B388-0003-B244-B293-BF5E2857D0CC}" srcOrd="1" destOrd="0" presId="urn:microsoft.com/office/officeart/2005/8/layout/cycle1"/>
    <dgm:cxn modelId="{8CF74058-C2AC-9F43-A7C6-3795ADDFDB8A}" type="presParOf" srcId="{8F50439E-F94C-1841-8650-47AF590FADBB}" destId="{0D82C1A1-5327-5042-8FF9-8B2214B27435}" srcOrd="2" destOrd="0" presId="urn:microsoft.com/office/officeart/2005/8/layout/cycle1"/>
    <dgm:cxn modelId="{ED8D056B-928D-DB49-9B6C-641989F905E7}" type="presParOf" srcId="{8F50439E-F94C-1841-8650-47AF590FADBB}" destId="{363D5D4F-7F2B-6F4C-9F1E-BB05BE94EAF9}" srcOrd="3" destOrd="0" presId="urn:microsoft.com/office/officeart/2005/8/layout/cycle1"/>
    <dgm:cxn modelId="{12C5C6D7-F2BA-ED4B-915E-A0B615186059}" type="presParOf" srcId="{8F50439E-F94C-1841-8650-47AF590FADBB}" destId="{B97E1758-2CF5-E54E-AA53-2FED0645FBF7}" srcOrd="4" destOrd="0" presId="urn:microsoft.com/office/officeart/2005/8/layout/cycle1"/>
    <dgm:cxn modelId="{9B7740C1-F0AE-DF4E-8B7B-CE9E6A88FFD4}" type="presParOf" srcId="{8F50439E-F94C-1841-8650-47AF590FADBB}" destId="{254D108F-A6D9-8440-B086-C7B6AC36DDED}" srcOrd="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2857C4-FB77-46B8-AC62-B8066A33339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E9F781E-BDEA-4AE2-B4D0-F42B052DD88A}">
      <dgm:prSet/>
      <dgm:spPr/>
      <dgm:t>
        <a:bodyPr/>
        <a:lstStyle/>
        <a:p>
          <a:pPr>
            <a:lnSpc>
              <a:spcPct val="100000"/>
            </a:lnSpc>
          </a:pPr>
          <a:r>
            <a:rPr lang="en-US" b="0" i="0" dirty="0">
              <a:latin typeface="Modica" pitchFamily="2" charset="77"/>
            </a:rPr>
            <a:t>Successful screenings tend to be convincing biological tests with definitive outcomes.</a:t>
          </a:r>
        </a:p>
      </dgm:t>
    </dgm:pt>
    <dgm:pt modelId="{0DD15CBF-1AAB-4CB4-A67E-5A4CF89EB408}" type="parTrans" cxnId="{44F0C391-020B-4F9F-A6A4-E79D8BD805D5}">
      <dgm:prSet/>
      <dgm:spPr/>
      <dgm:t>
        <a:bodyPr/>
        <a:lstStyle/>
        <a:p>
          <a:endParaRPr lang="en-US"/>
        </a:p>
      </dgm:t>
    </dgm:pt>
    <dgm:pt modelId="{D0D2A768-CB7B-4BC2-88EB-197F7D468027}" type="sibTrans" cxnId="{44F0C391-020B-4F9F-A6A4-E79D8BD805D5}">
      <dgm:prSet/>
      <dgm:spPr/>
      <dgm:t>
        <a:bodyPr/>
        <a:lstStyle/>
        <a:p>
          <a:endParaRPr lang="en-US"/>
        </a:p>
      </dgm:t>
    </dgm:pt>
    <dgm:pt modelId="{5421D1DD-678C-4894-8D6F-4996EA419A1A}">
      <dgm:prSet/>
      <dgm:spPr/>
      <dgm:t>
        <a:bodyPr/>
        <a:lstStyle/>
        <a:p>
          <a:pPr>
            <a:lnSpc>
              <a:spcPct val="100000"/>
            </a:lnSpc>
          </a:pPr>
          <a:r>
            <a:rPr lang="en-US" b="0" i="0" dirty="0">
              <a:latin typeface="Modica" pitchFamily="2" charset="77"/>
            </a:rPr>
            <a:t>These outcomes are connected to treatment consultations</a:t>
          </a:r>
          <a:br>
            <a:rPr lang="en-US" b="0" i="0" dirty="0">
              <a:latin typeface="Modica" pitchFamily="2" charset="77"/>
            </a:rPr>
          </a:br>
          <a:r>
            <a:rPr lang="en-US" b="0" i="0" dirty="0">
              <a:latin typeface="Modica" pitchFamily="2" charset="77"/>
            </a:rPr>
            <a:t>             </a:t>
          </a:r>
          <a:br>
            <a:rPr lang="en-US" b="0" i="0" dirty="0">
              <a:latin typeface="Modica" pitchFamily="2" charset="77"/>
            </a:rPr>
          </a:br>
          <a:endParaRPr lang="en-US" b="0" i="0" dirty="0">
            <a:latin typeface="Modica" pitchFamily="2" charset="77"/>
          </a:endParaRPr>
        </a:p>
      </dgm:t>
    </dgm:pt>
    <dgm:pt modelId="{3B3BCA9B-FBF1-472B-9BA7-4AF704FE34C1}" type="parTrans" cxnId="{9A2B24A5-96E8-41C2-BE5E-09ED7BD44EB7}">
      <dgm:prSet/>
      <dgm:spPr/>
      <dgm:t>
        <a:bodyPr/>
        <a:lstStyle/>
        <a:p>
          <a:endParaRPr lang="en-US"/>
        </a:p>
      </dgm:t>
    </dgm:pt>
    <dgm:pt modelId="{A1E33EF8-1B89-454B-93D8-87790642D43F}" type="sibTrans" cxnId="{9A2B24A5-96E8-41C2-BE5E-09ED7BD44EB7}">
      <dgm:prSet/>
      <dgm:spPr/>
      <dgm:t>
        <a:bodyPr/>
        <a:lstStyle/>
        <a:p>
          <a:endParaRPr lang="en-US"/>
        </a:p>
      </dgm:t>
    </dgm:pt>
    <dgm:pt modelId="{BB88EFEC-6149-684C-94CF-864043B1CAD2}">
      <dgm:prSet/>
      <dgm:spPr/>
      <dgm:t>
        <a:bodyPr/>
        <a:lstStyle/>
        <a:p>
          <a:pPr>
            <a:lnSpc>
              <a:spcPct val="100000"/>
            </a:lnSpc>
          </a:pPr>
          <a:r>
            <a:rPr lang="en-US" b="0" i="0" dirty="0">
              <a:latin typeface="Modica" pitchFamily="2" charset="77"/>
            </a:rPr>
            <a:t>Very different from how we screen…</a:t>
          </a:r>
          <a:endParaRPr lang="en-US" dirty="0"/>
        </a:p>
      </dgm:t>
    </dgm:pt>
    <dgm:pt modelId="{B063D47E-3CE0-7F40-BCF5-E3A948B93088}" type="parTrans" cxnId="{F4933076-593F-AE42-BA81-23A250644952}">
      <dgm:prSet/>
      <dgm:spPr/>
      <dgm:t>
        <a:bodyPr/>
        <a:lstStyle/>
        <a:p>
          <a:endParaRPr lang="en-US"/>
        </a:p>
      </dgm:t>
    </dgm:pt>
    <dgm:pt modelId="{93EFE854-F303-184B-8EDD-9AC121CB58B1}" type="sibTrans" cxnId="{F4933076-593F-AE42-BA81-23A250644952}">
      <dgm:prSet/>
      <dgm:spPr/>
      <dgm:t>
        <a:bodyPr/>
        <a:lstStyle/>
        <a:p>
          <a:endParaRPr lang="en-US"/>
        </a:p>
      </dgm:t>
    </dgm:pt>
    <dgm:pt modelId="{69A8C5BC-266B-4B36-BE48-64E51D8E92B5}" type="pres">
      <dgm:prSet presAssocID="{B52857C4-FB77-46B8-AC62-B8066A33339C}" presName="root" presStyleCnt="0">
        <dgm:presLayoutVars>
          <dgm:dir/>
          <dgm:resizeHandles val="exact"/>
        </dgm:presLayoutVars>
      </dgm:prSet>
      <dgm:spPr/>
    </dgm:pt>
    <dgm:pt modelId="{905B627A-CB2F-4348-87EF-1D006B53BD84}" type="pres">
      <dgm:prSet presAssocID="{3E9F781E-BDEA-4AE2-B4D0-F42B052DD88A}" presName="compNode" presStyleCnt="0"/>
      <dgm:spPr/>
    </dgm:pt>
    <dgm:pt modelId="{23891B72-79DB-454A-A3A1-D368AB3EAB8C}" type="pres">
      <dgm:prSet presAssocID="{3E9F781E-BDEA-4AE2-B4D0-F42B052DD88A}" presName="bgRect" presStyleLbl="bgShp" presStyleIdx="0" presStyleCnt="3"/>
      <dgm:spPr/>
    </dgm:pt>
    <dgm:pt modelId="{4BAFE09F-FCA8-4375-99F7-FFA323A4226A}" type="pres">
      <dgm:prSet presAssocID="{3E9F781E-BDEA-4AE2-B4D0-F42B052DD88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icroscope"/>
        </a:ext>
      </dgm:extLst>
    </dgm:pt>
    <dgm:pt modelId="{2D22ABB4-BC45-4FB8-98B9-CB2B5D58EC69}" type="pres">
      <dgm:prSet presAssocID="{3E9F781E-BDEA-4AE2-B4D0-F42B052DD88A}" presName="spaceRect" presStyleCnt="0"/>
      <dgm:spPr/>
    </dgm:pt>
    <dgm:pt modelId="{4DA3AD5D-51AB-447F-94A9-8C2D2433F18B}" type="pres">
      <dgm:prSet presAssocID="{3E9F781E-BDEA-4AE2-B4D0-F42B052DD88A}" presName="parTx" presStyleLbl="revTx" presStyleIdx="0" presStyleCnt="3">
        <dgm:presLayoutVars>
          <dgm:chMax val="0"/>
          <dgm:chPref val="0"/>
        </dgm:presLayoutVars>
      </dgm:prSet>
      <dgm:spPr/>
    </dgm:pt>
    <dgm:pt modelId="{2381C7F2-6566-466B-871C-F9319396AFEE}" type="pres">
      <dgm:prSet presAssocID="{D0D2A768-CB7B-4BC2-88EB-197F7D468027}" presName="sibTrans" presStyleCnt="0"/>
      <dgm:spPr/>
    </dgm:pt>
    <dgm:pt modelId="{EEC59ABA-1113-403B-B224-B69C2D11E07A}" type="pres">
      <dgm:prSet presAssocID="{5421D1DD-678C-4894-8D6F-4996EA419A1A}" presName="compNode" presStyleCnt="0"/>
      <dgm:spPr/>
    </dgm:pt>
    <dgm:pt modelId="{6B9A18DA-151E-45AB-B505-8EB6695026A8}" type="pres">
      <dgm:prSet presAssocID="{5421D1DD-678C-4894-8D6F-4996EA419A1A}" presName="bgRect" presStyleLbl="bgShp" presStyleIdx="1" presStyleCnt="3"/>
      <dgm:spPr/>
    </dgm:pt>
    <dgm:pt modelId="{118BE06B-91B1-4042-A64D-E72EF6E44AD2}" type="pres">
      <dgm:prSet presAssocID="{5421D1DD-678C-4894-8D6F-4996EA419A1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946518B3-740C-47E5-9838-FC5214096D7B}" type="pres">
      <dgm:prSet presAssocID="{5421D1DD-678C-4894-8D6F-4996EA419A1A}" presName="spaceRect" presStyleCnt="0"/>
      <dgm:spPr/>
    </dgm:pt>
    <dgm:pt modelId="{9E0CD268-2B36-4CAD-B79B-70FC0E28E1F7}" type="pres">
      <dgm:prSet presAssocID="{5421D1DD-678C-4894-8D6F-4996EA419A1A}" presName="parTx" presStyleLbl="revTx" presStyleIdx="1" presStyleCnt="3">
        <dgm:presLayoutVars>
          <dgm:chMax val="0"/>
          <dgm:chPref val="0"/>
        </dgm:presLayoutVars>
      </dgm:prSet>
      <dgm:spPr/>
    </dgm:pt>
    <dgm:pt modelId="{9DD86316-6D72-D242-872D-AB737A1C9D00}" type="pres">
      <dgm:prSet presAssocID="{A1E33EF8-1B89-454B-93D8-87790642D43F}" presName="sibTrans" presStyleCnt="0"/>
      <dgm:spPr/>
    </dgm:pt>
    <dgm:pt modelId="{6B7599D6-8FBA-DC4E-9B8F-43DE6810D60F}" type="pres">
      <dgm:prSet presAssocID="{BB88EFEC-6149-684C-94CF-864043B1CAD2}" presName="compNode" presStyleCnt="0"/>
      <dgm:spPr/>
    </dgm:pt>
    <dgm:pt modelId="{0A97B4B7-04CC-BC4B-A37A-342D8B6D4B03}" type="pres">
      <dgm:prSet presAssocID="{BB88EFEC-6149-684C-94CF-864043B1CAD2}" presName="bgRect" presStyleLbl="bgShp" presStyleIdx="2" presStyleCnt="3"/>
      <dgm:spPr/>
    </dgm:pt>
    <dgm:pt modelId="{87DEB31C-9F1B-4244-A550-2494CB888994}" type="pres">
      <dgm:prSet presAssocID="{BB88EFEC-6149-684C-94CF-864043B1CAD2}" presName="iconRect" presStyleLbl="node1" presStyleIdx="2" presStyleCnt="3"/>
      <dgm:spPr/>
    </dgm:pt>
    <dgm:pt modelId="{9167207A-B62F-954D-ACC4-6E9D55EE0C79}" type="pres">
      <dgm:prSet presAssocID="{BB88EFEC-6149-684C-94CF-864043B1CAD2}" presName="spaceRect" presStyleCnt="0"/>
      <dgm:spPr/>
    </dgm:pt>
    <dgm:pt modelId="{FE958F46-F8EB-3043-9E90-BADD40376246}" type="pres">
      <dgm:prSet presAssocID="{BB88EFEC-6149-684C-94CF-864043B1CAD2}" presName="parTx" presStyleLbl="revTx" presStyleIdx="2" presStyleCnt="3">
        <dgm:presLayoutVars>
          <dgm:chMax val="0"/>
          <dgm:chPref val="0"/>
        </dgm:presLayoutVars>
      </dgm:prSet>
      <dgm:spPr/>
    </dgm:pt>
  </dgm:ptLst>
  <dgm:cxnLst>
    <dgm:cxn modelId="{F4933076-593F-AE42-BA81-23A250644952}" srcId="{B52857C4-FB77-46B8-AC62-B8066A33339C}" destId="{BB88EFEC-6149-684C-94CF-864043B1CAD2}" srcOrd="2" destOrd="0" parTransId="{B063D47E-3CE0-7F40-BCF5-E3A948B93088}" sibTransId="{93EFE854-F303-184B-8EDD-9AC121CB58B1}"/>
    <dgm:cxn modelId="{44F0C391-020B-4F9F-A6A4-E79D8BD805D5}" srcId="{B52857C4-FB77-46B8-AC62-B8066A33339C}" destId="{3E9F781E-BDEA-4AE2-B4D0-F42B052DD88A}" srcOrd="0" destOrd="0" parTransId="{0DD15CBF-1AAB-4CB4-A67E-5A4CF89EB408}" sibTransId="{D0D2A768-CB7B-4BC2-88EB-197F7D468027}"/>
    <dgm:cxn modelId="{C6FA4E92-1899-485F-86F0-DD652F40D336}" type="presOf" srcId="{3E9F781E-BDEA-4AE2-B4D0-F42B052DD88A}" destId="{4DA3AD5D-51AB-447F-94A9-8C2D2433F18B}" srcOrd="0" destOrd="0" presId="urn:microsoft.com/office/officeart/2018/2/layout/IconVerticalSolidList"/>
    <dgm:cxn modelId="{A7360195-E5F2-45F5-A7BC-4AF255FD4654}" type="presOf" srcId="{B52857C4-FB77-46B8-AC62-B8066A33339C}" destId="{69A8C5BC-266B-4B36-BE48-64E51D8E92B5}" srcOrd="0" destOrd="0" presId="urn:microsoft.com/office/officeart/2018/2/layout/IconVerticalSolidList"/>
    <dgm:cxn modelId="{9A2B24A5-96E8-41C2-BE5E-09ED7BD44EB7}" srcId="{B52857C4-FB77-46B8-AC62-B8066A33339C}" destId="{5421D1DD-678C-4894-8D6F-4996EA419A1A}" srcOrd="1" destOrd="0" parTransId="{3B3BCA9B-FBF1-472B-9BA7-4AF704FE34C1}" sibTransId="{A1E33EF8-1B89-454B-93D8-87790642D43F}"/>
    <dgm:cxn modelId="{436D5ABE-B8EF-7842-A440-9A39B7F3B811}" type="presOf" srcId="{BB88EFEC-6149-684C-94CF-864043B1CAD2}" destId="{FE958F46-F8EB-3043-9E90-BADD40376246}" srcOrd="0" destOrd="0" presId="urn:microsoft.com/office/officeart/2018/2/layout/IconVerticalSolidList"/>
    <dgm:cxn modelId="{6825B8C0-B5F7-4214-824A-2072D9DAEAD0}" type="presOf" srcId="{5421D1DD-678C-4894-8D6F-4996EA419A1A}" destId="{9E0CD268-2B36-4CAD-B79B-70FC0E28E1F7}" srcOrd="0" destOrd="0" presId="urn:microsoft.com/office/officeart/2018/2/layout/IconVerticalSolidList"/>
    <dgm:cxn modelId="{3BDDBDAB-DF33-4CE7-874F-142DBDCE6901}" type="presParOf" srcId="{69A8C5BC-266B-4B36-BE48-64E51D8E92B5}" destId="{905B627A-CB2F-4348-87EF-1D006B53BD84}" srcOrd="0" destOrd="0" presId="urn:microsoft.com/office/officeart/2018/2/layout/IconVerticalSolidList"/>
    <dgm:cxn modelId="{26CBDDED-7C68-4EC6-BA42-DD8EF2441B0B}" type="presParOf" srcId="{905B627A-CB2F-4348-87EF-1D006B53BD84}" destId="{23891B72-79DB-454A-A3A1-D368AB3EAB8C}" srcOrd="0" destOrd="0" presId="urn:microsoft.com/office/officeart/2018/2/layout/IconVerticalSolidList"/>
    <dgm:cxn modelId="{57BF8A0C-8E5D-4616-85C3-5DBE9312B6AE}" type="presParOf" srcId="{905B627A-CB2F-4348-87EF-1D006B53BD84}" destId="{4BAFE09F-FCA8-4375-99F7-FFA323A4226A}" srcOrd="1" destOrd="0" presId="urn:microsoft.com/office/officeart/2018/2/layout/IconVerticalSolidList"/>
    <dgm:cxn modelId="{FDDF6F87-AF69-4EE5-A3F8-95886FB99926}" type="presParOf" srcId="{905B627A-CB2F-4348-87EF-1D006B53BD84}" destId="{2D22ABB4-BC45-4FB8-98B9-CB2B5D58EC69}" srcOrd="2" destOrd="0" presId="urn:microsoft.com/office/officeart/2018/2/layout/IconVerticalSolidList"/>
    <dgm:cxn modelId="{F3AF8C50-B4E4-48AC-8907-BEB4BF20160C}" type="presParOf" srcId="{905B627A-CB2F-4348-87EF-1D006B53BD84}" destId="{4DA3AD5D-51AB-447F-94A9-8C2D2433F18B}" srcOrd="3" destOrd="0" presId="urn:microsoft.com/office/officeart/2018/2/layout/IconVerticalSolidList"/>
    <dgm:cxn modelId="{763E2504-9D50-4460-9F7D-A51D8ADF19FA}" type="presParOf" srcId="{69A8C5BC-266B-4B36-BE48-64E51D8E92B5}" destId="{2381C7F2-6566-466B-871C-F9319396AFEE}" srcOrd="1" destOrd="0" presId="urn:microsoft.com/office/officeart/2018/2/layout/IconVerticalSolidList"/>
    <dgm:cxn modelId="{56194F4B-054D-40EF-985F-017D342A92DB}" type="presParOf" srcId="{69A8C5BC-266B-4B36-BE48-64E51D8E92B5}" destId="{EEC59ABA-1113-403B-B224-B69C2D11E07A}" srcOrd="2" destOrd="0" presId="urn:microsoft.com/office/officeart/2018/2/layout/IconVerticalSolidList"/>
    <dgm:cxn modelId="{28744815-92C9-4A94-8299-02526D3BCC85}" type="presParOf" srcId="{EEC59ABA-1113-403B-B224-B69C2D11E07A}" destId="{6B9A18DA-151E-45AB-B505-8EB6695026A8}" srcOrd="0" destOrd="0" presId="urn:microsoft.com/office/officeart/2018/2/layout/IconVerticalSolidList"/>
    <dgm:cxn modelId="{67100D9C-025B-4CF2-9D04-9D10159A792D}" type="presParOf" srcId="{EEC59ABA-1113-403B-B224-B69C2D11E07A}" destId="{118BE06B-91B1-4042-A64D-E72EF6E44AD2}" srcOrd="1" destOrd="0" presId="urn:microsoft.com/office/officeart/2018/2/layout/IconVerticalSolidList"/>
    <dgm:cxn modelId="{7C96E6EE-86EF-41AB-A614-D6927B444617}" type="presParOf" srcId="{EEC59ABA-1113-403B-B224-B69C2D11E07A}" destId="{946518B3-740C-47E5-9838-FC5214096D7B}" srcOrd="2" destOrd="0" presId="urn:microsoft.com/office/officeart/2018/2/layout/IconVerticalSolidList"/>
    <dgm:cxn modelId="{94F85D7D-60EF-48A7-BC04-9107D247C125}" type="presParOf" srcId="{EEC59ABA-1113-403B-B224-B69C2D11E07A}" destId="{9E0CD268-2B36-4CAD-B79B-70FC0E28E1F7}" srcOrd="3" destOrd="0" presId="urn:microsoft.com/office/officeart/2018/2/layout/IconVerticalSolidList"/>
    <dgm:cxn modelId="{CC5ADCAB-AAB6-9746-BFAA-9773DE0206CE}" type="presParOf" srcId="{69A8C5BC-266B-4B36-BE48-64E51D8E92B5}" destId="{9DD86316-6D72-D242-872D-AB737A1C9D00}" srcOrd="3" destOrd="0" presId="urn:microsoft.com/office/officeart/2018/2/layout/IconVerticalSolidList"/>
    <dgm:cxn modelId="{AADD2205-E787-514A-92FF-C2B06D61BF0A}" type="presParOf" srcId="{69A8C5BC-266B-4B36-BE48-64E51D8E92B5}" destId="{6B7599D6-8FBA-DC4E-9B8F-43DE6810D60F}" srcOrd="4" destOrd="0" presId="urn:microsoft.com/office/officeart/2018/2/layout/IconVerticalSolidList"/>
    <dgm:cxn modelId="{A788B043-B1A1-F945-B8AE-6A16E1639697}" type="presParOf" srcId="{6B7599D6-8FBA-DC4E-9B8F-43DE6810D60F}" destId="{0A97B4B7-04CC-BC4B-A37A-342D8B6D4B03}" srcOrd="0" destOrd="0" presId="urn:microsoft.com/office/officeart/2018/2/layout/IconVerticalSolidList"/>
    <dgm:cxn modelId="{D0F5B231-8E97-CB42-BF69-CEEA4BD37075}" type="presParOf" srcId="{6B7599D6-8FBA-DC4E-9B8F-43DE6810D60F}" destId="{87DEB31C-9F1B-4244-A550-2494CB888994}" srcOrd="1" destOrd="0" presId="urn:microsoft.com/office/officeart/2018/2/layout/IconVerticalSolidList"/>
    <dgm:cxn modelId="{D50DA871-0A0B-2647-B6A6-20FF013FE0E6}" type="presParOf" srcId="{6B7599D6-8FBA-DC4E-9B8F-43DE6810D60F}" destId="{9167207A-B62F-954D-ACC4-6E9D55EE0C79}" srcOrd="2" destOrd="0" presId="urn:microsoft.com/office/officeart/2018/2/layout/IconVerticalSolidList"/>
    <dgm:cxn modelId="{A8C1B0FA-1DCD-7A4E-B78B-146E31C7AD51}" type="presParOf" srcId="{6B7599D6-8FBA-DC4E-9B8F-43DE6810D60F}" destId="{FE958F46-F8EB-3043-9E90-BADD4037624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473A20-4FA2-42DF-BF21-634E75BB9E1B}"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D47AEC4-C134-43E2-BC5C-03586D8C501A}">
      <dgm:prSet/>
      <dgm:spPr/>
      <dgm:t>
        <a:bodyPr/>
        <a:lstStyle/>
        <a:p>
          <a:r>
            <a:rPr lang="en-US" b="0" i="0" dirty="0">
              <a:latin typeface="Modica" pitchFamily="2" charset="77"/>
            </a:rPr>
            <a:t>During the past 12 months, have you become restless, irritable or anxious when trying to stop/cut down on gambling? </a:t>
          </a:r>
        </a:p>
      </dgm:t>
    </dgm:pt>
    <dgm:pt modelId="{5DAF0293-993B-4D44-9CE1-A116D8A79192}" type="parTrans" cxnId="{B642D4C5-BB29-44BA-A98B-D460892E5736}">
      <dgm:prSet/>
      <dgm:spPr/>
      <dgm:t>
        <a:bodyPr/>
        <a:lstStyle/>
        <a:p>
          <a:endParaRPr lang="en-US"/>
        </a:p>
      </dgm:t>
    </dgm:pt>
    <dgm:pt modelId="{B85FA30F-EBA3-4783-92DB-09B230AD1E23}" type="sibTrans" cxnId="{B642D4C5-BB29-44BA-A98B-D460892E5736}">
      <dgm:prSet/>
      <dgm:spPr/>
      <dgm:t>
        <a:bodyPr/>
        <a:lstStyle/>
        <a:p>
          <a:endParaRPr lang="en-US"/>
        </a:p>
      </dgm:t>
    </dgm:pt>
    <dgm:pt modelId="{D29335A0-3BEE-4ECE-9426-7460588D2F9D}">
      <dgm:prSet/>
      <dgm:spPr/>
      <dgm:t>
        <a:bodyPr/>
        <a:lstStyle/>
        <a:p>
          <a:r>
            <a:rPr lang="en-US" b="0" i="0" dirty="0">
              <a:latin typeface="Modica" pitchFamily="2" charset="77"/>
            </a:rPr>
            <a:t>During the past 12 months, have you tried to keep your family or friends from knowing how much you gambled? </a:t>
          </a:r>
        </a:p>
      </dgm:t>
    </dgm:pt>
    <dgm:pt modelId="{43BC3113-A966-452E-AE6F-A248A4248B43}" type="parTrans" cxnId="{DA228C9B-5811-4781-9F22-00AAA10758CB}">
      <dgm:prSet/>
      <dgm:spPr/>
      <dgm:t>
        <a:bodyPr/>
        <a:lstStyle/>
        <a:p>
          <a:endParaRPr lang="en-US"/>
        </a:p>
      </dgm:t>
    </dgm:pt>
    <dgm:pt modelId="{E130750B-6C15-4DAB-BDF6-001B3BA2DC2F}" type="sibTrans" cxnId="{DA228C9B-5811-4781-9F22-00AAA10758CB}">
      <dgm:prSet/>
      <dgm:spPr/>
      <dgm:t>
        <a:bodyPr/>
        <a:lstStyle/>
        <a:p>
          <a:endParaRPr lang="en-US"/>
        </a:p>
      </dgm:t>
    </dgm:pt>
    <dgm:pt modelId="{31E80668-7F91-42F8-B549-EC6CB2DB078D}">
      <dgm:prSet/>
      <dgm:spPr/>
      <dgm:t>
        <a:bodyPr/>
        <a:lstStyle/>
        <a:p>
          <a:r>
            <a:rPr lang="en-US" b="0" i="0" dirty="0">
              <a:latin typeface="Modica" pitchFamily="2" charset="77"/>
            </a:rPr>
            <a:t>During the past 12 months did you have such financial trouble as a result of your gambling that you had to get help with living expenses from family, friends or welfare? </a:t>
          </a:r>
        </a:p>
      </dgm:t>
    </dgm:pt>
    <dgm:pt modelId="{0E319547-B2F3-4B3F-9F65-73E8A94B40CA}" type="parTrans" cxnId="{5B99D12F-8332-4B47-9917-204347599A92}">
      <dgm:prSet/>
      <dgm:spPr/>
      <dgm:t>
        <a:bodyPr/>
        <a:lstStyle/>
        <a:p>
          <a:endParaRPr lang="en-US"/>
        </a:p>
      </dgm:t>
    </dgm:pt>
    <dgm:pt modelId="{CD6DF679-102C-4FD6-9B85-1E4EEB899E13}" type="sibTrans" cxnId="{5B99D12F-8332-4B47-9917-204347599A92}">
      <dgm:prSet/>
      <dgm:spPr/>
      <dgm:t>
        <a:bodyPr/>
        <a:lstStyle/>
        <a:p>
          <a:endParaRPr lang="en-US"/>
        </a:p>
      </dgm:t>
    </dgm:pt>
    <dgm:pt modelId="{88B6E920-530C-4044-A075-26CDA0161AA3}" type="pres">
      <dgm:prSet presAssocID="{B9473A20-4FA2-42DF-BF21-634E75BB9E1B}" presName="hierChild1" presStyleCnt="0">
        <dgm:presLayoutVars>
          <dgm:chPref val="1"/>
          <dgm:dir/>
          <dgm:animOne val="branch"/>
          <dgm:animLvl val="lvl"/>
          <dgm:resizeHandles/>
        </dgm:presLayoutVars>
      </dgm:prSet>
      <dgm:spPr/>
    </dgm:pt>
    <dgm:pt modelId="{293BC9CF-664F-FF48-BA41-ADAC29FE256D}" type="pres">
      <dgm:prSet presAssocID="{3D47AEC4-C134-43E2-BC5C-03586D8C501A}" presName="hierRoot1" presStyleCnt="0"/>
      <dgm:spPr/>
    </dgm:pt>
    <dgm:pt modelId="{E9DD9FDE-4FE5-894F-932E-32C97C6D9387}" type="pres">
      <dgm:prSet presAssocID="{3D47AEC4-C134-43E2-BC5C-03586D8C501A}" presName="composite" presStyleCnt="0"/>
      <dgm:spPr/>
    </dgm:pt>
    <dgm:pt modelId="{60DB1AFE-0C70-1D4F-B577-94B16BE70031}" type="pres">
      <dgm:prSet presAssocID="{3D47AEC4-C134-43E2-BC5C-03586D8C501A}" presName="background" presStyleLbl="node0" presStyleIdx="0" presStyleCnt="3"/>
      <dgm:spPr/>
    </dgm:pt>
    <dgm:pt modelId="{36DB0C7E-D014-C741-988E-AD834309E86E}" type="pres">
      <dgm:prSet presAssocID="{3D47AEC4-C134-43E2-BC5C-03586D8C501A}" presName="text" presStyleLbl="fgAcc0" presStyleIdx="0" presStyleCnt="3">
        <dgm:presLayoutVars>
          <dgm:chPref val="3"/>
        </dgm:presLayoutVars>
      </dgm:prSet>
      <dgm:spPr/>
    </dgm:pt>
    <dgm:pt modelId="{06A316F5-765B-2844-A76B-86BD77C471EF}" type="pres">
      <dgm:prSet presAssocID="{3D47AEC4-C134-43E2-BC5C-03586D8C501A}" presName="hierChild2" presStyleCnt="0"/>
      <dgm:spPr/>
    </dgm:pt>
    <dgm:pt modelId="{78020EF5-4E50-D347-9954-ED9E84308351}" type="pres">
      <dgm:prSet presAssocID="{D29335A0-3BEE-4ECE-9426-7460588D2F9D}" presName="hierRoot1" presStyleCnt="0"/>
      <dgm:spPr/>
    </dgm:pt>
    <dgm:pt modelId="{2AB6F575-1DCD-204E-8AD1-530797C1B786}" type="pres">
      <dgm:prSet presAssocID="{D29335A0-3BEE-4ECE-9426-7460588D2F9D}" presName="composite" presStyleCnt="0"/>
      <dgm:spPr/>
    </dgm:pt>
    <dgm:pt modelId="{57561B6B-DD1A-0D4A-8403-44627A80029A}" type="pres">
      <dgm:prSet presAssocID="{D29335A0-3BEE-4ECE-9426-7460588D2F9D}" presName="background" presStyleLbl="node0" presStyleIdx="1" presStyleCnt="3"/>
      <dgm:spPr/>
    </dgm:pt>
    <dgm:pt modelId="{FE1FE142-1E0A-FE40-974A-9C846284C84B}" type="pres">
      <dgm:prSet presAssocID="{D29335A0-3BEE-4ECE-9426-7460588D2F9D}" presName="text" presStyleLbl="fgAcc0" presStyleIdx="1" presStyleCnt="3">
        <dgm:presLayoutVars>
          <dgm:chPref val="3"/>
        </dgm:presLayoutVars>
      </dgm:prSet>
      <dgm:spPr/>
    </dgm:pt>
    <dgm:pt modelId="{6FA17C94-DAE1-C44A-8E1B-C43AF89BC78D}" type="pres">
      <dgm:prSet presAssocID="{D29335A0-3BEE-4ECE-9426-7460588D2F9D}" presName="hierChild2" presStyleCnt="0"/>
      <dgm:spPr/>
    </dgm:pt>
    <dgm:pt modelId="{F5210069-A753-3C49-B0F3-B9435EE0B748}" type="pres">
      <dgm:prSet presAssocID="{31E80668-7F91-42F8-B549-EC6CB2DB078D}" presName="hierRoot1" presStyleCnt="0"/>
      <dgm:spPr/>
    </dgm:pt>
    <dgm:pt modelId="{731075D8-AF84-4949-9D77-06C2E115B7B8}" type="pres">
      <dgm:prSet presAssocID="{31E80668-7F91-42F8-B549-EC6CB2DB078D}" presName="composite" presStyleCnt="0"/>
      <dgm:spPr/>
    </dgm:pt>
    <dgm:pt modelId="{500C6CC2-7FE2-C847-B007-40007DF5F9F7}" type="pres">
      <dgm:prSet presAssocID="{31E80668-7F91-42F8-B549-EC6CB2DB078D}" presName="background" presStyleLbl="node0" presStyleIdx="2" presStyleCnt="3"/>
      <dgm:spPr/>
    </dgm:pt>
    <dgm:pt modelId="{3143FA31-1179-E049-B934-BCE73866E1A8}" type="pres">
      <dgm:prSet presAssocID="{31E80668-7F91-42F8-B549-EC6CB2DB078D}" presName="text" presStyleLbl="fgAcc0" presStyleIdx="2" presStyleCnt="3">
        <dgm:presLayoutVars>
          <dgm:chPref val="3"/>
        </dgm:presLayoutVars>
      </dgm:prSet>
      <dgm:spPr/>
    </dgm:pt>
    <dgm:pt modelId="{5BBBF283-4DB8-B146-9628-DA6074F997E4}" type="pres">
      <dgm:prSet presAssocID="{31E80668-7F91-42F8-B549-EC6CB2DB078D}" presName="hierChild2" presStyleCnt="0"/>
      <dgm:spPr/>
    </dgm:pt>
  </dgm:ptLst>
  <dgm:cxnLst>
    <dgm:cxn modelId="{5B99D12F-8332-4B47-9917-204347599A92}" srcId="{B9473A20-4FA2-42DF-BF21-634E75BB9E1B}" destId="{31E80668-7F91-42F8-B549-EC6CB2DB078D}" srcOrd="2" destOrd="0" parTransId="{0E319547-B2F3-4B3F-9F65-73E8A94B40CA}" sibTransId="{CD6DF679-102C-4FD6-9B85-1E4EEB899E13}"/>
    <dgm:cxn modelId="{DA228C9B-5811-4781-9F22-00AAA10758CB}" srcId="{B9473A20-4FA2-42DF-BF21-634E75BB9E1B}" destId="{D29335A0-3BEE-4ECE-9426-7460588D2F9D}" srcOrd="1" destOrd="0" parTransId="{43BC3113-A966-452E-AE6F-A248A4248B43}" sibTransId="{E130750B-6C15-4DAB-BDF6-001B3BA2DC2F}"/>
    <dgm:cxn modelId="{760134B1-2580-4447-B8B7-04BAA815AE2B}" type="presOf" srcId="{3D47AEC4-C134-43E2-BC5C-03586D8C501A}" destId="{36DB0C7E-D014-C741-988E-AD834309E86E}" srcOrd="0" destOrd="0" presId="urn:microsoft.com/office/officeart/2005/8/layout/hierarchy1"/>
    <dgm:cxn modelId="{B642D4C5-BB29-44BA-A98B-D460892E5736}" srcId="{B9473A20-4FA2-42DF-BF21-634E75BB9E1B}" destId="{3D47AEC4-C134-43E2-BC5C-03586D8C501A}" srcOrd="0" destOrd="0" parTransId="{5DAF0293-993B-4D44-9CE1-A116D8A79192}" sibTransId="{B85FA30F-EBA3-4783-92DB-09B230AD1E23}"/>
    <dgm:cxn modelId="{F991D9D0-A27B-E94B-8500-57D1FD2DE7ED}" type="presOf" srcId="{B9473A20-4FA2-42DF-BF21-634E75BB9E1B}" destId="{88B6E920-530C-4044-A075-26CDA0161AA3}" srcOrd="0" destOrd="0" presId="urn:microsoft.com/office/officeart/2005/8/layout/hierarchy1"/>
    <dgm:cxn modelId="{CB2434E2-058B-AA4F-BE7A-99CAC6D0A0D6}" type="presOf" srcId="{D29335A0-3BEE-4ECE-9426-7460588D2F9D}" destId="{FE1FE142-1E0A-FE40-974A-9C846284C84B}" srcOrd="0" destOrd="0" presId="urn:microsoft.com/office/officeart/2005/8/layout/hierarchy1"/>
    <dgm:cxn modelId="{61F1E8E9-5C9C-D040-83BB-FDF47ECEDFD2}" type="presOf" srcId="{31E80668-7F91-42F8-B549-EC6CB2DB078D}" destId="{3143FA31-1179-E049-B934-BCE73866E1A8}" srcOrd="0" destOrd="0" presId="urn:microsoft.com/office/officeart/2005/8/layout/hierarchy1"/>
    <dgm:cxn modelId="{F16A22B6-5061-954B-8CC5-D2F5362838F4}" type="presParOf" srcId="{88B6E920-530C-4044-A075-26CDA0161AA3}" destId="{293BC9CF-664F-FF48-BA41-ADAC29FE256D}" srcOrd="0" destOrd="0" presId="urn:microsoft.com/office/officeart/2005/8/layout/hierarchy1"/>
    <dgm:cxn modelId="{D453FD1B-C9EE-8E40-BEFB-C9E9F14868D4}" type="presParOf" srcId="{293BC9CF-664F-FF48-BA41-ADAC29FE256D}" destId="{E9DD9FDE-4FE5-894F-932E-32C97C6D9387}" srcOrd="0" destOrd="0" presId="urn:microsoft.com/office/officeart/2005/8/layout/hierarchy1"/>
    <dgm:cxn modelId="{E72BC3DE-8BA0-B344-90F2-C1F34A52B5E8}" type="presParOf" srcId="{E9DD9FDE-4FE5-894F-932E-32C97C6D9387}" destId="{60DB1AFE-0C70-1D4F-B577-94B16BE70031}" srcOrd="0" destOrd="0" presId="urn:microsoft.com/office/officeart/2005/8/layout/hierarchy1"/>
    <dgm:cxn modelId="{24934FD5-DB0C-8942-B8A1-E328398737C4}" type="presParOf" srcId="{E9DD9FDE-4FE5-894F-932E-32C97C6D9387}" destId="{36DB0C7E-D014-C741-988E-AD834309E86E}" srcOrd="1" destOrd="0" presId="urn:microsoft.com/office/officeart/2005/8/layout/hierarchy1"/>
    <dgm:cxn modelId="{F899D652-E5F6-E144-B220-C5276CB0C386}" type="presParOf" srcId="{293BC9CF-664F-FF48-BA41-ADAC29FE256D}" destId="{06A316F5-765B-2844-A76B-86BD77C471EF}" srcOrd="1" destOrd="0" presId="urn:microsoft.com/office/officeart/2005/8/layout/hierarchy1"/>
    <dgm:cxn modelId="{8B7198EE-D246-E844-BEE6-FF8499049F21}" type="presParOf" srcId="{88B6E920-530C-4044-A075-26CDA0161AA3}" destId="{78020EF5-4E50-D347-9954-ED9E84308351}" srcOrd="1" destOrd="0" presId="urn:microsoft.com/office/officeart/2005/8/layout/hierarchy1"/>
    <dgm:cxn modelId="{3A8D411E-BA24-5F45-AED9-2A70A2C2180B}" type="presParOf" srcId="{78020EF5-4E50-D347-9954-ED9E84308351}" destId="{2AB6F575-1DCD-204E-8AD1-530797C1B786}" srcOrd="0" destOrd="0" presId="urn:microsoft.com/office/officeart/2005/8/layout/hierarchy1"/>
    <dgm:cxn modelId="{F89D073E-1714-B549-841C-D853346A1B15}" type="presParOf" srcId="{2AB6F575-1DCD-204E-8AD1-530797C1B786}" destId="{57561B6B-DD1A-0D4A-8403-44627A80029A}" srcOrd="0" destOrd="0" presId="urn:microsoft.com/office/officeart/2005/8/layout/hierarchy1"/>
    <dgm:cxn modelId="{C386F159-06A8-FC42-926E-2192A8FECBA9}" type="presParOf" srcId="{2AB6F575-1DCD-204E-8AD1-530797C1B786}" destId="{FE1FE142-1E0A-FE40-974A-9C846284C84B}" srcOrd="1" destOrd="0" presId="urn:microsoft.com/office/officeart/2005/8/layout/hierarchy1"/>
    <dgm:cxn modelId="{CAA4FE2A-58D9-B94A-9E94-62F19DC5E343}" type="presParOf" srcId="{78020EF5-4E50-D347-9954-ED9E84308351}" destId="{6FA17C94-DAE1-C44A-8E1B-C43AF89BC78D}" srcOrd="1" destOrd="0" presId="urn:microsoft.com/office/officeart/2005/8/layout/hierarchy1"/>
    <dgm:cxn modelId="{E0402486-4B3A-1940-9F96-698789C536E6}" type="presParOf" srcId="{88B6E920-530C-4044-A075-26CDA0161AA3}" destId="{F5210069-A753-3C49-B0F3-B9435EE0B748}" srcOrd="2" destOrd="0" presId="urn:microsoft.com/office/officeart/2005/8/layout/hierarchy1"/>
    <dgm:cxn modelId="{B20B67CC-A917-8F4B-811F-9D8D8907C1FB}" type="presParOf" srcId="{F5210069-A753-3C49-B0F3-B9435EE0B748}" destId="{731075D8-AF84-4949-9D77-06C2E115B7B8}" srcOrd="0" destOrd="0" presId="urn:microsoft.com/office/officeart/2005/8/layout/hierarchy1"/>
    <dgm:cxn modelId="{4C73E6EA-0CDA-6F43-B080-FC93691A0F8E}" type="presParOf" srcId="{731075D8-AF84-4949-9D77-06C2E115B7B8}" destId="{500C6CC2-7FE2-C847-B007-40007DF5F9F7}" srcOrd="0" destOrd="0" presId="urn:microsoft.com/office/officeart/2005/8/layout/hierarchy1"/>
    <dgm:cxn modelId="{C6968C8A-D4F8-8942-BEE8-C79341EA473A}" type="presParOf" srcId="{731075D8-AF84-4949-9D77-06C2E115B7B8}" destId="{3143FA31-1179-E049-B934-BCE73866E1A8}" srcOrd="1" destOrd="0" presId="urn:microsoft.com/office/officeart/2005/8/layout/hierarchy1"/>
    <dgm:cxn modelId="{AC1347D5-E92F-4247-9FC0-B036EFD218D9}" type="presParOf" srcId="{F5210069-A753-3C49-B0F3-B9435EE0B748}" destId="{5BBBF283-4DB8-B146-9628-DA6074F997E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8B388-0003-B244-B293-BF5E2857D0CC}">
      <dsp:nvSpPr>
        <dsp:cNvPr id="0" name=""/>
        <dsp:cNvSpPr/>
      </dsp:nvSpPr>
      <dsp:spPr>
        <a:xfrm>
          <a:off x="2991219" y="921399"/>
          <a:ext cx="2052201" cy="174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D9BA6D"/>
              </a:solidFill>
            </a:rPr>
            <a:t>the research lab</a:t>
          </a:r>
        </a:p>
      </dsp:txBody>
      <dsp:txXfrm>
        <a:off x="2991219" y="921399"/>
        <a:ext cx="2052201" cy="1743364"/>
      </dsp:txXfrm>
    </dsp:sp>
    <dsp:sp modelId="{0D82C1A1-5327-5042-8FF9-8B2214B27435}">
      <dsp:nvSpPr>
        <dsp:cNvPr id="0" name=""/>
        <dsp:cNvSpPr/>
      </dsp:nvSpPr>
      <dsp:spPr>
        <a:xfrm>
          <a:off x="798265" y="-588"/>
          <a:ext cx="3587339" cy="3587339"/>
        </a:xfrm>
        <a:prstGeom prst="circularArrow">
          <a:avLst>
            <a:gd name="adj1" fmla="val 9477"/>
            <a:gd name="adj2" fmla="val 684386"/>
            <a:gd name="adj3" fmla="val 7853550"/>
            <a:gd name="adj4" fmla="val 2262064"/>
            <a:gd name="adj5" fmla="val 11056"/>
          </a:avLst>
        </a:prstGeom>
        <a:solidFill>
          <a:srgbClr val="D8E5EA"/>
        </a:solidFill>
        <a:ln w="12700" cap="flat" cmpd="sng" algn="ctr">
          <a:solidFill>
            <a:srgbClr val="D9BA6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E1758-2CF5-E54E-AA53-2FED0645FBF7}">
      <dsp:nvSpPr>
        <dsp:cNvPr id="0" name=""/>
        <dsp:cNvSpPr/>
      </dsp:nvSpPr>
      <dsp:spPr>
        <a:xfrm>
          <a:off x="71779" y="921399"/>
          <a:ext cx="2189543" cy="174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D9BA6D"/>
              </a:solidFill>
            </a:rPr>
            <a:t>the therapy room</a:t>
          </a:r>
        </a:p>
      </dsp:txBody>
      <dsp:txXfrm>
        <a:off x="71779" y="921399"/>
        <a:ext cx="2189543" cy="1743364"/>
      </dsp:txXfrm>
    </dsp:sp>
    <dsp:sp modelId="{254D108F-A6D9-8440-B086-C7B6AC36DDED}">
      <dsp:nvSpPr>
        <dsp:cNvPr id="0" name=""/>
        <dsp:cNvSpPr/>
      </dsp:nvSpPr>
      <dsp:spPr>
        <a:xfrm>
          <a:off x="798265" y="-588"/>
          <a:ext cx="3587339" cy="3587339"/>
        </a:xfrm>
        <a:prstGeom prst="circularArrow">
          <a:avLst>
            <a:gd name="adj1" fmla="val 9477"/>
            <a:gd name="adj2" fmla="val 684386"/>
            <a:gd name="adj3" fmla="val 18653550"/>
            <a:gd name="adj4" fmla="val 13062064"/>
            <a:gd name="adj5" fmla="val 11056"/>
          </a:avLst>
        </a:prstGeom>
        <a:solidFill>
          <a:srgbClr val="084E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91B72-79DB-454A-A3A1-D368AB3EAB8C}">
      <dsp:nvSpPr>
        <dsp:cNvPr id="0" name=""/>
        <dsp:cNvSpPr/>
      </dsp:nvSpPr>
      <dsp:spPr>
        <a:xfrm>
          <a:off x="0" y="513"/>
          <a:ext cx="8210548" cy="12009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AFE09F-FCA8-4375-99F7-FFA323A4226A}">
      <dsp:nvSpPr>
        <dsp:cNvPr id="0" name=""/>
        <dsp:cNvSpPr/>
      </dsp:nvSpPr>
      <dsp:spPr>
        <a:xfrm>
          <a:off x="363293" y="270731"/>
          <a:ext cx="660534" cy="6605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A3AD5D-51AB-447F-94A9-8C2D2433F18B}">
      <dsp:nvSpPr>
        <dsp:cNvPr id="0" name=""/>
        <dsp:cNvSpPr/>
      </dsp:nvSpPr>
      <dsp:spPr>
        <a:xfrm>
          <a:off x="1387122" y="513"/>
          <a:ext cx="6823425" cy="1200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03" tIns="127103" rIns="127103" bIns="127103" numCol="1" spcCol="1270" anchor="ctr" anchorCtr="0">
          <a:noAutofit/>
        </a:bodyPr>
        <a:lstStyle/>
        <a:p>
          <a:pPr marL="0" lvl="0" indent="0" algn="l" defTabSz="755650">
            <a:lnSpc>
              <a:spcPct val="100000"/>
            </a:lnSpc>
            <a:spcBef>
              <a:spcPct val="0"/>
            </a:spcBef>
            <a:spcAft>
              <a:spcPct val="35000"/>
            </a:spcAft>
            <a:buNone/>
          </a:pPr>
          <a:r>
            <a:rPr lang="en-US" sz="1700" b="0" i="0" kern="1200" dirty="0">
              <a:latin typeface="Modica" pitchFamily="2" charset="77"/>
            </a:rPr>
            <a:t>Successful screenings tend to be convincing biological tests with definitive outcomes.</a:t>
          </a:r>
        </a:p>
      </dsp:txBody>
      <dsp:txXfrm>
        <a:off x="1387122" y="513"/>
        <a:ext cx="6823425" cy="1200971"/>
      </dsp:txXfrm>
    </dsp:sp>
    <dsp:sp modelId="{6B9A18DA-151E-45AB-B505-8EB6695026A8}">
      <dsp:nvSpPr>
        <dsp:cNvPr id="0" name=""/>
        <dsp:cNvSpPr/>
      </dsp:nvSpPr>
      <dsp:spPr>
        <a:xfrm>
          <a:off x="0" y="1501727"/>
          <a:ext cx="8210548" cy="12009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8BE06B-91B1-4042-A64D-E72EF6E44AD2}">
      <dsp:nvSpPr>
        <dsp:cNvPr id="0" name=""/>
        <dsp:cNvSpPr/>
      </dsp:nvSpPr>
      <dsp:spPr>
        <a:xfrm>
          <a:off x="363293" y="1771946"/>
          <a:ext cx="660534" cy="6605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0CD268-2B36-4CAD-B79B-70FC0E28E1F7}">
      <dsp:nvSpPr>
        <dsp:cNvPr id="0" name=""/>
        <dsp:cNvSpPr/>
      </dsp:nvSpPr>
      <dsp:spPr>
        <a:xfrm>
          <a:off x="1387122" y="1501727"/>
          <a:ext cx="6823425" cy="1200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03" tIns="127103" rIns="127103" bIns="127103" numCol="1" spcCol="1270" anchor="ctr" anchorCtr="0">
          <a:noAutofit/>
        </a:bodyPr>
        <a:lstStyle/>
        <a:p>
          <a:pPr marL="0" lvl="0" indent="0" algn="l" defTabSz="755650">
            <a:lnSpc>
              <a:spcPct val="100000"/>
            </a:lnSpc>
            <a:spcBef>
              <a:spcPct val="0"/>
            </a:spcBef>
            <a:spcAft>
              <a:spcPct val="35000"/>
            </a:spcAft>
            <a:buNone/>
          </a:pPr>
          <a:r>
            <a:rPr lang="en-US" sz="1700" b="0" i="0" kern="1200" dirty="0">
              <a:latin typeface="Modica" pitchFamily="2" charset="77"/>
            </a:rPr>
            <a:t>These outcomes are connected to treatment consultations</a:t>
          </a:r>
          <a:br>
            <a:rPr lang="en-US" sz="1700" b="0" i="0" kern="1200" dirty="0">
              <a:latin typeface="Modica" pitchFamily="2" charset="77"/>
            </a:rPr>
          </a:br>
          <a:r>
            <a:rPr lang="en-US" sz="1700" b="0" i="0" kern="1200" dirty="0">
              <a:latin typeface="Modica" pitchFamily="2" charset="77"/>
            </a:rPr>
            <a:t>             </a:t>
          </a:r>
          <a:br>
            <a:rPr lang="en-US" sz="1700" b="0" i="0" kern="1200" dirty="0">
              <a:latin typeface="Modica" pitchFamily="2" charset="77"/>
            </a:rPr>
          </a:br>
          <a:endParaRPr lang="en-US" sz="1700" b="0" i="0" kern="1200" dirty="0">
            <a:latin typeface="Modica" pitchFamily="2" charset="77"/>
          </a:endParaRPr>
        </a:p>
      </dsp:txBody>
      <dsp:txXfrm>
        <a:off x="1387122" y="1501727"/>
        <a:ext cx="6823425" cy="1200971"/>
      </dsp:txXfrm>
    </dsp:sp>
    <dsp:sp modelId="{0A97B4B7-04CC-BC4B-A37A-342D8B6D4B03}">
      <dsp:nvSpPr>
        <dsp:cNvPr id="0" name=""/>
        <dsp:cNvSpPr/>
      </dsp:nvSpPr>
      <dsp:spPr>
        <a:xfrm>
          <a:off x="0" y="3002942"/>
          <a:ext cx="8210548" cy="12009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DEB31C-9F1B-4244-A550-2494CB888994}">
      <dsp:nvSpPr>
        <dsp:cNvPr id="0" name=""/>
        <dsp:cNvSpPr/>
      </dsp:nvSpPr>
      <dsp:spPr>
        <a:xfrm>
          <a:off x="363293" y="3273160"/>
          <a:ext cx="660534" cy="6605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958F46-F8EB-3043-9E90-BADD40376246}">
      <dsp:nvSpPr>
        <dsp:cNvPr id="0" name=""/>
        <dsp:cNvSpPr/>
      </dsp:nvSpPr>
      <dsp:spPr>
        <a:xfrm>
          <a:off x="1387122" y="3002942"/>
          <a:ext cx="6823425" cy="1200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03" tIns="127103" rIns="127103" bIns="127103" numCol="1" spcCol="1270" anchor="ctr" anchorCtr="0">
          <a:noAutofit/>
        </a:bodyPr>
        <a:lstStyle/>
        <a:p>
          <a:pPr marL="0" lvl="0" indent="0" algn="l" defTabSz="755650">
            <a:lnSpc>
              <a:spcPct val="100000"/>
            </a:lnSpc>
            <a:spcBef>
              <a:spcPct val="0"/>
            </a:spcBef>
            <a:spcAft>
              <a:spcPct val="35000"/>
            </a:spcAft>
            <a:buNone/>
          </a:pPr>
          <a:r>
            <a:rPr lang="en-US" sz="1700" b="0" i="0" kern="1200" dirty="0">
              <a:latin typeface="Modica" pitchFamily="2" charset="77"/>
            </a:rPr>
            <a:t>Very different from how we screen…</a:t>
          </a:r>
          <a:endParaRPr lang="en-US" sz="1700" kern="1200" dirty="0"/>
        </a:p>
      </dsp:txBody>
      <dsp:txXfrm>
        <a:off x="1387122" y="3002942"/>
        <a:ext cx="6823425" cy="12009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B1AFE-0C70-1D4F-B577-94B16BE70031}">
      <dsp:nvSpPr>
        <dsp:cNvPr id="0" name=""/>
        <dsp:cNvSpPr/>
      </dsp:nvSpPr>
      <dsp:spPr>
        <a:xfrm>
          <a:off x="0" y="807533"/>
          <a:ext cx="2910907" cy="18484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DB0C7E-D014-C741-988E-AD834309E86E}">
      <dsp:nvSpPr>
        <dsp:cNvPr id="0" name=""/>
        <dsp:cNvSpPr/>
      </dsp:nvSpPr>
      <dsp:spPr>
        <a:xfrm>
          <a:off x="323434" y="1114795"/>
          <a:ext cx="2910907" cy="18484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Modica" pitchFamily="2" charset="77"/>
            </a:rPr>
            <a:t>During the past 12 months, have you become restless, irritable or anxious when trying to stop/cut down on gambling? </a:t>
          </a:r>
        </a:p>
      </dsp:txBody>
      <dsp:txXfrm>
        <a:off x="377573" y="1168934"/>
        <a:ext cx="2802629" cy="1740148"/>
      </dsp:txXfrm>
    </dsp:sp>
    <dsp:sp modelId="{57561B6B-DD1A-0D4A-8403-44627A80029A}">
      <dsp:nvSpPr>
        <dsp:cNvPr id="0" name=""/>
        <dsp:cNvSpPr/>
      </dsp:nvSpPr>
      <dsp:spPr>
        <a:xfrm>
          <a:off x="3557775" y="807533"/>
          <a:ext cx="2910907" cy="18484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1FE142-1E0A-FE40-974A-9C846284C84B}">
      <dsp:nvSpPr>
        <dsp:cNvPr id="0" name=""/>
        <dsp:cNvSpPr/>
      </dsp:nvSpPr>
      <dsp:spPr>
        <a:xfrm>
          <a:off x="3881209" y="1114795"/>
          <a:ext cx="2910907" cy="18484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Modica" pitchFamily="2" charset="77"/>
            </a:rPr>
            <a:t>During the past 12 months, have you tried to keep your family or friends from knowing how much you gambled? </a:t>
          </a:r>
        </a:p>
      </dsp:txBody>
      <dsp:txXfrm>
        <a:off x="3935348" y="1168934"/>
        <a:ext cx="2802629" cy="1740148"/>
      </dsp:txXfrm>
    </dsp:sp>
    <dsp:sp modelId="{500C6CC2-7FE2-C847-B007-40007DF5F9F7}">
      <dsp:nvSpPr>
        <dsp:cNvPr id="0" name=""/>
        <dsp:cNvSpPr/>
      </dsp:nvSpPr>
      <dsp:spPr>
        <a:xfrm>
          <a:off x="7115551" y="807533"/>
          <a:ext cx="2910907" cy="18484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43FA31-1179-E049-B934-BCE73866E1A8}">
      <dsp:nvSpPr>
        <dsp:cNvPr id="0" name=""/>
        <dsp:cNvSpPr/>
      </dsp:nvSpPr>
      <dsp:spPr>
        <a:xfrm>
          <a:off x="7438985" y="1114795"/>
          <a:ext cx="2910907" cy="18484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Modica" pitchFamily="2" charset="77"/>
            </a:rPr>
            <a:t>During the past 12 months did you have such financial trouble as a result of your gambling that you had to get help with living expenses from family, friends or welfare? </a:t>
          </a:r>
        </a:p>
      </dsp:txBody>
      <dsp:txXfrm>
        <a:off x="7493124" y="1168934"/>
        <a:ext cx="2802629" cy="1740148"/>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0.02846</cdr:x>
      <cdr:y>0.90022</cdr:y>
    </cdr:from>
    <cdr:to>
      <cdr:x>0.77232</cdr:x>
      <cdr:y>1</cdr:y>
    </cdr:to>
    <cdr:sp macro="" textlink="">
      <cdr:nvSpPr>
        <cdr:cNvPr id="2" name="TextBox 1">
          <a:extLst xmlns:a="http://schemas.openxmlformats.org/drawingml/2006/main">
            <a:ext uri="{FF2B5EF4-FFF2-40B4-BE49-F238E27FC236}">
              <a16:creationId xmlns:a16="http://schemas.microsoft.com/office/drawing/2014/main" id="{BAE81435-2952-8F2E-80D3-1E014C80DD5F}"/>
            </a:ext>
          </a:extLst>
        </cdr:cNvPr>
        <cdr:cNvSpPr txBox="1"/>
      </cdr:nvSpPr>
      <cdr:spPr>
        <a:xfrm xmlns:a="http://schemas.openxmlformats.org/drawingml/2006/main">
          <a:off x="242887" y="3917157"/>
          <a:ext cx="6348413" cy="4341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0" i="0" dirty="0">
              <a:solidFill>
                <a:srgbClr val="D8E5EA"/>
              </a:solidFill>
              <a:latin typeface="Modica" pitchFamily="2" charset="77"/>
            </a:rPr>
            <a:t>During the last year did you think your gambling was a problem?</a:t>
          </a:r>
        </a:p>
      </cdr:txBody>
    </cdr:sp>
  </cdr:relSizeAnchor>
</c:userShapes>
</file>

<file path=ppt/drawings/drawing2.xml><?xml version="1.0" encoding="utf-8"?>
<c:userShapes xmlns:c="http://schemas.openxmlformats.org/drawingml/2006/chart">
  <cdr:relSizeAnchor xmlns:cdr="http://schemas.openxmlformats.org/drawingml/2006/chartDrawing">
    <cdr:from>
      <cdr:x>0.59346</cdr:x>
      <cdr:y>0.43906</cdr:y>
    </cdr:from>
    <cdr:to>
      <cdr:x>0.69003</cdr:x>
      <cdr:y>0.51359</cdr:y>
    </cdr:to>
    <cdr:sp macro="" textlink="">
      <cdr:nvSpPr>
        <cdr:cNvPr id="2" name="TextBox 1"/>
        <cdr:cNvSpPr txBox="1"/>
      </cdr:nvSpPr>
      <cdr:spPr>
        <a:xfrm xmlns:a="http://schemas.openxmlformats.org/drawingml/2006/main">
          <a:off x="9677400" y="4532616"/>
          <a:ext cx="1574745" cy="7693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c</a:t>
          </a:r>
        </a:p>
      </cdr:txBody>
    </cdr:sp>
  </cdr:relSizeAnchor>
  <cdr:relSizeAnchor xmlns:cdr="http://schemas.openxmlformats.org/drawingml/2006/chartDrawing">
    <cdr:from>
      <cdr:x>0.47189</cdr:x>
      <cdr:y>0.18392</cdr:y>
    </cdr:from>
    <cdr:to>
      <cdr:x>0.56846</cdr:x>
      <cdr:y>0.25845</cdr:y>
    </cdr:to>
    <cdr:sp macro="" textlink="">
      <cdr:nvSpPr>
        <cdr:cNvPr id="3" name="TextBox 1"/>
        <cdr:cNvSpPr txBox="1"/>
      </cdr:nvSpPr>
      <cdr:spPr>
        <a:xfrm xmlns:a="http://schemas.openxmlformats.org/drawingml/2006/main">
          <a:off x="7695016" y="1898655"/>
          <a:ext cx="1574746" cy="769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b</a:t>
          </a:r>
        </a:p>
      </cdr:txBody>
    </cdr:sp>
  </cdr:relSizeAnchor>
  <cdr:relSizeAnchor xmlns:cdr="http://schemas.openxmlformats.org/drawingml/2006/chartDrawing">
    <cdr:from>
      <cdr:x>0.34476</cdr:x>
      <cdr:y>0.18474</cdr:y>
    </cdr:from>
    <cdr:to>
      <cdr:x>0.44133</cdr:x>
      <cdr:y>0.25928</cdr:y>
    </cdr:to>
    <cdr:sp macro="" textlink="">
      <cdr:nvSpPr>
        <cdr:cNvPr id="4" name="TextBox 1"/>
        <cdr:cNvSpPr txBox="1"/>
      </cdr:nvSpPr>
      <cdr:spPr>
        <a:xfrm xmlns:a="http://schemas.openxmlformats.org/drawingml/2006/main">
          <a:off x="5621893" y="1907153"/>
          <a:ext cx="1574746" cy="769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ab</a:t>
          </a:r>
        </a:p>
      </cdr:txBody>
    </cdr:sp>
  </cdr:relSizeAnchor>
  <cdr:relSizeAnchor xmlns:cdr="http://schemas.openxmlformats.org/drawingml/2006/chartDrawing">
    <cdr:from>
      <cdr:x>0.22652</cdr:x>
      <cdr:y>0.18474</cdr:y>
    </cdr:from>
    <cdr:to>
      <cdr:x>0.32309</cdr:x>
      <cdr:y>0.25928</cdr:y>
    </cdr:to>
    <cdr:sp macro="" textlink="">
      <cdr:nvSpPr>
        <cdr:cNvPr id="5" name="TextBox 1"/>
        <cdr:cNvSpPr txBox="1"/>
      </cdr:nvSpPr>
      <cdr:spPr>
        <a:xfrm xmlns:a="http://schemas.openxmlformats.org/drawingml/2006/main">
          <a:off x="3693786" y="1907153"/>
          <a:ext cx="1574746" cy="769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a</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0.90564</cdr:y>
    </cdr:from>
    <cdr:to>
      <cdr:x>0.38127</cdr:x>
      <cdr:y>1</cdr:y>
    </cdr:to>
    <cdr:sp macro="" textlink="">
      <cdr:nvSpPr>
        <cdr:cNvPr id="2" name="TextBox 1">
          <a:extLst xmlns:a="http://schemas.openxmlformats.org/drawingml/2006/main">
            <a:ext uri="{FF2B5EF4-FFF2-40B4-BE49-F238E27FC236}">
              <a16:creationId xmlns:a16="http://schemas.microsoft.com/office/drawing/2014/main" id="{1F253171-2D78-8427-3AE7-70C59D838C31}"/>
            </a:ext>
          </a:extLst>
        </cdr:cNvPr>
        <cdr:cNvSpPr txBox="1"/>
      </cdr:nvSpPr>
      <cdr:spPr>
        <a:xfrm xmlns:a="http://schemas.openxmlformats.org/drawingml/2006/main">
          <a:off x="0" y="4727151"/>
          <a:ext cx="3027952" cy="4925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solidFill>
                <a:srgbClr val="D9BA6D"/>
              </a:solidFill>
              <a:latin typeface="Modica" pitchFamily="2" charset="77"/>
            </a:rPr>
            <a:t>Therapeutic Alliance</a:t>
          </a:r>
        </a:p>
      </cdr:txBody>
    </cdr:sp>
  </cdr:relSizeAnchor>
  <cdr:relSizeAnchor xmlns:cdr="http://schemas.openxmlformats.org/drawingml/2006/chartDrawing">
    <cdr:from>
      <cdr:x>0.74098</cdr:x>
      <cdr:y>0.73167</cdr:y>
    </cdr:from>
    <cdr:to>
      <cdr:x>0.98076</cdr:x>
      <cdr:y>0.82603</cdr:y>
    </cdr:to>
    <cdr:sp macro="" textlink="">
      <cdr:nvSpPr>
        <cdr:cNvPr id="3" name="TextBox 1">
          <a:extLst xmlns:a="http://schemas.openxmlformats.org/drawingml/2006/main">
            <a:ext uri="{FF2B5EF4-FFF2-40B4-BE49-F238E27FC236}">
              <a16:creationId xmlns:a16="http://schemas.microsoft.com/office/drawing/2014/main" id="{60D3C39B-2F86-CD34-EFD6-D42DA266D2EC}"/>
            </a:ext>
          </a:extLst>
        </cdr:cNvPr>
        <cdr:cNvSpPr txBox="1"/>
      </cdr:nvSpPr>
      <cdr:spPr>
        <a:xfrm xmlns:a="http://schemas.openxmlformats.org/drawingml/2006/main">
          <a:off x="6101491" y="3819118"/>
          <a:ext cx="1974510" cy="49253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rgbClr val="D8E5EA"/>
              </a:solidFill>
              <a:latin typeface="Modica Light" pitchFamily="2" charset="77"/>
            </a:rPr>
            <a:t>Expectations</a:t>
          </a:r>
        </a:p>
      </cdr:txBody>
    </cdr:sp>
  </cdr:relSizeAnchor>
  <cdr:relSizeAnchor xmlns:cdr="http://schemas.openxmlformats.org/drawingml/2006/chartDrawing">
    <cdr:from>
      <cdr:x>0.70235</cdr:x>
      <cdr:y>0.11655</cdr:y>
    </cdr:from>
    <cdr:to>
      <cdr:x>0.90207</cdr:x>
      <cdr:y>0.21092</cdr:y>
    </cdr:to>
    <cdr:sp macro="" textlink="">
      <cdr:nvSpPr>
        <cdr:cNvPr id="4" name="TextBox 1">
          <a:extLst xmlns:a="http://schemas.openxmlformats.org/drawingml/2006/main">
            <a:ext uri="{FF2B5EF4-FFF2-40B4-BE49-F238E27FC236}">
              <a16:creationId xmlns:a16="http://schemas.microsoft.com/office/drawing/2014/main" id="{DAD12B16-526F-6585-4234-5073FAC7D086}"/>
            </a:ext>
          </a:extLst>
        </cdr:cNvPr>
        <cdr:cNvSpPr txBox="1"/>
      </cdr:nvSpPr>
      <cdr:spPr>
        <a:xfrm xmlns:a="http://schemas.openxmlformats.org/drawingml/2006/main">
          <a:off x="5783418" y="608356"/>
          <a:ext cx="1644583" cy="4925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rgbClr val="D8E5EA"/>
              </a:solidFill>
              <a:latin typeface="Modica Light" pitchFamily="2" charset="77"/>
            </a:rPr>
            <a:t>Techniques</a:t>
          </a:r>
        </a:p>
      </cdr:txBody>
    </cdr:sp>
  </cdr:relSizeAnchor>
  <cdr:relSizeAnchor xmlns:cdr="http://schemas.openxmlformats.org/drawingml/2006/chartDrawing">
    <cdr:from>
      <cdr:x>0</cdr:x>
      <cdr:y>0.15959</cdr:y>
    </cdr:from>
    <cdr:to>
      <cdr:x>0.27214</cdr:x>
      <cdr:y>0.25395</cdr:y>
    </cdr:to>
    <cdr:sp macro="" textlink="">
      <cdr:nvSpPr>
        <cdr:cNvPr id="5" name="TextBox 1">
          <a:extLst xmlns:a="http://schemas.openxmlformats.org/drawingml/2006/main">
            <a:ext uri="{FF2B5EF4-FFF2-40B4-BE49-F238E27FC236}">
              <a16:creationId xmlns:a16="http://schemas.microsoft.com/office/drawing/2014/main" id="{DAD12B16-526F-6585-4234-5073FAC7D086}"/>
            </a:ext>
          </a:extLst>
        </cdr:cNvPr>
        <cdr:cNvSpPr txBox="1"/>
      </cdr:nvSpPr>
      <cdr:spPr>
        <a:xfrm xmlns:a="http://schemas.openxmlformats.org/drawingml/2006/main">
          <a:off x="0" y="833015"/>
          <a:ext cx="2066807" cy="4925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rgbClr val="D8E5EA"/>
              </a:solidFill>
              <a:latin typeface="Modica Light" pitchFamily="2" charset="77"/>
            </a:rPr>
            <a:t>Person Variables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3819E-BC73-F142-9F51-58344CAE2F43}" type="datetimeFigureOut">
              <a:rPr lang="en-US" smtClean="0"/>
              <a:t>12/2/24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E8ED9-33CC-D444-855C-BEF086CBD372}" type="slidenum">
              <a:rPr lang="en-US" smtClean="0"/>
              <a:t>‹#›</a:t>
            </a:fld>
            <a:endParaRPr lang="en-US"/>
          </a:p>
        </p:txBody>
      </p:sp>
    </p:spTree>
    <p:extLst>
      <p:ext uri="{BB962C8B-B14F-4D97-AF65-F5344CB8AC3E}">
        <p14:creationId xmlns:p14="http://schemas.microsoft.com/office/powerpoint/2010/main" val="296840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2% =</a:t>
            </a:r>
            <a:r>
              <a:rPr lang="en-US" baseline="0" dirty="0"/>
              <a:t> disordered gamblers     3-4% some symptoms</a:t>
            </a:r>
            <a:endParaRPr lang="en-US" dirty="0"/>
          </a:p>
          <a:p>
            <a:r>
              <a:rPr lang="en-US" dirty="0"/>
              <a:t>Rare</a:t>
            </a:r>
            <a:r>
              <a:rPr lang="en-US" baseline="0" dirty="0"/>
              <a:t> event</a:t>
            </a:r>
          </a:p>
          <a:p>
            <a:r>
              <a:rPr lang="en-US" baseline="0" dirty="0"/>
              <a:t>Diagnosis </a:t>
            </a:r>
            <a:r>
              <a:rPr lang="mr-IN" baseline="0" dirty="0"/>
              <a:t>–</a:t>
            </a:r>
            <a:r>
              <a:rPr lang="en-US" baseline="0" dirty="0"/>
              <a:t> 4 of possible 9 symptoms; diagnosis requires interview;</a:t>
            </a:r>
          </a:p>
          <a:p>
            <a:r>
              <a:rPr lang="en-US" baseline="0" dirty="0"/>
              <a:t>Handy view:  1. Gambles   2. Gambling = problems    3. Still Gambles</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92E93AC-7F38-4B87-822A-EEAEFA00AE81}" type="slidenum">
              <a:rPr lang="en-US" smtClean="0"/>
              <a:pPr>
                <a:defRPr/>
              </a:pPr>
              <a:t>4</a:t>
            </a:fld>
            <a:endParaRPr lang="en-US" dirty="0"/>
          </a:p>
        </p:txBody>
      </p:sp>
    </p:spTree>
    <p:extLst>
      <p:ext uri="{BB962C8B-B14F-4D97-AF65-F5344CB8AC3E}">
        <p14:creationId xmlns:p14="http://schemas.microsoft.com/office/powerpoint/2010/main" val="1513712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1E8ED9-33CC-D444-855C-BEF086CBD372}" type="slidenum">
              <a:rPr lang="en-US" smtClean="0"/>
              <a:t>24</a:t>
            </a:fld>
            <a:endParaRPr lang="en-US" dirty="0"/>
          </a:p>
        </p:txBody>
      </p:sp>
    </p:spTree>
    <p:extLst>
      <p:ext uri="{BB962C8B-B14F-4D97-AF65-F5344CB8AC3E}">
        <p14:creationId xmlns:p14="http://schemas.microsoft.com/office/powerpoint/2010/main" val="2370459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EDC92-CC07-FB61-3354-9135EF222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9E7EB-C51C-2D23-BA58-CB4F54298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ACCAFE-9A18-A391-2D6E-F3C594356A5E}"/>
              </a:ext>
            </a:extLst>
          </p:cNvPr>
          <p:cNvSpPr>
            <a:spLocks noGrp="1"/>
          </p:cNvSpPr>
          <p:nvPr>
            <p:ph type="body" idx="1"/>
          </p:nvPr>
        </p:nvSpPr>
        <p:spPr/>
        <p:txBody>
          <a:bodyPr/>
          <a:lstStyle/>
          <a:p>
            <a:r>
              <a:rPr lang="en-US" dirty="0"/>
              <a:t>Let’s dive a little deeper into a few of these</a:t>
            </a:r>
          </a:p>
        </p:txBody>
      </p:sp>
      <p:sp>
        <p:nvSpPr>
          <p:cNvPr id="4" name="Slide Number Placeholder 3">
            <a:extLst>
              <a:ext uri="{FF2B5EF4-FFF2-40B4-BE49-F238E27FC236}">
                <a16:creationId xmlns:a16="http://schemas.microsoft.com/office/drawing/2014/main" id="{2DB08DF4-98C2-BA36-0726-D282D3160180}"/>
              </a:ext>
            </a:extLst>
          </p:cNvPr>
          <p:cNvSpPr>
            <a:spLocks noGrp="1"/>
          </p:cNvSpPr>
          <p:nvPr>
            <p:ph type="sldNum" sz="quarter" idx="5"/>
          </p:nvPr>
        </p:nvSpPr>
        <p:spPr/>
        <p:txBody>
          <a:bodyPr/>
          <a:lstStyle/>
          <a:p>
            <a:fld id="{D01E8ED9-33CC-D444-855C-BEF086CBD372}" type="slidenum">
              <a:rPr lang="en-US" smtClean="0"/>
              <a:t>27</a:t>
            </a:fld>
            <a:endParaRPr lang="en-US"/>
          </a:p>
        </p:txBody>
      </p:sp>
    </p:spTree>
    <p:extLst>
      <p:ext uri="{BB962C8B-B14F-4D97-AF65-F5344CB8AC3E}">
        <p14:creationId xmlns:p14="http://schemas.microsoft.com/office/powerpoint/2010/main" val="229343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Therapeutic  Alliance – not just the most potent element of treatment – it is also necessary for treatment effects</a:t>
            </a:r>
          </a:p>
        </p:txBody>
      </p:sp>
      <p:sp>
        <p:nvSpPr>
          <p:cNvPr id="4" name="Slide Number Placeholder 3"/>
          <p:cNvSpPr>
            <a:spLocks noGrp="1"/>
          </p:cNvSpPr>
          <p:nvPr>
            <p:ph type="sldNum" sz="quarter" idx="5"/>
          </p:nvPr>
        </p:nvSpPr>
        <p:spPr/>
        <p:txBody>
          <a:bodyPr/>
          <a:lstStyle/>
          <a:p>
            <a:fld id="{D01E8ED9-33CC-D444-855C-BEF086CBD372}" type="slidenum">
              <a:rPr lang="en-US" smtClean="0"/>
              <a:t>37</a:t>
            </a:fld>
            <a:endParaRPr lang="en-US"/>
          </a:p>
        </p:txBody>
      </p:sp>
    </p:spTree>
    <p:extLst>
      <p:ext uri="{BB962C8B-B14F-4D97-AF65-F5344CB8AC3E}">
        <p14:creationId xmlns:p14="http://schemas.microsoft.com/office/powerpoint/2010/main" val="2012007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1E8ED9-33CC-D444-855C-BEF086CBD372}" type="slidenum">
              <a:rPr lang="en-US" smtClean="0"/>
              <a:t>6</a:t>
            </a:fld>
            <a:endParaRPr lang="en-US" dirty="0"/>
          </a:p>
        </p:txBody>
      </p:sp>
    </p:spTree>
    <p:extLst>
      <p:ext uri="{BB962C8B-B14F-4D97-AF65-F5344CB8AC3E}">
        <p14:creationId xmlns:p14="http://schemas.microsoft.com/office/powerpoint/2010/main" val="390602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1E8ED9-33CC-D444-855C-BEF086CBD372}" type="slidenum">
              <a:rPr lang="en-US" smtClean="0"/>
              <a:t>7</a:t>
            </a:fld>
            <a:endParaRPr lang="en-US"/>
          </a:p>
        </p:txBody>
      </p:sp>
    </p:spTree>
    <p:extLst>
      <p:ext uri="{BB962C8B-B14F-4D97-AF65-F5344CB8AC3E}">
        <p14:creationId xmlns:p14="http://schemas.microsoft.com/office/powerpoint/2010/main" val="87380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1E8ED9-33CC-D444-855C-BEF086CBD372}" type="slidenum">
              <a:rPr lang="en-US" smtClean="0"/>
              <a:t>9</a:t>
            </a:fld>
            <a:endParaRPr lang="en-US"/>
          </a:p>
        </p:txBody>
      </p:sp>
    </p:spTree>
    <p:extLst>
      <p:ext uri="{BB962C8B-B14F-4D97-AF65-F5344CB8AC3E}">
        <p14:creationId xmlns:p14="http://schemas.microsoft.com/office/powerpoint/2010/main" val="99290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45685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1E8ED9-33CC-D444-855C-BEF086CBD372}" type="slidenum">
              <a:rPr lang="en-US" smtClean="0"/>
              <a:t>15</a:t>
            </a:fld>
            <a:endParaRPr lang="en-US"/>
          </a:p>
        </p:txBody>
      </p:sp>
    </p:spTree>
    <p:extLst>
      <p:ext uri="{BB962C8B-B14F-4D97-AF65-F5344CB8AC3E}">
        <p14:creationId xmlns:p14="http://schemas.microsoft.com/office/powerpoint/2010/main" val="3839611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Note: Health care disparities – poor, insurance, access etc.</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49724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1E8ED9-33CC-D444-855C-BEF086CBD372}" type="slidenum">
              <a:rPr lang="en-US" smtClean="0"/>
              <a:t>21</a:t>
            </a:fld>
            <a:endParaRPr lang="en-US"/>
          </a:p>
        </p:txBody>
      </p:sp>
    </p:spTree>
    <p:extLst>
      <p:ext uri="{BB962C8B-B14F-4D97-AF65-F5344CB8AC3E}">
        <p14:creationId xmlns:p14="http://schemas.microsoft.com/office/powerpoint/2010/main" val="3721965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a little deeper into a few of these</a:t>
            </a:r>
          </a:p>
        </p:txBody>
      </p:sp>
      <p:sp>
        <p:nvSpPr>
          <p:cNvPr id="4" name="Slide Number Placeholder 3"/>
          <p:cNvSpPr>
            <a:spLocks noGrp="1"/>
          </p:cNvSpPr>
          <p:nvPr>
            <p:ph type="sldNum" sz="quarter" idx="5"/>
          </p:nvPr>
        </p:nvSpPr>
        <p:spPr/>
        <p:txBody>
          <a:bodyPr/>
          <a:lstStyle/>
          <a:p>
            <a:fld id="{D01E8ED9-33CC-D444-855C-BEF086CBD372}" type="slidenum">
              <a:rPr lang="en-US" smtClean="0"/>
              <a:t>23</a:t>
            </a:fld>
            <a:endParaRPr lang="en-US"/>
          </a:p>
        </p:txBody>
      </p:sp>
    </p:spTree>
    <p:extLst>
      <p:ext uri="{BB962C8B-B14F-4D97-AF65-F5344CB8AC3E}">
        <p14:creationId xmlns:p14="http://schemas.microsoft.com/office/powerpoint/2010/main" val="546143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53AF4-6F07-0E6B-90E9-50FF442841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D453DB-C9FB-6224-F1C6-738EE766A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F42777-AE98-AF4D-C44D-CD0DA3182135}"/>
              </a:ext>
            </a:extLst>
          </p:cNvPr>
          <p:cNvSpPr>
            <a:spLocks noGrp="1"/>
          </p:cNvSpPr>
          <p:nvPr>
            <p:ph type="dt" sz="half" idx="10"/>
          </p:nvPr>
        </p:nvSpPr>
        <p:spPr/>
        <p:txBody>
          <a:bodyPr/>
          <a:lstStyle/>
          <a:p>
            <a:fld id="{D7B30AA1-46C4-E34A-B53F-828FE8EED76C}" type="datetime1">
              <a:rPr lang="en-US" smtClean="0"/>
              <a:t>12/2/24</a:t>
            </a:fld>
            <a:endParaRPr lang="en-US"/>
          </a:p>
        </p:txBody>
      </p:sp>
      <p:sp>
        <p:nvSpPr>
          <p:cNvPr id="5" name="Footer Placeholder 4">
            <a:extLst>
              <a:ext uri="{FF2B5EF4-FFF2-40B4-BE49-F238E27FC236}">
                <a16:creationId xmlns:a16="http://schemas.microsoft.com/office/drawing/2014/main" id="{A03F60D1-E18F-30E3-B567-7585E0A12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F1F55-74A8-7E75-14E6-ADEA54FD8425}"/>
              </a:ext>
            </a:extLst>
          </p:cNvPr>
          <p:cNvSpPr>
            <a:spLocks noGrp="1"/>
          </p:cNvSpPr>
          <p:nvPr>
            <p:ph type="sldNum" sz="quarter" idx="12"/>
          </p:nvPr>
        </p:nvSpPr>
        <p:spPr/>
        <p:txBody>
          <a:bodyPr/>
          <a:lstStyle/>
          <a:p>
            <a:fld id="{B4FF8FB3-EFA1-EE4E-B71F-A2C396C9D21A}" type="slidenum">
              <a:rPr lang="en-US" smtClean="0"/>
              <a:t>‹#›</a:t>
            </a:fld>
            <a:endParaRPr lang="en-US"/>
          </a:p>
        </p:txBody>
      </p:sp>
    </p:spTree>
    <p:extLst>
      <p:ext uri="{BB962C8B-B14F-4D97-AF65-F5344CB8AC3E}">
        <p14:creationId xmlns:p14="http://schemas.microsoft.com/office/powerpoint/2010/main" val="4039407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C418-116C-2E75-1067-7B6B2BDD50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D1AF47-D2D1-7617-7B78-B369F74360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04BAC-F8AF-4457-4D69-2A162EF14793}"/>
              </a:ext>
            </a:extLst>
          </p:cNvPr>
          <p:cNvSpPr>
            <a:spLocks noGrp="1"/>
          </p:cNvSpPr>
          <p:nvPr>
            <p:ph type="dt" sz="half" idx="10"/>
          </p:nvPr>
        </p:nvSpPr>
        <p:spPr/>
        <p:txBody>
          <a:bodyPr/>
          <a:lstStyle/>
          <a:p>
            <a:fld id="{B5A1DCEC-DFED-CA4E-8269-84DE306F0B71}" type="datetime1">
              <a:rPr lang="en-US" smtClean="0"/>
              <a:t>12/2/24</a:t>
            </a:fld>
            <a:endParaRPr lang="en-US"/>
          </a:p>
        </p:txBody>
      </p:sp>
      <p:sp>
        <p:nvSpPr>
          <p:cNvPr id="5" name="Footer Placeholder 4">
            <a:extLst>
              <a:ext uri="{FF2B5EF4-FFF2-40B4-BE49-F238E27FC236}">
                <a16:creationId xmlns:a16="http://schemas.microsoft.com/office/drawing/2014/main" id="{4E043D94-4ADD-8425-6039-3589A4FD7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DC8B09-463E-E044-B597-7C3A79855E3C}"/>
              </a:ext>
            </a:extLst>
          </p:cNvPr>
          <p:cNvSpPr>
            <a:spLocks noGrp="1"/>
          </p:cNvSpPr>
          <p:nvPr>
            <p:ph type="sldNum" sz="quarter" idx="12"/>
          </p:nvPr>
        </p:nvSpPr>
        <p:spPr/>
        <p:txBody>
          <a:bodyPr/>
          <a:lstStyle/>
          <a:p>
            <a:fld id="{B4FF8FB3-EFA1-EE4E-B71F-A2C396C9D21A}" type="slidenum">
              <a:rPr lang="en-US" smtClean="0"/>
              <a:t>‹#›</a:t>
            </a:fld>
            <a:endParaRPr lang="en-US"/>
          </a:p>
        </p:txBody>
      </p:sp>
    </p:spTree>
    <p:extLst>
      <p:ext uri="{BB962C8B-B14F-4D97-AF65-F5344CB8AC3E}">
        <p14:creationId xmlns:p14="http://schemas.microsoft.com/office/powerpoint/2010/main" val="68883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E58AE1-34AD-7FA0-BE18-BC65AAEDE1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351CA6-33D9-0D50-E42D-3B1922B77C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6D89A-39B3-B628-630C-6BBBA22BB1E0}"/>
              </a:ext>
            </a:extLst>
          </p:cNvPr>
          <p:cNvSpPr>
            <a:spLocks noGrp="1"/>
          </p:cNvSpPr>
          <p:nvPr>
            <p:ph type="dt" sz="half" idx="10"/>
          </p:nvPr>
        </p:nvSpPr>
        <p:spPr/>
        <p:txBody>
          <a:bodyPr/>
          <a:lstStyle/>
          <a:p>
            <a:fld id="{4568A58F-4B40-7344-BB3A-5C661448AFE5}" type="datetime1">
              <a:rPr lang="en-US" smtClean="0"/>
              <a:t>12/2/24</a:t>
            </a:fld>
            <a:endParaRPr lang="en-US"/>
          </a:p>
        </p:txBody>
      </p:sp>
      <p:sp>
        <p:nvSpPr>
          <p:cNvPr id="5" name="Footer Placeholder 4">
            <a:extLst>
              <a:ext uri="{FF2B5EF4-FFF2-40B4-BE49-F238E27FC236}">
                <a16:creationId xmlns:a16="http://schemas.microsoft.com/office/drawing/2014/main" id="{F5A13E99-43DF-B7D2-30A8-24C7E2740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0C878-A2FB-3539-D1E8-61AD31AB2400}"/>
              </a:ext>
            </a:extLst>
          </p:cNvPr>
          <p:cNvSpPr>
            <a:spLocks noGrp="1"/>
          </p:cNvSpPr>
          <p:nvPr>
            <p:ph type="sldNum" sz="quarter" idx="12"/>
          </p:nvPr>
        </p:nvSpPr>
        <p:spPr/>
        <p:txBody>
          <a:bodyPr/>
          <a:lstStyle/>
          <a:p>
            <a:fld id="{B4FF8FB3-EFA1-EE4E-B71F-A2C396C9D21A}" type="slidenum">
              <a:rPr lang="en-US" smtClean="0"/>
              <a:t>‹#›</a:t>
            </a:fld>
            <a:endParaRPr lang="en-US"/>
          </a:p>
        </p:txBody>
      </p:sp>
    </p:spTree>
    <p:extLst>
      <p:ext uri="{BB962C8B-B14F-4D97-AF65-F5344CB8AC3E}">
        <p14:creationId xmlns:p14="http://schemas.microsoft.com/office/powerpoint/2010/main" val="2251248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pPr>
              <a:defRPr/>
            </a:pPr>
            <a:fld id="{894611AA-C0BD-744F-A19B-874C41C518BF}" type="datetime1">
              <a:rPr lang="en-US" smtClean="0"/>
              <a:t>12/2/24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6D5CC8E-CF3B-4E46-8414-B2900010AD15}" type="slidenum">
              <a:rPr lang="en-US" smtClean="0"/>
              <a:pPr>
                <a:defRPr/>
              </a:pPr>
              <a:t>‹#›</a:t>
            </a:fld>
            <a:endParaRPr lang="en-US"/>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4244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3BAD-9710-FD6F-33CC-BBF8E4460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3DB96-1FF3-7F6E-DC73-16F466754C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9232A-E040-6705-A3D5-705C9BC449A7}"/>
              </a:ext>
            </a:extLst>
          </p:cNvPr>
          <p:cNvSpPr>
            <a:spLocks noGrp="1"/>
          </p:cNvSpPr>
          <p:nvPr>
            <p:ph type="dt" sz="half" idx="10"/>
          </p:nvPr>
        </p:nvSpPr>
        <p:spPr/>
        <p:txBody>
          <a:bodyPr/>
          <a:lstStyle/>
          <a:p>
            <a:fld id="{E821834A-19DC-104D-AC5B-0770BC34BE87}" type="datetime1">
              <a:rPr lang="en-US" smtClean="0"/>
              <a:t>12/2/24</a:t>
            </a:fld>
            <a:endParaRPr lang="en-US"/>
          </a:p>
        </p:txBody>
      </p:sp>
      <p:sp>
        <p:nvSpPr>
          <p:cNvPr id="5" name="Footer Placeholder 4">
            <a:extLst>
              <a:ext uri="{FF2B5EF4-FFF2-40B4-BE49-F238E27FC236}">
                <a16:creationId xmlns:a16="http://schemas.microsoft.com/office/drawing/2014/main" id="{62F12809-B109-CFEB-A7A9-8A094A035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A07C5-7DAA-BCCB-E6B4-7F5985300C5B}"/>
              </a:ext>
            </a:extLst>
          </p:cNvPr>
          <p:cNvSpPr>
            <a:spLocks noGrp="1"/>
          </p:cNvSpPr>
          <p:nvPr>
            <p:ph type="sldNum" sz="quarter" idx="12"/>
          </p:nvPr>
        </p:nvSpPr>
        <p:spPr/>
        <p:txBody>
          <a:bodyPr/>
          <a:lstStyle/>
          <a:p>
            <a:fld id="{B4FF8FB3-EFA1-EE4E-B71F-A2C396C9D21A}" type="slidenum">
              <a:rPr lang="en-US" smtClean="0"/>
              <a:t>‹#›</a:t>
            </a:fld>
            <a:endParaRPr lang="en-US"/>
          </a:p>
        </p:txBody>
      </p:sp>
    </p:spTree>
    <p:extLst>
      <p:ext uri="{BB962C8B-B14F-4D97-AF65-F5344CB8AC3E}">
        <p14:creationId xmlns:p14="http://schemas.microsoft.com/office/powerpoint/2010/main" val="10580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4AE1-51D3-E3C0-4748-72974907AC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7910F1-EC36-BB5C-B808-7A29078711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B1B8F9-7814-C67A-03FB-74968BA92F46}"/>
              </a:ext>
            </a:extLst>
          </p:cNvPr>
          <p:cNvSpPr>
            <a:spLocks noGrp="1"/>
          </p:cNvSpPr>
          <p:nvPr>
            <p:ph type="dt" sz="half" idx="10"/>
          </p:nvPr>
        </p:nvSpPr>
        <p:spPr/>
        <p:txBody>
          <a:bodyPr/>
          <a:lstStyle/>
          <a:p>
            <a:fld id="{948AB0DB-77C8-8B49-A42F-10E960D9ABB7}" type="datetime1">
              <a:rPr lang="en-US" smtClean="0"/>
              <a:t>12/2/24</a:t>
            </a:fld>
            <a:endParaRPr lang="en-US"/>
          </a:p>
        </p:txBody>
      </p:sp>
      <p:sp>
        <p:nvSpPr>
          <p:cNvPr id="5" name="Footer Placeholder 4">
            <a:extLst>
              <a:ext uri="{FF2B5EF4-FFF2-40B4-BE49-F238E27FC236}">
                <a16:creationId xmlns:a16="http://schemas.microsoft.com/office/drawing/2014/main" id="{8D8FE792-AD40-C5B9-E378-853E877D1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30214-D291-FC56-C52A-9D18C72C917D}"/>
              </a:ext>
            </a:extLst>
          </p:cNvPr>
          <p:cNvSpPr>
            <a:spLocks noGrp="1"/>
          </p:cNvSpPr>
          <p:nvPr>
            <p:ph type="sldNum" sz="quarter" idx="12"/>
          </p:nvPr>
        </p:nvSpPr>
        <p:spPr/>
        <p:txBody>
          <a:bodyPr/>
          <a:lstStyle/>
          <a:p>
            <a:fld id="{B4FF8FB3-EFA1-EE4E-B71F-A2C396C9D21A}" type="slidenum">
              <a:rPr lang="en-US" smtClean="0"/>
              <a:t>‹#›</a:t>
            </a:fld>
            <a:endParaRPr lang="en-US"/>
          </a:p>
        </p:txBody>
      </p:sp>
    </p:spTree>
    <p:extLst>
      <p:ext uri="{BB962C8B-B14F-4D97-AF65-F5344CB8AC3E}">
        <p14:creationId xmlns:p14="http://schemas.microsoft.com/office/powerpoint/2010/main" val="217028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9C97-FDDD-4BD8-9F62-9E66E07B9B6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42B979-A87C-91C9-3CAA-743085C221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64B4C2-82A5-351B-031B-A2D4AFAEBF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2FB54-EA45-1E02-7B1C-152090F9457C}"/>
              </a:ext>
            </a:extLst>
          </p:cNvPr>
          <p:cNvSpPr>
            <a:spLocks noGrp="1"/>
          </p:cNvSpPr>
          <p:nvPr>
            <p:ph type="dt" sz="half" idx="10"/>
          </p:nvPr>
        </p:nvSpPr>
        <p:spPr/>
        <p:txBody>
          <a:bodyPr/>
          <a:lstStyle/>
          <a:p>
            <a:fld id="{4AAD6A82-F41F-7745-9B65-13AA02B2F70C}" type="datetime1">
              <a:rPr lang="en-US" smtClean="0"/>
              <a:t>12/2/24</a:t>
            </a:fld>
            <a:endParaRPr lang="en-US"/>
          </a:p>
        </p:txBody>
      </p:sp>
      <p:sp>
        <p:nvSpPr>
          <p:cNvPr id="6" name="Footer Placeholder 5">
            <a:extLst>
              <a:ext uri="{FF2B5EF4-FFF2-40B4-BE49-F238E27FC236}">
                <a16:creationId xmlns:a16="http://schemas.microsoft.com/office/drawing/2014/main" id="{DED7DE31-B665-F498-DB2B-80AECE1DF7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532A0A-E301-789C-11BB-BC83033C35EC}"/>
              </a:ext>
            </a:extLst>
          </p:cNvPr>
          <p:cNvSpPr>
            <a:spLocks noGrp="1"/>
          </p:cNvSpPr>
          <p:nvPr>
            <p:ph type="sldNum" sz="quarter" idx="12"/>
          </p:nvPr>
        </p:nvSpPr>
        <p:spPr/>
        <p:txBody>
          <a:bodyPr/>
          <a:lstStyle/>
          <a:p>
            <a:fld id="{B4FF8FB3-EFA1-EE4E-B71F-A2C396C9D21A}" type="slidenum">
              <a:rPr lang="en-US" smtClean="0"/>
              <a:t>‹#›</a:t>
            </a:fld>
            <a:endParaRPr lang="en-US"/>
          </a:p>
        </p:txBody>
      </p:sp>
    </p:spTree>
    <p:extLst>
      <p:ext uri="{BB962C8B-B14F-4D97-AF65-F5344CB8AC3E}">
        <p14:creationId xmlns:p14="http://schemas.microsoft.com/office/powerpoint/2010/main" val="1969775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9ABE4-2C9C-7499-7084-521A8B1321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8CE1D2-C1D2-BE88-BBB3-E5D1AECD59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194AF-CF23-2768-8DB6-BFE61CFF3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B4CC25-B31B-C64F-29F8-5CE7325450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B1AAC6-53B8-5442-0549-A53C3F7F04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E18AB4-4600-8D9F-CAFF-8B8C0FB9EB31}"/>
              </a:ext>
            </a:extLst>
          </p:cNvPr>
          <p:cNvSpPr>
            <a:spLocks noGrp="1"/>
          </p:cNvSpPr>
          <p:nvPr>
            <p:ph type="dt" sz="half" idx="10"/>
          </p:nvPr>
        </p:nvSpPr>
        <p:spPr/>
        <p:txBody>
          <a:bodyPr/>
          <a:lstStyle/>
          <a:p>
            <a:fld id="{E1824768-8E25-DA4A-8C54-3D080C6082D1}" type="datetime1">
              <a:rPr lang="en-US" smtClean="0"/>
              <a:t>12/2/24</a:t>
            </a:fld>
            <a:endParaRPr lang="en-US"/>
          </a:p>
        </p:txBody>
      </p:sp>
      <p:sp>
        <p:nvSpPr>
          <p:cNvPr id="8" name="Footer Placeholder 7">
            <a:extLst>
              <a:ext uri="{FF2B5EF4-FFF2-40B4-BE49-F238E27FC236}">
                <a16:creationId xmlns:a16="http://schemas.microsoft.com/office/drawing/2014/main" id="{05B5D7EA-5443-8B5B-6BF0-9ABD97DB53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8CA91B-CE5E-AD27-3636-D643659A13DB}"/>
              </a:ext>
            </a:extLst>
          </p:cNvPr>
          <p:cNvSpPr>
            <a:spLocks noGrp="1"/>
          </p:cNvSpPr>
          <p:nvPr>
            <p:ph type="sldNum" sz="quarter" idx="12"/>
          </p:nvPr>
        </p:nvSpPr>
        <p:spPr/>
        <p:txBody>
          <a:bodyPr/>
          <a:lstStyle/>
          <a:p>
            <a:fld id="{B4FF8FB3-EFA1-EE4E-B71F-A2C396C9D21A}" type="slidenum">
              <a:rPr lang="en-US" smtClean="0"/>
              <a:t>‹#›</a:t>
            </a:fld>
            <a:endParaRPr lang="en-US"/>
          </a:p>
        </p:txBody>
      </p:sp>
    </p:spTree>
    <p:extLst>
      <p:ext uri="{BB962C8B-B14F-4D97-AF65-F5344CB8AC3E}">
        <p14:creationId xmlns:p14="http://schemas.microsoft.com/office/powerpoint/2010/main" val="131189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259A5-E42D-AF91-6444-E2A82F4831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62629-037A-3579-1BA1-9C3C21E54D68}"/>
              </a:ext>
            </a:extLst>
          </p:cNvPr>
          <p:cNvSpPr>
            <a:spLocks noGrp="1"/>
          </p:cNvSpPr>
          <p:nvPr>
            <p:ph type="dt" sz="half" idx="10"/>
          </p:nvPr>
        </p:nvSpPr>
        <p:spPr/>
        <p:txBody>
          <a:bodyPr/>
          <a:lstStyle/>
          <a:p>
            <a:fld id="{034A4557-CD40-544D-8197-A7BEFFAAD04D}" type="datetime1">
              <a:rPr lang="en-US" smtClean="0"/>
              <a:t>12/2/24</a:t>
            </a:fld>
            <a:endParaRPr lang="en-US"/>
          </a:p>
        </p:txBody>
      </p:sp>
      <p:sp>
        <p:nvSpPr>
          <p:cNvPr id="4" name="Footer Placeholder 3">
            <a:extLst>
              <a:ext uri="{FF2B5EF4-FFF2-40B4-BE49-F238E27FC236}">
                <a16:creationId xmlns:a16="http://schemas.microsoft.com/office/drawing/2014/main" id="{35405C0B-8459-AE50-423B-76814B49B4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EB5725-4456-4AFD-3286-A55E00E23A22}"/>
              </a:ext>
            </a:extLst>
          </p:cNvPr>
          <p:cNvSpPr>
            <a:spLocks noGrp="1"/>
          </p:cNvSpPr>
          <p:nvPr>
            <p:ph type="sldNum" sz="quarter" idx="12"/>
          </p:nvPr>
        </p:nvSpPr>
        <p:spPr/>
        <p:txBody>
          <a:bodyPr/>
          <a:lstStyle/>
          <a:p>
            <a:fld id="{B4FF8FB3-EFA1-EE4E-B71F-A2C396C9D21A}" type="slidenum">
              <a:rPr lang="en-US" smtClean="0"/>
              <a:t>‹#›</a:t>
            </a:fld>
            <a:endParaRPr lang="en-US"/>
          </a:p>
        </p:txBody>
      </p:sp>
    </p:spTree>
    <p:extLst>
      <p:ext uri="{BB962C8B-B14F-4D97-AF65-F5344CB8AC3E}">
        <p14:creationId xmlns:p14="http://schemas.microsoft.com/office/powerpoint/2010/main" val="3721418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B8BA7-A583-92A4-067A-8BF725B54BF0}"/>
              </a:ext>
            </a:extLst>
          </p:cNvPr>
          <p:cNvSpPr>
            <a:spLocks noGrp="1"/>
          </p:cNvSpPr>
          <p:nvPr>
            <p:ph type="dt" sz="half" idx="10"/>
          </p:nvPr>
        </p:nvSpPr>
        <p:spPr/>
        <p:txBody>
          <a:bodyPr/>
          <a:lstStyle/>
          <a:p>
            <a:fld id="{DFAE7C15-52EA-F146-A597-D410927F0C92}" type="datetime1">
              <a:rPr lang="en-US" smtClean="0"/>
              <a:t>12/2/24</a:t>
            </a:fld>
            <a:endParaRPr lang="en-US"/>
          </a:p>
        </p:txBody>
      </p:sp>
      <p:sp>
        <p:nvSpPr>
          <p:cNvPr id="3" name="Footer Placeholder 2">
            <a:extLst>
              <a:ext uri="{FF2B5EF4-FFF2-40B4-BE49-F238E27FC236}">
                <a16:creationId xmlns:a16="http://schemas.microsoft.com/office/drawing/2014/main" id="{4F2EF3E3-AECB-BB72-6F3A-C17B438C29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ADCE66-19DF-1402-8D2C-3AC265C617AA}"/>
              </a:ext>
            </a:extLst>
          </p:cNvPr>
          <p:cNvSpPr>
            <a:spLocks noGrp="1"/>
          </p:cNvSpPr>
          <p:nvPr>
            <p:ph type="sldNum" sz="quarter" idx="12"/>
          </p:nvPr>
        </p:nvSpPr>
        <p:spPr/>
        <p:txBody>
          <a:bodyPr/>
          <a:lstStyle/>
          <a:p>
            <a:fld id="{B4FF8FB3-EFA1-EE4E-B71F-A2C396C9D21A}" type="slidenum">
              <a:rPr lang="en-US" smtClean="0"/>
              <a:t>‹#›</a:t>
            </a:fld>
            <a:endParaRPr lang="en-US"/>
          </a:p>
        </p:txBody>
      </p:sp>
    </p:spTree>
    <p:extLst>
      <p:ext uri="{BB962C8B-B14F-4D97-AF65-F5344CB8AC3E}">
        <p14:creationId xmlns:p14="http://schemas.microsoft.com/office/powerpoint/2010/main" val="3976029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41992-7418-3F4B-9034-F0E59BDCC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B18206-55F9-CDF9-3C94-F3123B9A97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F37576-A2DA-66BF-A184-BC51499A45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216090-5851-5916-A842-ABC5E4D9C176}"/>
              </a:ext>
            </a:extLst>
          </p:cNvPr>
          <p:cNvSpPr>
            <a:spLocks noGrp="1"/>
          </p:cNvSpPr>
          <p:nvPr>
            <p:ph type="dt" sz="half" idx="10"/>
          </p:nvPr>
        </p:nvSpPr>
        <p:spPr/>
        <p:txBody>
          <a:bodyPr/>
          <a:lstStyle/>
          <a:p>
            <a:fld id="{044A7649-2098-2043-AC70-626E229BD000}" type="datetime1">
              <a:rPr lang="en-US" smtClean="0"/>
              <a:t>12/2/24</a:t>
            </a:fld>
            <a:endParaRPr lang="en-US"/>
          </a:p>
        </p:txBody>
      </p:sp>
      <p:sp>
        <p:nvSpPr>
          <p:cNvPr id="6" name="Footer Placeholder 5">
            <a:extLst>
              <a:ext uri="{FF2B5EF4-FFF2-40B4-BE49-F238E27FC236}">
                <a16:creationId xmlns:a16="http://schemas.microsoft.com/office/drawing/2014/main" id="{655BEF45-F204-FE8B-7B84-808593F1E8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625C10-D3EB-E18D-9841-C92D5334A92D}"/>
              </a:ext>
            </a:extLst>
          </p:cNvPr>
          <p:cNvSpPr>
            <a:spLocks noGrp="1"/>
          </p:cNvSpPr>
          <p:nvPr>
            <p:ph type="sldNum" sz="quarter" idx="12"/>
          </p:nvPr>
        </p:nvSpPr>
        <p:spPr/>
        <p:txBody>
          <a:bodyPr/>
          <a:lstStyle/>
          <a:p>
            <a:fld id="{B4FF8FB3-EFA1-EE4E-B71F-A2C396C9D21A}" type="slidenum">
              <a:rPr lang="en-US" smtClean="0"/>
              <a:t>‹#›</a:t>
            </a:fld>
            <a:endParaRPr lang="en-US"/>
          </a:p>
        </p:txBody>
      </p:sp>
    </p:spTree>
    <p:extLst>
      <p:ext uri="{BB962C8B-B14F-4D97-AF65-F5344CB8AC3E}">
        <p14:creationId xmlns:p14="http://schemas.microsoft.com/office/powerpoint/2010/main" val="152437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997A-E78C-879D-409F-682E630CE5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EAC663-EFFD-BA33-B692-958532413A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94D37CB-4CFE-B25E-3C16-6C825AD6A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330075-46BF-5400-C359-023821BCA554}"/>
              </a:ext>
            </a:extLst>
          </p:cNvPr>
          <p:cNvSpPr>
            <a:spLocks noGrp="1"/>
          </p:cNvSpPr>
          <p:nvPr>
            <p:ph type="dt" sz="half" idx="10"/>
          </p:nvPr>
        </p:nvSpPr>
        <p:spPr/>
        <p:txBody>
          <a:bodyPr/>
          <a:lstStyle/>
          <a:p>
            <a:fld id="{DE31E276-C329-624E-A68B-EAE2C9D127B2}" type="datetime1">
              <a:rPr lang="en-US" smtClean="0"/>
              <a:t>12/2/24</a:t>
            </a:fld>
            <a:endParaRPr lang="en-US"/>
          </a:p>
        </p:txBody>
      </p:sp>
      <p:sp>
        <p:nvSpPr>
          <p:cNvPr id="6" name="Footer Placeholder 5">
            <a:extLst>
              <a:ext uri="{FF2B5EF4-FFF2-40B4-BE49-F238E27FC236}">
                <a16:creationId xmlns:a16="http://schemas.microsoft.com/office/drawing/2014/main" id="{EB2E24DD-AC4A-0E75-29A2-41CBBFA13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728272-9752-19CB-AAE1-92CA1AB30810}"/>
              </a:ext>
            </a:extLst>
          </p:cNvPr>
          <p:cNvSpPr>
            <a:spLocks noGrp="1"/>
          </p:cNvSpPr>
          <p:nvPr>
            <p:ph type="sldNum" sz="quarter" idx="12"/>
          </p:nvPr>
        </p:nvSpPr>
        <p:spPr/>
        <p:txBody>
          <a:bodyPr/>
          <a:lstStyle/>
          <a:p>
            <a:fld id="{B4FF8FB3-EFA1-EE4E-B71F-A2C396C9D21A}" type="slidenum">
              <a:rPr lang="en-US" smtClean="0"/>
              <a:t>‹#›</a:t>
            </a:fld>
            <a:endParaRPr lang="en-US"/>
          </a:p>
        </p:txBody>
      </p:sp>
    </p:spTree>
    <p:extLst>
      <p:ext uri="{BB962C8B-B14F-4D97-AF65-F5344CB8AC3E}">
        <p14:creationId xmlns:p14="http://schemas.microsoft.com/office/powerpoint/2010/main" val="450940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4B593E-3054-FBD0-2648-EF234EBBDA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2F12F-342F-EE68-2051-5BD8A42C4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F09BD-973D-A198-7F37-4B5239E441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dica" pitchFamily="2" charset="77"/>
              </a:defRPr>
            </a:lvl1pPr>
          </a:lstStyle>
          <a:p>
            <a:fld id="{661095F4-7B66-CA48-A751-31AA8CDDDE3A}" type="datetime1">
              <a:rPr lang="en-US" smtClean="0"/>
              <a:t>12/2/24</a:t>
            </a:fld>
            <a:endParaRPr lang="en-US"/>
          </a:p>
        </p:txBody>
      </p:sp>
      <p:sp>
        <p:nvSpPr>
          <p:cNvPr id="5" name="Footer Placeholder 4">
            <a:extLst>
              <a:ext uri="{FF2B5EF4-FFF2-40B4-BE49-F238E27FC236}">
                <a16:creationId xmlns:a16="http://schemas.microsoft.com/office/drawing/2014/main" id="{82E84F0C-9DF9-4BBE-36B0-53E588FDA1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dica" pitchFamily="2" charset="77"/>
              </a:defRPr>
            </a:lvl1pPr>
          </a:lstStyle>
          <a:p>
            <a:endParaRPr lang="en-US"/>
          </a:p>
        </p:txBody>
      </p:sp>
      <p:sp>
        <p:nvSpPr>
          <p:cNvPr id="6" name="Slide Number Placeholder 5">
            <a:extLst>
              <a:ext uri="{FF2B5EF4-FFF2-40B4-BE49-F238E27FC236}">
                <a16:creationId xmlns:a16="http://schemas.microsoft.com/office/drawing/2014/main" id="{D01C9CE8-6DB8-3D02-BC6F-296E06269C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dica" pitchFamily="2" charset="77"/>
              </a:defRPr>
            </a:lvl1pPr>
          </a:lstStyle>
          <a:p>
            <a:fld id="{B4FF8FB3-EFA1-EE4E-B71F-A2C396C9D21A}" type="slidenum">
              <a:rPr lang="en-US" smtClean="0"/>
              <a:pPr/>
              <a:t>‹#›</a:t>
            </a:fld>
            <a:endParaRPr lang="en-US"/>
          </a:p>
        </p:txBody>
      </p:sp>
    </p:spTree>
    <p:extLst>
      <p:ext uri="{BB962C8B-B14F-4D97-AF65-F5344CB8AC3E}">
        <p14:creationId xmlns:p14="http://schemas.microsoft.com/office/powerpoint/2010/main" val="450624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odica"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dic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dic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dic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dic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dic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thegamblingclinic.com/" TargetMode="External"/><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mailto:gambling@memphis.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B070-8D2B-8622-92B4-AF2E9E013572}"/>
              </a:ext>
            </a:extLst>
          </p:cNvPr>
          <p:cNvSpPr>
            <a:spLocks noGrp="1"/>
          </p:cNvSpPr>
          <p:nvPr>
            <p:ph type="ctrTitle"/>
          </p:nvPr>
        </p:nvSpPr>
        <p:spPr>
          <a:xfrm>
            <a:off x="371061" y="585650"/>
            <a:ext cx="7699513" cy="2471875"/>
          </a:xfrm>
        </p:spPr>
        <p:txBody>
          <a:bodyPr>
            <a:normAutofit/>
          </a:bodyPr>
          <a:lstStyle/>
          <a:p>
            <a:pPr algn="r"/>
            <a:r>
              <a:rPr lang="en-US" sz="4400" b="1" u="none" strike="noStrike" dirty="0">
                <a:solidFill>
                  <a:srgbClr val="D9BA6D"/>
                </a:solidFill>
                <a:effectLst/>
                <a:latin typeface="Modica SemiBold" pitchFamily="2" charset="77"/>
              </a:rPr>
              <a:t>Treating Gambling Harms</a:t>
            </a:r>
            <a:br>
              <a:rPr lang="en-US" sz="4000" b="1" dirty="0">
                <a:solidFill>
                  <a:srgbClr val="D9BA6D"/>
                </a:solidFill>
                <a:latin typeface="+mj-lt"/>
              </a:rPr>
            </a:br>
            <a:br>
              <a:rPr lang="en-US" sz="1200" b="1" dirty="0">
                <a:solidFill>
                  <a:srgbClr val="D9BA6D"/>
                </a:solidFill>
                <a:latin typeface="+mj-lt"/>
              </a:rPr>
            </a:br>
            <a:r>
              <a:rPr lang="en-US" sz="1200" dirty="0">
                <a:solidFill>
                  <a:srgbClr val="D9BA6D"/>
                </a:solidFill>
              </a:rPr>
              <a:t>              </a:t>
            </a:r>
            <a:r>
              <a:rPr lang="en-US" sz="3200" dirty="0">
                <a:solidFill>
                  <a:srgbClr val="D9BA6D"/>
                </a:solidFill>
              </a:rPr>
              <a:t>valuable s</a:t>
            </a:r>
            <a:r>
              <a:rPr lang="en-US" sz="3200" u="none" strike="noStrike" dirty="0">
                <a:solidFill>
                  <a:srgbClr val="D9BA6D"/>
                </a:solidFill>
                <a:effectLst/>
              </a:rPr>
              <a:t>trategies to </a:t>
            </a:r>
            <a:br>
              <a:rPr lang="en-US" sz="3200" u="none" strike="noStrike" dirty="0">
                <a:solidFill>
                  <a:srgbClr val="D9BA6D"/>
                </a:solidFill>
                <a:effectLst/>
              </a:rPr>
            </a:br>
            <a:r>
              <a:rPr lang="en-US" sz="3200" u="none" strike="noStrike" dirty="0">
                <a:solidFill>
                  <a:srgbClr val="D9BA6D"/>
                </a:solidFill>
                <a:effectLst/>
              </a:rPr>
              <a:t>engage &amp; retain our clients</a:t>
            </a:r>
            <a:endParaRPr lang="en-US" sz="3200" dirty="0">
              <a:solidFill>
                <a:srgbClr val="D9BA6D"/>
              </a:solidFill>
            </a:endParaRPr>
          </a:p>
        </p:txBody>
      </p:sp>
      <p:sp>
        <p:nvSpPr>
          <p:cNvPr id="3" name="Subtitle 2">
            <a:extLst>
              <a:ext uri="{FF2B5EF4-FFF2-40B4-BE49-F238E27FC236}">
                <a16:creationId xmlns:a16="http://schemas.microsoft.com/office/drawing/2014/main" id="{C71182DD-6D56-AC13-00C0-43F4C3233883}"/>
              </a:ext>
            </a:extLst>
          </p:cNvPr>
          <p:cNvSpPr>
            <a:spLocks noGrp="1"/>
          </p:cNvSpPr>
          <p:nvPr>
            <p:ph type="subTitle" idx="1"/>
          </p:nvPr>
        </p:nvSpPr>
        <p:spPr>
          <a:xfrm>
            <a:off x="1444487" y="4287837"/>
            <a:ext cx="9144000" cy="1943997"/>
          </a:xfrm>
        </p:spPr>
        <p:txBody>
          <a:bodyPr>
            <a:normAutofit fontScale="92500" lnSpcReduction="20000"/>
          </a:bodyPr>
          <a:lstStyle/>
          <a:p>
            <a:r>
              <a:rPr lang="en-US" sz="2600" b="1" dirty="0">
                <a:solidFill>
                  <a:srgbClr val="D8E5EA"/>
                </a:solidFill>
                <a:latin typeface="Modica SemiBold" pitchFamily="2" charset="77"/>
              </a:rPr>
              <a:t>James P Whelan, PhD</a:t>
            </a:r>
            <a:br>
              <a:rPr lang="en-US" sz="2600" b="1" dirty="0">
                <a:solidFill>
                  <a:srgbClr val="D8E5EA"/>
                </a:solidFill>
                <a:latin typeface="Modica SemiBold" pitchFamily="2" charset="77"/>
              </a:rPr>
            </a:br>
            <a:endParaRPr lang="en-US" sz="2600" b="1" dirty="0">
              <a:solidFill>
                <a:srgbClr val="D8E5EA"/>
              </a:solidFill>
              <a:latin typeface="Modica SemiBold" pitchFamily="2" charset="77"/>
            </a:endParaRPr>
          </a:p>
          <a:p>
            <a:r>
              <a:rPr lang="en-US" sz="2200" dirty="0">
                <a:solidFill>
                  <a:srgbClr val="D8E5EA"/>
                </a:solidFill>
                <a:latin typeface="Modica Light" pitchFamily="2" charset="77"/>
              </a:rPr>
              <a:t>The Gambling Clinic</a:t>
            </a:r>
            <a:endParaRPr lang="en-US" dirty="0">
              <a:solidFill>
                <a:srgbClr val="D8E5EA"/>
              </a:solidFill>
              <a:latin typeface="Modica Light" pitchFamily="2" charset="77"/>
            </a:endParaRPr>
          </a:p>
          <a:p>
            <a:pPr>
              <a:lnSpc>
                <a:spcPct val="140000"/>
              </a:lnSpc>
            </a:pPr>
            <a:r>
              <a:rPr lang="en-US" dirty="0">
                <a:solidFill>
                  <a:srgbClr val="D8E5EA"/>
                </a:solidFill>
                <a:latin typeface="Modica Light" pitchFamily="2" charset="77"/>
              </a:rPr>
              <a:t>Tennessee Institute for Gambling Education and Research</a:t>
            </a:r>
            <a:br>
              <a:rPr lang="en-US" dirty="0">
                <a:solidFill>
                  <a:srgbClr val="D8E5EA"/>
                </a:solidFill>
                <a:latin typeface="Modica Light" pitchFamily="2" charset="77"/>
              </a:rPr>
            </a:br>
            <a:r>
              <a:rPr lang="en-US" dirty="0">
                <a:solidFill>
                  <a:srgbClr val="D8E5EA"/>
                </a:solidFill>
                <a:latin typeface="Modica Light" pitchFamily="2" charset="77"/>
              </a:rPr>
              <a:t>The University of Memphis </a:t>
            </a:r>
          </a:p>
        </p:txBody>
      </p:sp>
      <p:sp>
        <p:nvSpPr>
          <p:cNvPr id="4" name="TextBox 3">
            <a:extLst>
              <a:ext uri="{FF2B5EF4-FFF2-40B4-BE49-F238E27FC236}">
                <a16:creationId xmlns:a16="http://schemas.microsoft.com/office/drawing/2014/main" id="{4EB975B8-9DD4-30F4-368B-77760EB6B612}"/>
              </a:ext>
            </a:extLst>
          </p:cNvPr>
          <p:cNvSpPr txBox="1"/>
          <p:nvPr/>
        </p:nvSpPr>
        <p:spPr>
          <a:xfrm>
            <a:off x="11042374" y="6231835"/>
            <a:ext cx="808235" cy="338554"/>
          </a:xfrm>
          <a:prstGeom prst="rect">
            <a:avLst/>
          </a:prstGeom>
          <a:noFill/>
        </p:spPr>
        <p:txBody>
          <a:bodyPr wrap="none" rtlCol="0">
            <a:spAutoFit/>
          </a:bodyPr>
          <a:lstStyle/>
          <a:p>
            <a:r>
              <a:rPr lang="en-US" sz="1600" dirty="0">
                <a:solidFill>
                  <a:srgbClr val="D8E5EA"/>
                </a:solidFill>
              </a:rPr>
              <a:t>2.27.23</a:t>
            </a:r>
          </a:p>
        </p:txBody>
      </p:sp>
    </p:spTree>
    <p:extLst>
      <p:ext uri="{BB962C8B-B14F-4D97-AF65-F5344CB8AC3E}">
        <p14:creationId xmlns:p14="http://schemas.microsoft.com/office/powerpoint/2010/main" val="3023589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28978A-6CA2-A2AD-75E8-D231B0BFAD2C}"/>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4">
            <a:extLst>
              <a:ext uri="{FF2B5EF4-FFF2-40B4-BE49-F238E27FC236}">
                <a16:creationId xmlns:a16="http://schemas.microsoft.com/office/drawing/2014/main" id="{33AE7A3C-BB1A-8FFA-7E71-18C9FFD23632}"/>
              </a:ext>
            </a:extLst>
          </p:cNvPr>
          <p:cNvGraphicFramePr>
            <a:graphicFrameLocks noGrp="1"/>
          </p:cNvGraphicFramePr>
          <p:nvPr>
            <p:ph idx="1"/>
            <p:extLst>
              <p:ext uri="{D42A27DB-BD31-4B8C-83A1-F6EECF244321}">
                <p14:modId xmlns:p14="http://schemas.microsoft.com/office/powerpoint/2010/main" val="148531650"/>
              </p:ext>
            </p:extLst>
          </p:nvPr>
        </p:nvGraphicFramePr>
        <p:xfrm>
          <a:off x="838200" y="1163638"/>
          <a:ext cx="6104467" cy="45307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4D315895-C394-632C-1E43-61C58C140BEF}"/>
              </a:ext>
            </a:extLst>
          </p:cNvPr>
          <p:cNvSpPr>
            <a:spLocks noGrp="1"/>
          </p:cNvSpPr>
          <p:nvPr>
            <p:ph type="sldNum" sz="quarter" idx="12"/>
          </p:nvPr>
        </p:nvSpPr>
        <p:spPr/>
        <p:txBody>
          <a:bodyPr/>
          <a:lstStyle/>
          <a:p>
            <a:fld id="{B4FF8FB3-EFA1-EE4E-B71F-A2C396C9D21A}" type="slidenum">
              <a:rPr lang="en-US" smtClean="0"/>
              <a:t>10</a:t>
            </a:fld>
            <a:endParaRPr lang="en-US"/>
          </a:p>
        </p:txBody>
      </p:sp>
      <p:sp>
        <p:nvSpPr>
          <p:cNvPr id="2" name="Title 1">
            <a:extLst>
              <a:ext uri="{FF2B5EF4-FFF2-40B4-BE49-F238E27FC236}">
                <a16:creationId xmlns:a16="http://schemas.microsoft.com/office/drawing/2014/main" id="{2D7CB2DC-AE54-94F1-6911-352D4AFFFF97}"/>
              </a:ext>
            </a:extLst>
          </p:cNvPr>
          <p:cNvSpPr>
            <a:spLocks noGrp="1"/>
          </p:cNvSpPr>
          <p:nvPr>
            <p:ph type="title"/>
          </p:nvPr>
        </p:nvSpPr>
        <p:spPr>
          <a:xfrm>
            <a:off x="6605136" y="4939231"/>
            <a:ext cx="3042600" cy="606875"/>
          </a:xfrm>
        </p:spPr>
        <p:txBody>
          <a:bodyPr>
            <a:normAutofit/>
          </a:bodyPr>
          <a:lstStyle/>
          <a:p>
            <a:r>
              <a:rPr lang="en-US" sz="2000" b="1" dirty="0">
                <a:solidFill>
                  <a:srgbClr val="D9BA6D"/>
                </a:solidFill>
                <a:latin typeface="Modica SemiBold" pitchFamily="2" charset="77"/>
              </a:rPr>
              <a:t>Treatment Hesitance </a:t>
            </a:r>
            <a:endParaRPr lang="en-US" sz="2000" dirty="0"/>
          </a:p>
        </p:txBody>
      </p:sp>
    </p:spTree>
    <p:extLst>
      <p:ext uri="{BB962C8B-B14F-4D97-AF65-F5344CB8AC3E}">
        <p14:creationId xmlns:p14="http://schemas.microsoft.com/office/powerpoint/2010/main" val="3699199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8B2C52AF-04CC-9ED0-C5F8-EC562C746560}"/>
              </a:ext>
            </a:extLst>
          </p:cNvPr>
          <p:cNvGrpSpPr/>
          <p:nvPr/>
        </p:nvGrpSpPr>
        <p:grpSpPr>
          <a:xfrm>
            <a:off x="233680" y="99600"/>
            <a:ext cx="11724640" cy="5991519"/>
            <a:chOff x="0" y="0"/>
            <a:chExt cx="23449280" cy="11101145"/>
          </a:xfrm>
        </p:grpSpPr>
        <p:sp>
          <p:nvSpPr>
            <p:cNvPr id="8" name="Freeform 5">
              <a:extLst>
                <a:ext uri="{FF2B5EF4-FFF2-40B4-BE49-F238E27FC236}">
                  <a16:creationId xmlns:a16="http://schemas.microsoft.com/office/drawing/2014/main" id="{36C7AEA3-10F4-EF13-577F-DD18B6FF9BD3}"/>
                </a:ext>
              </a:extLst>
            </p:cNvPr>
            <p:cNvSpPr/>
            <p:nvPr/>
          </p:nvSpPr>
          <p:spPr>
            <a:xfrm>
              <a:off x="0" y="0"/>
              <a:ext cx="23449280" cy="11101145"/>
            </a:xfrm>
            <a:custGeom>
              <a:avLst/>
              <a:gdLst/>
              <a:ahLst/>
              <a:cxnLst/>
              <a:rect l="l" t="t" r="r" b="b"/>
              <a:pathLst>
                <a:path w="23449280" h="12755880">
                  <a:moveTo>
                    <a:pt x="0" y="0"/>
                  </a:moveTo>
                  <a:lnTo>
                    <a:pt x="23449280" y="0"/>
                  </a:lnTo>
                  <a:lnTo>
                    <a:pt x="23449280" y="12755880"/>
                  </a:lnTo>
                  <a:lnTo>
                    <a:pt x="0" y="12755880"/>
                  </a:lnTo>
                  <a:close/>
                </a:path>
              </a:pathLst>
            </a:custGeom>
            <a:solidFill>
              <a:schemeClr val="accent3">
                <a:lumMod val="40000"/>
                <a:lumOff val="60000"/>
                <a:alpha val="83987"/>
              </a:schemeClr>
            </a:solidFill>
          </p:spPr>
          <p:txBody>
            <a:bodyPr/>
            <a:lstStyle/>
            <a:p>
              <a:endParaRPr lang="en-US" sz="1200"/>
            </a:p>
          </p:txBody>
        </p:sp>
      </p:grpSp>
      <p:sp>
        <p:nvSpPr>
          <p:cNvPr id="2" name="Title 1">
            <a:extLst>
              <a:ext uri="{FF2B5EF4-FFF2-40B4-BE49-F238E27FC236}">
                <a16:creationId xmlns:a16="http://schemas.microsoft.com/office/drawing/2014/main" id="{7F305250-BB44-AAEE-5E50-1CD8F41CBC1F}"/>
              </a:ext>
            </a:extLst>
          </p:cNvPr>
          <p:cNvSpPr>
            <a:spLocks noGrp="1"/>
          </p:cNvSpPr>
          <p:nvPr>
            <p:ph type="title"/>
          </p:nvPr>
        </p:nvSpPr>
        <p:spPr>
          <a:xfrm>
            <a:off x="304799" y="183092"/>
            <a:ext cx="10150415" cy="762000"/>
          </a:xfrm>
        </p:spPr>
        <p:txBody>
          <a:bodyPr>
            <a:noAutofit/>
          </a:bodyPr>
          <a:lstStyle/>
          <a:p>
            <a:r>
              <a:rPr lang="en-US" sz="3200" b="1" dirty="0">
                <a:solidFill>
                  <a:schemeClr val="accent3">
                    <a:lumMod val="50000"/>
                  </a:schemeClr>
                </a:solidFill>
                <a:latin typeface="Modica SemiBold" pitchFamily="2" charset="77"/>
              </a:rPr>
              <a:t>What about engagement in alcohol treatment?</a:t>
            </a:r>
          </a:p>
        </p:txBody>
      </p:sp>
      <p:pic>
        <p:nvPicPr>
          <p:cNvPr id="5" name="Content Placeholder 4" descr="A table with numbers and text&#10;&#10;Description automatically generated">
            <a:extLst>
              <a:ext uri="{FF2B5EF4-FFF2-40B4-BE49-F238E27FC236}">
                <a16:creationId xmlns:a16="http://schemas.microsoft.com/office/drawing/2014/main" id="{592AF940-CAA5-48D7-3457-3DD831AA46E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945092"/>
            <a:ext cx="11277600" cy="5023908"/>
          </a:xfrm>
        </p:spPr>
      </p:pic>
      <p:sp>
        <p:nvSpPr>
          <p:cNvPr id="6" name="TextBox 5">
            <a:extLst>
              <a:ext uri="{FF2B5EF4-FFF2-40B4-BE49-F238E27FC236}">
                <a16:creationId xmlns:a16="http://schemas.microsoft.com/office/drawing/2014/main" id="{7CA884FE-4706-B09E-99A5-F847507B1803}"/>
              </a:ext>
            </a:extLst>
          </p:cNvPr>
          <p:cNvSpPr txBox="1"/>
          <p:nvPr/>
        </p:nvSpPr>
        <p:spPr>
          <a:xfrm rot="10800000" flipV="1">
            <a:off x="1069704" y="6224096"/>
            <a:ext cx="10052594" cy="420756"/>
          </a:xfrm>
          <a:prstGeom prst="rect">
            <a:avLst/>
          </a:prstGeom>
          <a:noFill/>
        </p:spPr>
        <p:txBody>
          <a:bodyPr wrap="square" rtlCol="0">
            <a:spAutoFit/>
          </a:bodyPr>
          <a:lstStyle/>
          <a:p>
            <a:r>
              <a:rPr lang="en-US" sz="1067" dirty="0">
                <a:solidFill>
                  <a:srgbClr val="EDFFCC"/>
                </a:solidFill>
                <a:latin typeface="Modica Light" pitchFamily="2" charset="77"/>
              </a:rPr>
              <a:t>Venegas et al., (2021) Understanding low treatment seeking rates for alcohol use disorder: a narrative review of the literature and opportunities for improvement. The American Journal of  Drug and Alcohol Abuse, 47(6), 664-679.</a:t>
            </a:r>
          </a:p>
        </p:txBody>
      </p:sp>
      <p:sp>
        <p:nvSpPr>
          <p:cNvPr id="9" name="Donut 8">
            <a:extLst>
              <a:ext uri="{FF2B5EF4-FFF2-40B4-BE49-F238E27FC236}">
                <a16:creationId xmlns:a16="http://schemas.microsoft.com/office/drawing/2014/main" id="{55A82B7C-CA68-3FFC-445D-FD3F27BD0001}"/>
              </a:ext>
            </a:extLst>
          </p:cNvPr>
          <p:cNvSpPr/>
          <p:nvPr/>
        </p:nvSpPr>
        <p:spPr>
          <a:xfrm>
            <a:off x="9702800" y="5349141"/>
            <a:ext cx="914400" cy="563767"/>
          </a:xfrm>
          <a:prstGeom prst="donut">
            <a:avLst>
              <a:gd name="adj" fmla="val 11187"/>
            </a:avLst>
          </a:prstGeom>
          <a:solidFill>
            <a:srgbClr val="FF0000"/>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2290206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7717BF2-3F1C-34AC-6768-B67227EF82B4}"/>
              </a:ext>
            </a:extLst>
          </p:cNvPr>
          <p:cNvPicPr>
            <a:picLocks noGrp="1" noChangeAspect="1"/>
          </p:cNvPicPr>
          <p:nvPr>
            <p:ph idx="1"/>
          </p:nvPr>
        </p:nvPicPr>
        <p:blipFill>
          <a:blip r:embed="rId2"/>
          <a:srcRect t="7317" b="21760"/>
          <a:stretch/>
        </p:blipFill>
        <p:spPr>
          <a:xfrm>
            <a:off x="1" y="10"/>
            <a:ext cx="9669642" cy="6857990"/>
          </a:xfrm>
          <a:prstGeom prst="rect">
            <a:avLst/>
          </a:prstGeom>
          <a:solidFill>
            <a:srgbClr val="D8E5EA"/>
          </a:solidFill>
          <a:scene3d>
            <a:camera prst="orthographicFront"/>
            <a:lightRig rig="threePt" dir="t"/>
          </a:scene3d>
          <a:sp3d>
            <a:bevelT w="152400" h="190500" prst="softRound"/>
            <a:bevelB w="139700" prst="cross"/>
          </a:sp3d>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23DBB72-F33D-3D01-FAA6-5122E24C5093}"/>
              </a:ext>
            </a:extLst>
          </p:cNvPr>
          <p:cNvSpPr txBox="1"/>
          <p:nvPr/>
        </p:nvSpPr>
        <p:spPr>
          <a:xfrm>
            <a:off x="7531610" y="2434201"/>
            <a:ext cx="4432708" cy="3742762"/>
          </a:xfrm>
          <a:prstGeom prst="rect">
            <a:avLst/>
          </a:prstGeom>
        </p:spPr>
        <p:txBody>
          <a:bodyPr vert="horz" lIns="91440" tIns="45720" rIns="91440" bIns="45720" rtlCol="0">
            <a:normAutofit/>
          </a:bodyPr>
          <a:lstStyle/>
          <a:p>
            <a:pPr marL="342900" indent="-228600">
              <a:lnSpc>
                <a:spcPct val="90000"/>
              </a:lnSpc>
              <a:spcAft>
                <a:spcPts val="600"/>
              </a:spcAft>
              <a:buClr>
                <a:srgbClr val="D9BA6D"/>
              </a:buClr>
              <a:buFont typeface="Arial" panose="020B0604020202020204" pitchFamily="34" charset="0"/>
              <a:buChar char="•"/>
            </a:pPr>
            <a:endParaRPr lang="en-US" sz="2000" dirty="0">
              <a:latin typeface="Modica Medium" pitchFamily="2" charset="77"/>
            </a:endParaRPr>
          </a:p>
          <a:p>
            <a:pPr marL="342900" indent="-228600">
              <a:lnSpc>
                <a:spcPct val="90000"/>
              </a:lnSpc>
              <a:spcAft>
                <a:spcPts val="600"/>
              </a:spcAft>
              <a:buClr>
                <a:srgbClr val="D9BA6D"/>
              </a:buClr>
              <a:buFont typeface="Arial" panose="020B0604020202020204" pitchFamily="34" charset="0"/>
              <a:buChar char="•"/>
            </a:pPr>
            <a:r>
              <a:rPr lang="en-US" sz="2000" dirty="0">
                <a:latin typeface="Modica Medium" pitchFamily="2" charset="77"/>
              </a:rPr>
              <a:t>Traditional View</a:t>
            </a:r>
          </a:p>
          <a:p>
            <a:pPr marL="800100" lvl="1" indent="-228600">
              <a:lnSpc>
                <a:spcPct val="90000"/>
              </a:lnSpc>
              <a:spcAft>
                <a:spcPts val="600"/>
              </a:spcAft>
              <a:buClr>
                <a:srgbClr val="D9BA6D"/>
              </a:buClr>
              <a:buFont typeface="Arial" panose="020B0604020202020204" pitchFamily="34" charset="0"/>
              <a:buChar char="•"/>
            </a:pPr>
            <a:r>
              <a:rPr lang="en-US" sz="2000" dirty="0">
                <a:latin typeface="Modica Medium" pitchFamily="2" charset="77"/>
              </a:rPr>
              <a:t>Barrier = the client</a:t>
            </a:r>
          </a:p>
          <a:p>
            <a:pPr marL="800100" lvl="1" indent="-228600">
              <a:lnSpc>
                <a:spcPct val="90000"/>
              </a:lnSpc>
              <a:spcAft>
                <a:spcPts val="600"/>
              </a:spcAft>
              <a:buClr>
                <a:srgbClr val="D9BA6D"/>
              </a:buClr>
              <a:buFont typeface="Arial" panose="020B0604020202020204" pitchFamily="34" charset="0"/>
              <a:buChar char="•"/>
            </a:pPr>
            <a:r>
              <a:rPr lang="en-US" sz="2000" dirty="0">
                <a:latin typeface="Modica Medium" pitchFamily="2" charset="77"/>
              </a:rPr>
              <a:t>Needs to want to change</a:t>
            </a:r>
          </a:p>
          <a:p>
            <a:pPr marL="800100" lvl="1" indent="-228600">
              <a:lnSpc>
                <a:spcPct val="90000"/>
              </a:lnSpc>
              <a:spcAft>
                <a:spcPts val="600"/>
              </a:spcAft>
              <a:buClr>
                <a:srgbClr val="D9BA6D"/>
              </a:buClr>
              <a:buFont typeface="Arial" panose="020B0604020202020204" pitchFamily="34" charset="0"/>
              <a:buChar char="•"/>
            </a:pPr>
            <a:r>
              <a:rPr lang="en-US" sz="2000" dirty="0">
                <a:latin typeface="Modica Medium" pitchFamily="2" charset="77"/>
              </a:rPr>
              <a:t>has not hit bottom</a:t>
            </a:r>
          </a:p>
          <a:p>
            <a:pPr marL="800100" lvl="1" indent="-228600">
              <a:lnSpc>
                <a:spcPct val="90000"/>
              </a:lnSpc>
              <a:spcAft>
                <a:spcPts val="600"/>
              </a:spcAft>
              <a:buClr>
                <a:srgbClr val="D9BA6D"/>
              </a:buClr>
              <a:buFont typeface="Arial" panose="020B0604020202020204" pitchFamily="34" charset="0"/>
              <a:buChar char="•"/>
            </a:pPr>
            <a:endParaRPr lang="en-US" sz="2000" dirty="0">
              <a:latin typeface="Modica Medium" pitchFamily="2" charset="77"/>
            </a:endParaRPr>
          </a:p>
          <a:p>
            <a:pPr marL="800100" lvl="1" indent="-228600">
              <a:lnSpc>
                <a:spcPct val="90000"/>
              </a:lnSpc>
              <a:spcAft>
                <a:spcPts val="600"/>
              </a:spcAft>
              <a:buClr>
                <a:srgbClr val="D9BA6D"/>
              </a:buClr>
              <a:buFont typeface="Arial" panose="020B0604020202020204" pitchFamily="34" charset="0"/>
              <a:buChar char="•"/>
            </a:pPr>
            <a:endParaRPr lang="en-US" sz="2000" dirty="0">
              <a:latin typeface="Modica Medium" pitchFamily="2" charset="77"/>
            </a:endParaRPr>
          </a:p>
        </p:txBody>
      </p:sp>
      <p:sp>
        <p:nvSpPr>
          <p:cNvPr id="4" name="Slide Number Placeholder 3">
            <a:extLst>
              <a:ext uri="{FF2B5EF4-FFF2-40B4-BE49-F238E27FC236}">
                <a16:creationId xmlns:a16="http://schemas.microsoft.com/office/drawing/2014/main" id="{C671E7B3-30E7-720B-EB51-AF9BD2F1027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4FF8FB3-EFA1-EE4E-B71F-A2C396C9D21A}" type="slidenum">
              <a:rPr lang="en-US" smtClean="0">
                <a:solidFill>
                  <a:prstClr val="black">
                    <a:tint val="75000"/>
                  </a:prstClr>
                </a:solidFill>
                <a:latin typeface="Calibri" panose="020F0502020204030204"/>
              </a:rPr>
              <a:pPr>
                <a:spcAft>
                  <a:spcPts val="600"/>
                </a:spcAft>
                <a:defRPr/>
              </a:pPr>
              <a:t>12</a:t>
            </a:fld>
            <a:endParaRPr lang="en-US">
              <a:solidFill>
                <a:prstClr val="black">
                  <a:tint val="75000"/>
                </a:prstClr>
              </a:solidFill>
              <a:latin typeface="Calibri" panose="020F0502020204030204"/>
            </a:endParaRPr>
          </a:p>
        </p:txBody>
      </p:sp>
      <p:sp>
        <p:nvSpPr>
          <p:cNvPr id="3" name="TextBox 2">
            <a:extLst>
              <a:ext uri="{FF2B5EF4-FFF2-40B4-BE49-F238E27FC236}">
                <a16:creationId xmlns:a16="http://schemas.microsoft.com/office/drawing/2014/main" id="{4FDAF9D7-6525-A8F6-3AB3-91A12A5ADA66}"/>
              </a:ext>
            </a:extLst>
          </p:cNvPr>
          <p:cNvSpPr txBox="1"/>
          <p:nvPr/>
        </p:nvSpPr>
        <p:spPr>
          <a:xfrm>
            <a:off x="7664036" y="1455472"/>
            <a:ext cx="4235847" cy="978729"/>
          </a:xfrm>
          <a:prstGeom prst="rect">
            <a:avLst/>
          </a:prstGeom>
          <a:noFill/>
        </p:spPr>
        <p:txBody>
          <a:bodyPr wrap="square">
            <a:spAutoFit/>
          </a:bodyPr>
          <a:lstStyle/>
          <a:p>
            <a:pPr>
              <a:lnSpc>
                <a:spcPct val="90000"/>
              </a:lnSpc>
              <a:spcAft>
                <a:spcPts val="600"/>
              </a:spcAft>
              <a:buClr>
                <a:srgbClr val="D9BA6D"/>
              </a:buClr>
            </a:pPr>
            <a:r>
              <a:rPr lang="en-US" sz="3200" b="1" dirty="0">
                <a:solidFill>
                  <a:srgbClr val="084E8A"/>
                </a:solidFill>
                <a:latin typeface="Modica Medium" pitchFamily="2" charset="77"/>
              </a:rPr>
              <a:t>Perhaps a change in how we think</a:t>
            </a:r>
          </a:p>
        </p:txBody>
      </p:sp>
    </p:spTree>
    <p:extLst>
      <p:ext uri="{BB962C8B-B14F-4D97-AF65-F5344CB8AC3E}">
        <p14:creationId xmlns:p14="http://schemas.microsoft.com/office/powerpoint/2010/main" val="2228885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822632-486F-70FD-1CE4-0440D6CACCB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D4846B8-E29C-A6C0-7E51-02961B3B2B65}"/>
              </a:ext>
            </a:extLst>
          </p:cNvPr>
          <p:cNvPicPr>
            <a:picLocks noGrp="1" noChangeAspect="1"/>
          </p:cNvPicPr>
          <p:nvPr>
            <p:ph idx="1"/>
          </p:nvPr>
        </p:nvPicPr>
        <p:blipFill>
          <a:blip r:embed="rId2"/>
          <a:srcRect t="7317" b="21760"/>
          <a:stretch/>
        </p:blipFill>
        <p:spPr>
          <a:xfrm>
            <a:off x="1" y="10"/>
            <a:ext cx="9669642" cy="6857990"/>
          </a:xfrm>
          <a:prstGeom prst="rect">
            <a:avLst/>
          </a:prstGeom>
          <a:solidFill>
            <a:srgbClr val="D8E5EA"/>
          </a:solidFill>
          <a:scene3d>
            <a:camera prst="orthographicFront"/>
            <a:lightRig rig="threePt" dir="t"/>
          </a:scene3d>
          <a:sp3d>
            <a:bevelT w="152400" h="190500" prst="softRound"/>
            <a:bevelB w="139700" prst="cross"/>
          </a:sp3d>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FA0465D-7038-9096-4E08-8391C55716AF}"/>
              </a:ext>
            </a:extLst>
          </p:cNvPr>
          <p:cNvSpPr txBox="1"/>
          <p:nvPr/>
        </p:nvSpPr>
        <p:spPr>
          <a:xfrm>
            <a:off x="7531610" y="2434201"/>
            <a:ext cx="4355590" cy="2377285"/>
          </a:xfrm>
          <a:prstGeom prst="rect">
            <a:avLst/>
          </a:prstGeom>
        </p:spPr>
        <p:txBody>
          <a:bodyPr vert="horz" lIns="91440" tIns="45720" rIns="91440" bIns="45720" rtlCol="0">
            <a:normAutofit lnSpcReduction="10000"/>
          </a:bodyPr>
          <a:lstStyle/>
          <a:p>
            <a:pPr marL="800100" lvl="1" indent="-228600">
              <a:lnSpc>
                <a:spcPct val="90000"/>
              </a:lnSpc>
              <a:spcAft>
                <a:spcPts val="600"/>
              </a:spcAft>
              <a:buClr>
                <a:srgbClr val="D9BA6D"/>
              </a:buClr>
              <a:buFont typeface="Arial" panose="020B0604020202020204" pitchFamily="34" charset="0"/>
              <a:buChar char="•"/>
            </a:pPr>
            <a:endParaRPr lang="en-US" sz="2000" b="1" dirty="0"/>
          </a:p>
          <a:p>
            <a:pPr indent="-228600">
              <a:lnSpc>
                <a:spcPct val="90000"/>
              </a:lnSpc>
              <a:spcAft>
                <a:spcPts val="600"/>
              </a:spcAft>
              <a:buClr>
                <a:srgbClr val="D9BA6D"/>
              </a:buClr>
              <a:buFont typeface="Arial" panose="020B0604020202020204" pitchFamily="34" charset="0"/>
              <a:buChar char="•"/>
            </a:pPr>
            <a:r>
              <a:rPr lang="en-US" sz="2000" b="1" dirty="0"/>
              <a:t>Systemic View</a:t>
            </a:r>
          </a:p>
          <a:p>
            <a:pPr marL="800100" lvl="1" indent="-228600">
              <a:lnSpc>
                <a:spcPct val="90000"/>
              </a:lnSpc>
              <a:spcAft>
                <a:spcPts val="600"/>
              </a:spcAft>
              <a:buClr>
                <a:srgbClr val="D9BA6D"/>
              </a:buClr>
              <a:buFont typeface="Arial" panose="020B0604020202020204" pitchFamily="34" charset="0"/>
              <a:buChar char="•"/>
            </a:pPr>
            <a:r>
              <a:rPr lang="en-US" sz="2000" dirty="0"/>
              <a:t>Change perspective</a:t>
            </a:r>
          </a:p>
          <a:p>
            <a:pPr marL="800100" lvl="1" indent="-228600">
              <a:lnSpc>
                <a:spcPct val="90000"/>
              </a:lnSpc>
              <a:spcAft>
                <a:spcPts val="600"/>
              </a:spcAft>
              <a:buClr>
                <a:srgbClr val="D9BA6D"/>
              </a:buClr>
              <a:buFont typeface="Arial" panose="020B0604020202020204" pitchFamily="34" charset="0"/>
              <a:buChar char="•"/>
            </a:pPr>
            <a:r>
              <a:rPr lang="en-US" sz="2000" dirty="0"/>
              <a:t>Understanding contextual barriers</a:t>
            </a:r>
          </a:p>
          <a:p>
            <a:pPr marL="800100" lvl="1" indent="-228600">
              <a:lnSpc>
                <a:spcPct val="90000"/>
              </a:lnSpc>
              <a:spcAft>
                <a:spcPts val="600"/>
              </a:spcAft>
              <a:buClr>
                <a:srgbClr val="D9BA6D"/>
              </a:buClr>
              <a:buFont typeface="Arial" panose="020B0604020202020204" pitchFamily="34" charset="0"/>
              <a:buChar char="•"/>
            </a:pPr>
            <a:r>
              <a:rPr lang="en-US" sz="2000" dirty="0"/>
              <a:t>Make people intrigued by the idea to pursue treatment </a:t>
            </a:r>
            <a:endParaRPr lang="en-US" sz="2000" b="1" dirty="0"/>
          </a:p>
          <a:p>
            <a:pPr marL="800100" lvl="1" indent="-228600">
              <a:lnSpc>
                <a:spcPct val="90000"/>
              </a:lnSpc>
              <a:spcAft>
                <a:spcPts val="600"/>
              </a:spcAft>
              <a:buClr>
                <a:srgbClr val="D9BA6D"/>
              </a:buClr>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AC07E6CD-D58F-397D-CAE4-862BEEBC1ED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4FF8FB3-EFA1-EE4E-B71F-A2C396C9D21A}" type="slidenum">
              <a:rPr lang="en-US" smtClean="0">
                <a:solidFill>
                  <a:prstClr val="black">
                    <a:tint val="75000"/>
                  </a:prstClr>
                </a:solidFill>
                <a:latin typeface="Calibri" panose="020F0502020204030204"/>
              </a:rPr>
              <a:pPr>
                <a:spcAft>
                  <a:spcPts val="600"/>
                </a:spcAft>
                <a:defRPr/>
              </a:pPr>
              <a:t>13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59784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5F2C-D17C-DE75-7E2F-0F065FAA7899}"/>
              </a:ext>
            </a:extLst>
          </p:cNvPr>
          <p:cNvSpPr>
            <a:spLocks noGrp="1"/>
          </p:cNvSpPr>
          <p:nvPr>
            <p:ph type="ctrTitle"/>
          </p:nvPr>
        </p:nvSpPr>
        <p:spPr>
          <a:xfrm>
            <a:off x="892334" y="454787"/>
            <a:ext cx="10696509" cy="716738"/>
          </a:xfrm>
        </p:spPr>
        <p:txBody>
          <a:bodyPr anchor="b">
            <a:normAutofit/>
          </a:bodyPr>
          <a:lstStyle/>
          <a:p>
            <a:pPr algn="l"/>
            <a:r>
              <a:rPr lang="en-US" sz="4000" b="1" dirty="0">
                <a:solidFill>
                  <a:srgbClr val="D9BA6D"/>
                </a:solidFill>
                <a:latin typeface="Modica SemiBold" pitchFamily="2" charset="77"/>
              </a:rPr>
              <a:t>Treatment Hesitancy</a:t>
            </a:r>
          </a:p>
        </p:txBody>
      </p:sp>
      <p:sp>
        <p:nvSpPr>
          <p:cNvPr id="9" name="TextBox 8">
            <a:extLst>
              <a:ext uri="{FF2B5EF4-FFF2-40B4-BE49-F238E27FC236}">
                <a16:creationId xmlns:a16="http://schemas.microsoft.com/office/drawing/2014/main" id="{75F58887-473D-44F8-4907-590B13FD57DD}"/>
              </a:ext>
            </a:extLst>
          </p:cNvPr>
          <p:cNvSpPr txBox="1"/>
          <p:nvPr/>
        </p:nvSpPr>
        <p:spPr>
          <a:xfrm>
            <a:off x="564748" y="2488027"/>
            <a:ext cx="7901455" cy="2786084"/>
          </a:xfrm>
          <a:prstGeom prst="rect">
            <a:avLst/>
          </a:prstGeom>
          <a:noFill/>
        </p:spPr>
        <p:txBody>
          <a:bodyPr wrap="square">
            <a:spAutoFit/>
          </a:bodyPr>
          <a:lstStyle/>
          <a:p>
            <a:pPr marL="342900" indent="-342900">
              <a:lnSpc>
                <a:spcPct val="120000"/>
              </a:lnSpc>
              <a:buClr>
                <a:srgbClr val="D9BA6D"/>
              </a:buClr>
              <a:buFont typeface="Courier New" panose="02070309020205020404" pitchFamily="49" charset="0"/>
              <a:buChar char="o"/>
            </a:pPr>
            <a:r>
              <a:rPr lang="en-US" sz="2400" b="1" dirty="0">
                <a:solidFill>
                  <a:srgbClr val="D8E5EA"/>
                </a:solidFill>
                <a:latin typeface="Modica SemiBold" pitchFamily="2" charset="77"/>
              </a:rPr>
              <a:t>Reasons for </a:t>
            </a:r>
            <a:r>
              <a:rPr lang="en-US" sz="2400" b="1" i="1" dirty="0">
                <a:solidFill>
                  <a:srgbClr val="D9BA6D"/>
                </a:solidFill>
                <a:latin typeface="Modica SemiBold" pitchFamily="2" charset="77"/>
              </a:rPr>
              <a:t>not seeking gambling </a:t>
            </a:r>
            <a:r>
              <a:rPr lang="en-US" sz="2400" b="1" dirty="0">
                <a:solidFill>
                  <a:srgbClr val="D8E5EA"/>
                </a:solidFill>
                <a:latin typeface="Modica SemiBold" pitchFamily="2" charset="77"/>
              </a:rPr>
              <a:t>treatment</a:t>
            </a:r>
          </a:p>
          <a:p>
            <a:pPr marL="800100" lvl="1" indent="-342900">
              <a:lnSpc>
                <a:spcPct val="120000"/>
              </a:lnSpc>
              <a:buClr>
                <a:srgbClr val="D9BA6D"/>
              </a:buClr>
              <a:buFont typeface="Courier New" panose="02070309020205020404" pitchFamily="49" charset="0"/>
              <a:buChar char="o"/>
            </a:pPr>
            <a:r>
              <a:rPr lang="en-US" sz="2000" dirty="0">
                <a:solidFill>
                  <a:srgbClr val="D8E5EA"/>
                </a:solidFill>
                <a:latin typeface="Modica"/>
              </a:rPr>
              <a:t>Low awareness of problems/harms</a:t>
            </a:r>
          </a:p>
          <a:p>
            <a:pPr marL="800100" lvl="1" indent="-342900">
              <a:lnSpc>
                <a:spcPct val="120000"/>
              </a:lnSpc>
              <a:buClr>
                <a:srgbClr val="D9BA6D"/>
              </a:buClr>
              <a:buFont typeface="Courier New" panose="02070309020205020404" pitchFamily="49" charset="0"/>
              <a:buChar char="o"/>
            </a:pPr>
            <a:r>
              <a:rPr lang="en-US" sz="2000" dirty="0">
                <a:solidFill>
                  <a:srgbClr val="D8E5EA"/>
                </a:solidFill>
                <a:latin typeface="Modica"/>
              </a:rPr>
              <a:t>Stigma  -  Public and Self</a:t>
            </a:r>
          </a:p>
          <a:p>
            <a:pPr marL="800100" lvl="1" indent="-342900">
              <a:lnSpc>
                <a:spcPct val="120000"/>
              </a:lnSpc>
              <a:buClr>
                <a:srgbClr val="D9BA6D"/>
              </a:buClr>
              <a:buFont typeface="Courier New" panose="02070309020205020404" pitchFamily="49" charset="0"/>
              <a:buChar char="o"/>
            </a:pPr>
            <a:r>
              <a:rPr lang="en-US" sz="2000" dirty="0">
                <a:solidFill>
                  <a:srgbClr val="D8E5EA"/>
                </a:solidFill>
                <a:latin typeface="Modica"/>
              </a:rPr>
              <a:t>Low awareness of services &amp; service effectiveness</a:t>
            </a:r>
          </a:p>
          <a:p>
            <a:pPr marL="800100" lvl="1" indent="-342900">
              <a:lnSpc>
                <a:spcPct val="120000"/>
              </a:lnSpc>
              <a:buClr>
                <a:srgbClr val="D9BA6D"/>
              </a:buClr>
              <a:buFont typeface="Courier New" panose="02070309020205020404" pitchFamily="49" charset="0"/>
              <a:buChar char="o"/>
            </a:pPr>
            <a:r>
              <a:rPr lang="en-US" sz="2000" dirty="0">
                <a:solidFill>
                  <a:srgbClr val="D8E5EA"/>
                </a:solidFill>
                <a:latin typeface="Modica"/>
              </a:rPr>
              <a:t>Never being able to win back their losses</a:t>
            </a:r>
          </a:p>
          <a:p>
            <a:pPr marL="800100" lvl="1" indent="-342900">
              <a:lnSpc>
                <a:spcPct val="120000"/>
              </a:lnSpc>
              <a:buClr>
                <a:srgbClr val="D9BA6D"/>
              </a:buClr>
              <a:buFont typeface="Courier New" panose="02070309020205020404" pitchFamily="49" charset="0"/>
              <a:buChar char="o"/>
            </a:pPr>
            <a:endParaRPr lang="en-US" sz="2000" dirty="0">
              <a:solidFill>
                <a:srgbClr val="D8E5EA"/>
              </a:solidFill>
              <a:latin typeface="Modica"/>
            </a:endParaRPr>
          </a:p>
          <a:p>
            <a:pPr marL="800100" lvl="1" indent="-342900">
              <a:lnSpc>
                <a:spcPct val="120000"/>
              </a:lnSpc>
              <a:buClr>
                <a:srgbClr val="D9BA6D"/>
              </a:buClr>
              <a:buFont typeface="Courier New" panose="02070309020205020404" pitchFamily="49" charset="0"/>
              <a:buChar char="o"/>
            </a:pPr>
            <a:endParaRPr lang="en-US" sz="2400" dirty="0">
              <a:solidFill>
                <a:srgbClr val="D8E5EA"/>
              </a:solidFill>
              <a:latin typeface="Modica"/>
            </a:endParaRPr>
          </a:p>
        </p:txBody>
      </p:sp>
    </p:spTree>
    <p:extLst>
      <p:ext uri="{BB962C8B-B14F-4D97-AF65-F5344CB8AC3E}">
        <p14:creationId xmlns:p14="http://schemas.microsoft.com/office/powerpoint/2010/main" val="742218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D867F-6EAB-3D2D-5246-1C39A0DC5F59}"/>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D77D77-0F0A-0AC8-BC06-9153ADE3814D}"/>
              </a:ext>
            </a:extLst>
          </p:cNvPr>
          <p:cNvSpPr>
            <a:spLocks noGrp="1"/>
          </p:cNvSpPr>
          <p:nvPr>
            <p:ph type="title"/>
          </p:nvPr>
        </p:nvSpPr>
        <p:spPr>
          <a:xfrm>
            <a:off x="917400" y="438330"/>
            <a:ext cx="10515600" cy="714875"/>
          </a:xfrm>
        </p:spPr>
        <p:txBody>
          <a:bodyPr>
            <a:normAutofit/>
          </a:bodyPr>
          <a:lstStyle/>
          <a:p>
            <a:r>
              <a:rPr lang="en-US" sz="4000" b="1" dirty="0">
                <a:solidFill>
                  <a:srgbClr val="D9BA6D"/>
                </a:solidFill>
                <a:latin typeface="Modica SemiBold" pitchFamily="2" charset="77"/>
              </a:rPr>
              <a:t>Awareness</a:t>
            </a:r>
            <a:endParaRPr lang="en-US" sz="4000" dirty="0"/>
          </a:p>
        </p:txBody>
      </p:sp>
      <p:graphicFrame>
        <p:nvGraphicFramePr>
          <p:cNvPr id="5" name="Content Placeholder 4">
            <a:extLst>
              <a:ext uri="{FF2B5EF4-FFF2-40B4-BE49-F238E27FC236}">
                <a16:creationId xmlns:a16="http://schemas.microsoft.com/office/drawing/2014/main" id="{058D970B-6505-36F5-BB78-9B18E9879888}"/>
              </a:ext>
            </a:extLst>
          </p:cNvPr>
          <p:cNvGraphicFramePr>
            <a:graphicFrameLocks noGrp="1"/>
          </p:cNvGraphicFramePr>
          <p:nvPr>
            <p:ph idx="1"/>
            <p:extLst>
              <p:ext uri="{D42A27DB-BD31-4B8C-83A1-F6EECF244321}">
                <p14:modId xmlns:p14="http://schemas.microsoft.com/office/powerpoint/2010/main" val="2389062528"/>
              </p:ext>
            </p:extLst>
          </p:nvPr>
        </p:nvGraphicFramePr>
        <p:xfrm>
          <a:off x="1828800" y="1741765"/>
          <a:ext cx="85344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1A3A2C44-AA27-9211-C6A5-29409D1A5EBB}"/>
              </a:ext>
            </a:extLst>
          </p:cNvPr>
          <p:cNvSpPr>
            <a:spLocks noGrp="1"/>
          </p:cNvSpPr>
          <p:nvPr>
            <p:ph type="sldNum" sz="quarter" idx="12"/>
          </p:nvPr>
        </p:nvSpPr>
        <p:spPr/>
        <p:txBody>
          <a:bodyPr/>
          <a:lstStyle/>
          <a:p>
            <a:fld id="{B4FF8FB3-EFA1-EE4E-B71F-A2C396C9D21A}" type="slidenum">
              <a:rPr lang="en-US" smtClean="0"/>
              <a:t>15</a:t>
            </a:fld>
            <a:endParaRPr lang="en-US" dirty="0"/>
          </a:p>
        </p:txBody>
      </p:sp>
      <p:sp>
        <p:nvSpPr>
          <p:cNvPr id="7" name="TextBox 6">
            <a:extLst>
              <a:ext uri="{FF2B5EF4-FFF2-40B4-BE49-F238E27FC236}">
                <a16:creationId xmlns:a16="http://schemas.microsoft.com/office/drawing/2014/main" id="{2730754E-A8B3-13CC-DE87-963825E98E0E}"/>
              </a:ext>
            </a:extLst>
          </p:cNvPr>
          <p:cNvSpPr txBox="1"/>
          <p:nvPr/>
        </p:nvSpPr>
        <p:spPr>
          <a:xfrm>
            <a:off x="1028509" y="6163272"/>
            <a:ext cx="10510348" cy="646331"/>
          </a:xfrm>
          <a:prstGeom prst="rect">
            <a:avLst/>
          </a:prstGeom>
          <a:noFill/>
        </p:spPr>
        <p:txBody>
          <a:bodyPr wrap="square" rtlCol="0">
            <a:spAutoFit/>
          </a:bodyPr>
          <a:lstStyle/>
          <a:p>
            <a:r>
              <a:rPr lang="en-US" sz="1200" dirty="0" err="1">
                <a:solidFill>
                  <a:srgbClr val="D8E5EA"/>
                </a:solidFill>
                <a:effectLst/>
                <a:latin typeface="Modica Light" pitchFamily="2" charset="77"/>
                <a:ea typeface="Times New Roman" panose="02020603050405020304" pitchFamily="18" charset="0"/>
              </a:rPr>
              <a:t>Boughter</a:t>
            </a:r>
            <a:r>
              <a:rPr lang="en-US" sz="1200" dirty="0">
                <a:solidFill>
                  <a:srgbClr val="D8E5EA"/>
                </a:solidFill>
                <a:effectLst/>
                <a:latin typeface="Modica Light" pitchFamily="2" charset="77"/>
                <a:ea typeface="Times New Roman" panose="02020603050405020304" pitchFamily="18" charset="0"/>
              </a:rPr>
              <a:t>, J. R., McPhail, A, &amp; Whelan, J. P. (2022, October). Exploring frequent gamblers' insight into their own gambling problems. Presented at the annual conference of International Center for Responsible Gaming in Las Vegas, NV.</a:t>
            </a:r>
          </a:p>
          <a:p>
            <a:endParaRPr lang="en-US" sz="1200" dirty="0">
              <a:solidFill>
                <a:srgbClr val="D8E5EA"/>
              </a:solidFill>
              <a:latin typeface="Modica Light" pitchFamily="2" charset="77"/>
            </a:endParaRPr>
          </a:p>
        </p:txBody>
      </p:sp>
    </p:spTree>
    <p:extLst>
      <p:ext uri="{BB962C8B-B14F-4D97-AF65-F5344CB8AC3E}">
        <p14:creationId xmlns:p14="http://schemas.microsoft.com/office/powerpoint/2010/main" val="127443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C4944D-F7F6-0559-3215-2421BCAD5812}"/>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4E1E1B-DDFC-2E85-47F9-C3621CDF3F08}"/>
              </a:ext>
            </a:extLst>
          </p:cNvPr>
          <p:cNvSpPr>
            <a:spLocks noGrp="1"/>
          </p:cNvSpPr>
          <p:nvPr>
            <p:ph type="title"/>
          </p:nvPr>
        </p:nvSpPr>
        <p:spPr/>
        <p:txBody>
          <a:bodyPr>
            <a:normAutofit/>
          </a:bodyPr>
          <a:lstStyle/>
          <a:p>
            <a:r>
              <a:rPr lang="en-US" sz="4000" b="1" dirty="0">
                <a:solidFill>
                  <a:srgbClr val="D9BA6D"/>
                </a:solidFill>
                <a:latin typeface="Modica SemiBold" pitchFamily="2" charset="77"/>
              </a:rPr>
              <a:t>Awareness</a:t>
            </a:r>
            <a:endParaRPr lang="en-US" sz="4000" dirty="0"/>
          </a:p>
        </p:txBody>
      </p:sp>
      <p:graphicFrame>
        <p:nvGraphicFramePr>
          <p:cNvPr id="5" name="Content Placeholder 4">
            <a:extLst>
              <a:ext uri="{FF2B5EF4-FFF2-40B4-BE49-F238E27FC236}">
                <a16:creationId xmlns:a16="http://schemas.microsoft.com/office/drawing/2014/main" id="{66C30E6C-2E15-864B-B8D5-602DE00B5249}"/>
              </a:ext>
            </a:extLst>
          </p:cNvPr>
          <p:cNvGraphicFramePr>
            <a:graphicFrameLocks noGrp="1"/>
          </p:cNvGraphicFramePr>
          <p:nvPr>
            <p:ph idx="1"/>
            <p:extLst>
              <p:ext uri="{D42A27DB-BD31-4B8C-83A1-F6EECF244321}">
                <p14:modId xmlns:p14="http://schemas.microsoft.com/office/powerpoint/2010/main" val="1502673560"/>
              </p:ext>
            </p:extLst>
          </p:nvPr>
        </p:nvGraphicFramePr>
        <p:xfrm>
          <a:off x="1016000" y="1795810"/>
          <a:ext cx="10160000" cy="456054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45710A0A-6DDB-154E-7542-AA10B7400ADD}"/>
              </a:ext>
            </a:extLst>
          </p:cNvPr>
          <p:cNvSpPr>
            <a:spLocks noGrp="1"/>
          </p:cNvSpPr>
          <p:nvPr>
            <p:ph type="sldNum" sz="quarter" idx="12"/>
          </p:nvPr>
        </p:nvSpPr>
        <p:spPr/>
        <p:txBody>
          <a:bodyPr/>
          <a:lstStyle/>
          <a:p>
            <a:fld id="{B4FF8FB3-EFA1-EE4E-B71F-A2C396C9D21A}" type="slidenum">
              <a:rPr lang="en-US" smtClean="0"/>
              <a:t>16</a:t>
            </a:fld>
            <a:endParaRPr lang="en-US" dirty="0"/>
          </a:p>
        </p:txBody>
      </p:sp>
      <p:sp>
        <p:nvSpPr>
          <p:cNvPr id="6" name="TextBox 5">
            <a:extLst>
              <a:ext uri="{FF2B5EF4-FFF2-40B4-BE49-F238E27FC236}">
                <a16:creationId xmlns:a16="http://schemas.microsoft.com/office/drawing/2014/main" id="{95D14353-F725-3A39-31A3-A51ACCE1F37D}"/>
              </a:ext>
            </a:extLst>
          </p:cNvPr>
          <p:cNvSpPr txBox="1"/>
          <p:nvPr/>
        </p:nvSpPr>
        <p:spPr>
          <a:xfrm>
            <a:off x="2512800" y="1795810"/>
            <a:ext cx="7166400" cy="369332"/>
          </a:xfrm>
          <a:prstGeom prst="rect">
            <a:avLst/>
          </a:prstGeom>
          <a:noFill/>
        </p:spPr>
        <p:txBody>
          <a:bodyPr wrap="square" rtlCol="0">
            <a:spAutoFit/>
          </a:bodyPr>
          <a:lstStyle/>
          <a:p>
            <a:r>
              <a:rPr lang="en-US" dirty="0">
                <a:solidFill>
                  <a:srgbClr val="D8E5EA"/>
                </a:solidFill>
                <a:latin typeface="Modica" pitchFamily="2" charset="77"/>
              </a:rPr>
              <a:t>PGSI: How often have you felt you had a gambling problem?</a:t>
            </a:r>
          </a:p>
        </p:txBody>
      </p:sp>
      <p:sp>
        <p:nvSpPr>
          <p:cNvPr id="8" name="TextBox 7">
            <a:extLst>
              <a:ext uri="{FF2B5EF4-FFF2-40B4-BE49-F238E27FC236}">
                <a16:creationId xmlns:a16="http://schemas.microsoft.com/office/drawing/2014/main" id="{07A352F1-6A02-4F5F-4E5D-C20B9869B328}"/>
              </a:ext>
            </a:extLst>
          </p:cNvPr>
          <p:cNvSpPr txBox="1"/>
          <p:nvPr/>
        </p:nvSpPr>
        <p:spPr>
          <a:xfrm>
            <a:off x="838200" y="6114703"/>
            <a:ext cx="7965282" cy="369332"/>
          </a:xfrm>
          <a:prstGeom prst="rect">
            <a:avLst/>
          </a:prstGeom>
          <a:noFill/>
        </p:spPr>
        <p:txBody>
          <a:bodyPr wrap="square">
            <a:spAutoFit/>
          </a:bodyPr>
          <a:lstStyle/>
          <a:p>
            <a:r>
              <a:rPr lang="en-US" sz="1800" b="0" i="0" dirty="0">
                <a:solidFill>
                  <a:srgbClr val="D8E5EA"/>
                </a:solidFill>
                <a:latin typeface="Modica" pitchFamily="2" charset="77"/>
              </a:rPr>
              <a:t>During the last year did you think your gambling was a problem?</a:t>
            </a:r>
          </a:p>
        </p:txBody>
      </p:sp>
    </p:spTree>
    <p:extLst>
      <p:ext uri="{BB962C8B-B14F-4D97-AF65-F5344CB8AC3E}">
        <p14:creationId xmlns:p14="http://schemas.microsoft.com/office/powerpoint/2010/main" val="1019362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A73E1D-89B8-F0E5-0B9B-88FD9DCFF0D7}"/>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0C879A-4AF5-F262-B563-B318721C70D4}"/>
              </a:ext>
            </a:extLst>
          </p:cNvPr>
          <p:cNvSpPr>
            <a:spLocks noGrp="1"/>
          </p:cNvSpPr>
          <p:nvPr>
            <p:ph type="title"/>
          </p:nvPr>
        </p:nvSpPr>
        <p:spPr>
          <a:xfrm>
            <a:off x="550863" y="155075"/>
            <a:ext cx="11090274" cy="1325563"/>
          </a:xfrm>
        </p:spPr>
        <p:txBody>
          <a:bodyPr>
            <a:normAutofit/>
          </a:bodyPr>
          <a:lstStyle/>
          <a:p>
            <a:r>
              <a:rPr lang="en-US" sz="2667" b="1" dirty="0">
                <a:solidFill>
                  <a:srgbClr val="D9BA6D"/>
                </a:solidFill>
                <a:latin typeface="Modica SemiBold" pitchFamily="2" charset="77"/>
              </a:rPr>
              <a:t>What % screen &amp; follow-up for serious health problems?</a:t>
            </a:r>
          </a:p>
        </p:txBody>
      </p:sp>
      <p:graphicFrame>
        <p:nvGraphicFramePr>
          <p:cNvPr id="4" name="Content Placeholder 3">
            <a:extLst>
              <a:ext uri="{FF2B5EF4-FFF2-40B4-BE49-F238E27FC236}">
                <a16:creationId xmlns:a16="http://schemas.microsoft.com/office/drawing/2014/main" id="{F07140D5-0E0D-6658-9F71-AAE84BBADD21}"/>
              </a:ext>
            </a:extLst>
          </p:cNvPr>
          <p:cNvGraphicFramePr>
            <a:graphicFrameLocks noGrp="1"/>
          </p:cNvGraphicFramePr>
          <p:nvPr>
            <p:ph idx="1"/>
            <p:extLst>
              <p:ext uri="{D42A27DB-BD31-4B8C-83A1-F6EECF244321}">
                <p14:modId xmlns:p14="http://schemas.microsoft.com/office/powerpoint/2010/main" val="1568734611"/>
              </p:ext>
            </p:extLst>
          </p:nvPr>
        </p:nvGraphicFramePr>
        <p:xfrm>
          <a:off x="250165" y="1264978"/>
          <a:ext cx="11615264" cy="51995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1954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C48898-7A94-8B70-CB7C-033C0BFBA38A}"/>
              </a:ext>
            </a:extLst>
          </p:cNvPr>
          <p:cNvSpPr/>
          <p:nvPr/>
        </p:nvSpPr>
        <p:spPr>
          <a:xfrm>
            <a:off x="0" y="22860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62160295-D90B-D95B-949A-F83893D00B95}"/>
              </a:ext>
            </a:extLst>
          </p:cNvPr>
          <p:cNvSpPr>
            <a:spLocks noGrp="1"/>
          </p:cNvSpPr>
          <p:nvPr>
            <p:ph type="title"/>
          </p:nvPr>
        </p:nvSpPr>
        <p:spPr/>
        <p:txBody>
          <a:bodyPr/>
          <a:lstStyle/>
          <a:p>
            <a:r>
              <a:rPr lang="en-US" b="1" dirty="0">
                <a:solidFill>
                  <a:srgbClr val="D9BA6D"/>
                </a:solidFill>
                <a:latin typeface="Modica SemiBold" pitchFamily="2" charset="77"/>
              </a:rPr>
              <a:t>Perhaps it is how we screen</a:t>
            </a:r>
          </a:p>
        </p:txBody>
      </p:sp>
      <p:graphicFrame>
        <p:nvGraphicFramePr>
          <p:cNvPr id="12" name="TextBox 9">
            <a:extLst>
              <a:ext uri="{FF2B5EF4-FFF2-40B4-BE49-F238E27FC236}">
                <a16:creationId xmlns:a16="http://schemas.microsoft.com/office/drawing/2014/main" id="{C35138E8-C808-45A0-EEB7-D1DCFF47E553}"/>
              </a:ext>
            </a:extLst>
          </p:cNvPr>
          <p:cNvGraphicFramePr/>
          <p:nvPr>
            <p:extLst>
              <p:ext uri="{D42A27DB-BD31-4B8C-83A1-F6EECF244321}">
                <p14:modId xmlns:p14="http://schemas.microsoft.com/office/powerpoint/2010/main" val="183748197"/>
              </p:ext>
            </p:extLst>
          </p:nvPr>
        </p:nvGraphicFramePr>
        <p:xfrm>
          <a:off x="1676402" y="2055813"/>
          <a:ext cx="8210548" cy="4204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2875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D12FF-028F-DEA1-5945-365D585787F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790DF5-8099-3B7D-F6FD-5E890FFC7093}"/>
              </a:ext>
            </a:extLst>
          </p:cNvPr>
          <p:cNvSpPr/>
          <p:nvPr/>
        </p:nvSpPr>
        <p:spPr>
          <a:xfrm>
            <a:off x="0"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E97B3D0-4F71-3425-62F1-138E23D37F8D}"/>
              </a:ext>
            </a:extLst>
          </p:cNvPr>
          <p:cNvSpPr txBox="1">
            <a:spLocks/>
          </p:cNvSpPr>
          <p:nvPr/>
        </p:nvSpPr>
        <p:spPr>
          <a:xfrm>
            <a:off x="936172" y="957943"/>
            <a:ext cx="7569200" cy="762000"/>
          </a:xfrm>
          <a:prstGeom prst="rect">
            <a:avLst/>
          </a:prstGeom>
        </p:spPr>
        <p:txBody>
          <a:bodyPr vert="horz" lIns="60960" tIns="30480" rIns="60960" bIns="3048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D9BA6D"/>
                </a:solidFill>
                <a:latin typeface="Modica Medium" pitchFamily="2" charset="77"/>
              </a:rPr>
              <a:t>Brief Biosocial Gambling Screen</a:t>
            </a:r>
          </a:p>
        </p:txBody>
      </p:sp>
      <p:graphicFrame>
        <p:nvGraphicFramePr>
          <p:cNvPr id="11" name="TextBox 6">
            <a:extLst>
              <a:ext uri="{FF2B5EF4-FFF2-40B4-BE49-F238E27FC236}">
                <a16:creationId xmlns:a16="http://schemas.microsoft.com/office/drawing/2014/main" id="{1FA18E71-EF23-1E65-A2AF-14E5D634C419}"/>
              </a:ext>
            </a:extLst>
          </p:cNvPr>
          <p:cNvGraphicFramePr/>
          <p:nvPr>
            <p:extLst>
              <p:ext uri="{D42A27DB-BD31-4B8C-83A1-F6EECF244321}">
                <p14:modId xmlns:p14="http://schemas.microsoft.com/office/powerpoint/2010/main" val="926490369"/>
              </p:ext>
            </p:extLst>
          </p:nvPr>
        </p:nvGraphicFramePr>
        <p:xfrm>
          <a:off x="1437294" y="2001395"/>
          <a:ext cx="10349893" cy="3770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102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83D3D6-AB29-8F96-20D9-A837811F8815}"/>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0043DF-BD7A-F813-419A-DBD57519FEF6}"/>
              </a:ext>
            </a:extLst>
          </p:cNvPr>
          <p:cNvSpPr>
            <a:spLocks noGrp="1"/>
          </p:cNvSpPr>
          <p:nvPr>
            <p:ph type="title"/>
          </p:nvPr>
        </p:nvSpPr>
        <p:spPr/>
        <p:txBody>
          <a:bodyPr>
            <a:normAutofit/>
          </a:bodyPr>
          <a:lstStyle/>
          <a:p>
            <a:r>
              <a:rPr lang="en-US" sz="4000" b="1" dirty="0">
                <a:solidFill>
                  <a:srgbClr val="D9BA6D"/>
                </a:solidFill>
                <a:latin typeface="Modica SemiBold" pitchFamily="2" charset="77"/>
              </a:rPr>
              <a:t>Where are we going</a:t>
            </a:r>
          </a:p>
        </p:txBody>
      </p:sp>
      <p:sp>
        <p:nvSpPr>
          <p:cNvPr id="3" name="Content Placeholder 2">
            <a:extLst>
              <a:ext uri="{FF2B5EF4-FFF2-40B4-BE49-F238E27FC236}">
                <a16:creationId xmlns:a16="http://schemas.microsoft.com/office/drawing/2014/main" id="{4CA37C34-DFA9-126B-D445-293971DD781E}"/>
              </a:ext>
            </a:extLst>
          </p:cNvPr>
          <p:cNvSpPr>
            <a:spLocks noGrp="1"/>
          </p:cNvSpPr>
          <p:nvPr>
            <p:ph idx="1"/>
          </p:nvPr>
        </p:nvSpPr>
        <p:spPr>
          <a:xfrm>
            <a:off x="1468314" y="1825625"/>
            <a:ext cx="9885485" cy="4351338"/>
          </a:xfrm>
        </p:spPr>
        <p:txBody>
          <a:bodyPr>
            <a:normAutofit/>
          </a:bodyPr>
          <a:lstStyle/>
          <a:p>
            <a:pPr>
              <a:lnSpc>
                <a:spcPct val="160000"/>
              </a:lnSpc>
              <a:buClr>
                <a:srgbClr val="D9BA6D"/>
              </a:buClr>
              <a:buSzPct val="110000"/>
              <a:buFont typeface="Courier New" panose="02070309020205020404" pitchFamily="49" charset="0"/>
              <a:buChar char="o"/>
            </a:pPr>
            <a:r>
              <a:rPr lang="en-US" dirty="0">
                <a:solidFill>
                  <a:srgbClr val="D8E5EA"/>
                </a:solidFill>
              </a:rPr>
              <a:t> A bit of background</a:t>
            </a:r>
          </a:p>
          <a:p>
            <a:pPr>
              <a:lnSpc>
                <a:spcPct val="160000"/>
              </a:lnSpc>
              <a:buClr>
                <a:srgbClr val="D9BA6D"/>
              </a:buClr>
              <a:buSzPct val="110000"/>
              <a:buFont typeface="Courier New" panose="02070309020205020404" pitchFamily="49" charset="0"/>
              <a:buChar char="o"/>
            </a:pPr>
            <a:r>
              <a:rPr lang="en-US" dirty="0">
                <a:solidFill>
                  <a:srgbClr val="D8E5EA"/>
                </a:solidFill>
              </a:rPr>
              <a:t>What are they waiting for?</a:t>
            </a:r>
          </a:p>
          <a:p>
            <a:pPr lvl="2">
              <a:lnSpc>
                <a:spcPct val="160000"/>
              </a:lnSpc>
              <a:buClr>
                <a:srgbClr val="D9BA6D"/>
              </a:buClr>
              <a:buSzPct val="110000"/>
              <a:buFont typeface="Courier New" panose="02070309020205020404" pitchFamily="49" charset="0"/>
              <a:buChar char="o"/>
            </a:pPr>
            <a:r>
              <a:rPr lang="en-US" sz="1800" dirty="0">
                <a:solidFill>
                  <a:srgbClr val="D8E5EA"/>
                </a:solidFill>
                <a:latin typeface="Modica Light" pitchFamily="2" charset="77"/>
              </a:rPr>
              <a:t>C</a:t>
            </a:r>
            <a:r>
              <a:rPr lang="en-US" sz="1800" u="none" strike="noStrike" dirty="0">
                <a:solidFill>
                  <a:srgbClr val="D8E5EA"/>
                </a:solidFill>
                <a:effectLst/>
                <a:latin typeface="Modica Light" pitchFamily="2" charset="77"/>
              </a:rPr>
              <a:t>lient engagement &amp;  treatment hesitancy</a:t>
            </a:r>
            <a:endParaRPr lang="en-US" sz="1800" dirty="0">
              <a:solidFill>
                <a:srgbClr val="D8E5EA"/>
              </a:solidFill>
            </a:endParaRPr>
          </a:p>
          <a:p>
            <a:pPr>
              <a:lnSpc>
                <a:spcPct val="160000"/>
              </a:lnSpc>
              <a:buClr>
                <a:srgbClr val="D9BA6D"/>
              </a:buClr>
              <a:buSzPct val="110000"/>
              <a:buFont typeface="Courier New" panose="02070309020205020404" pitchFamily="49" charset="0"/>
              <a:buChar char="o"/>
            </a:pPr>
            <a:r>
              <a:rPr lang="en-US" dirty="0">
                <a:solidFill>
                  <a:srgbClr val="D8E5EA"/>
                </a:solidFill>
              </a:rPr>
              <a:t> Please don’t leave!</a:t>
            </a:r>
          </a:p>
          <a:p>
            <a:pPr lvl="2">
              <a:lnSpc>
                <a:spcPct val="160000"/>
              </a:lnSpc>
              <a:buClr>
                <a:srgbClr val="D9BA6D"/>
              </a:buClr>
              <a:buSzPct val="110000"/>
              <a:buFont typeface="Courier New" panose="02070309020205020404" pitchFamily="49" charset="0"/>
              <a:buChar char="o"/>
            </a:pPr>
            <a:r>
              <a:rPr lang="en-US" u="none" strike="noStrike" dirty="0">
                <a:solidFill>
                  <a:srgbClr val="D8E5EA"/>
                </a:solidFill>
                <a:effectLst/>
                <a:latin typeface="Modica Light" pitchFamily="2" charset="77"/>
              </a:rPr>
              <a:t>Decreasing premature treatment termination</a:t>
            </a:r>
            <a:endParaRPr lang="en-US" dirty="0">
              <a:solidFill>
                <a:srgbClr val="D8E5EA"/>
              </a:solidFill>
            </a:endParaRPr>
          </a:p>
          <a:p>
            <a:pPr>
              <a:lnSpc>
                <a:spcPct val="160000"/>
              </a:lnSpc>
              <a:buClr>
                <a:srgbClr val="D9BA6D"/>
              </a:buClr>
              <a:buSzPct val="110000"/>
              <a:buFont typeface="Courier New" panose="02070309020205020404" pitchFamily="49" charset="0"/>
              <a:buChar char="o"/>
            </a:pPr>
            <a:endParaRPr lang="en-US" dirty="0">
              <a:solidFill>
                <a:srgbClr val="D8E5EA"/>
              </a:solidFill>
            </a:endParaRPr>
          </a:p>
        </p:txBody>
      </p:sp>
      <p:sp>
        <p:nvSpPr>
          <p:cNvPr id="4" name="Slide Number Placeholder 3">
            <a:extLst>
              <a:ext uri="{FF2B5EF4-FFF2-40B4-BE49-F238E27FC236}">
                <a16:creationId xmlns:a16="http://schemas.microsoft.com/office/drawing/2014/main" id="{FD074058-8B18-0A35-FC7A-6E02496AD834}"/>
              </a:ext>
            </a:extLst>
          </p:cNvPr>
          <p:cNvSpPr>
            <a:spLocks noGrp="1"/>
          </p:cNvSpPr>
          <p:nvPr>
            <p:ph type="sldNum" sz="quarter" idx="12"/>
          </p:nvPr>
        </p:nvSpPr>
        <p:spPr/>
        <p:txBody>
          <a:bodyPr/>
          <a:lstStyle/>
          <a:p>
            <a:fld id="{B4FF8FB3-EFA1-EE4E-B71F-A2C396C9D21A}" type="slidenum">
              <a:rPr lang="en-US" smtClean="0"/>
              <a:t>2</a:t>
            </a:fld>
            <a:endParaRPr lang="en-US" dirty="0"/>
          </a:p>
        </p:txBody>
      </p:sp>
    </p:spTree>
    <p:extLst>
      <p:ext uri="{BB962C8B-B14F-4D97-AF65-F5344CB8AC3E}">
        <p14:creationId xmlns:p14="http://schemas.microsoft.com/office/powerpoint/2010/main" val="2984457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FE808-8294-7369-CE8E-A10DACD5F45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BBE2894-F090-B8BE-EB6A-B36D1A5D678A}"/>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19948-9B25-62A4-5A29-ACFCE0EF60A1}"/>
              </a:ext>
            </a:extLst>
          </p:cNvPr>
          <p:cNvSpPr>
            <a:spLocks noGrp="1"/>
          </p:cNvSpPr>
          <p:nvPr>
            <p:ph type="title"/>
          </p:nvPr>
        </p:nvSpPr>
        <p:spPr>
          <a:xfrm>
            <a:off x="1422400" y="228600"/>
            <a:ext cx="7569200" cy="762000"/>
          </a:xfrm>
        </p:spPr>
        <p:txBody>
          <a:bodyPr>
            <a:normAutofit/>
          </a:bodyPr>
          <a:lstStyle/>
          <a:p>
            <a:pPr algn="l"/>
            <a:r>
              <a:rPr lang="en-US" sz="3200" b="1" dirty="0">
                <a:solidFill>
                  <a:srgbClr val="D9BA6D"/>
                </a:solidFill>
                <a:latin typeface="Modica Medium" pitchFamily="2" charset="77"/>
              </a:rPr>
              <a:t>Problem Gambling Severity Index</a:t>
            </a:r>
          </a:p>
        </p:txBody>
      </p:sp>
      <p:sp>
        <p:nvSpPr>
          <p:cNvPr id="5" name="TextBox 4">
            <a:extLst>
              <a:ext uri="{FF2B5EF4-FFF2-40B4-BE49-F238E27FC236}">
                <a16:creationId xmlns:a16="http://schemas.microsoft.com/office/drawing/2014/main" id="{97BB5FBB-30F2-1ADF-B306-540FFAF147FC}"/>
              </a:ext>
            </a:extLst>
          </p:cNvPr>
          <p:cNvSpPr txBox="1"/>
          <p:nvPr/>
        </p:nvSpPr>
        <p:spPr>
          <a:xfrm>
            <a:off x="2120231" y="1005306"/>
            <a:ext cx="8410222" cy="4848956"/>
          </a:xfrm>
          <a:prstGeom prst="rect">
            <a:avLst/>
          </a:prstGeom>
          <a:noFill/>
        </p:spPr>
        <p:txBody>
          <a:bodyPr wrap="square">
            <a:spAutoFit/>
          </a:bodyPr>
          <a:lstStyle/>
          <a:p>
            <a:pPr marL="304815" indent="-304815">
              <a:lnSpc>
                <a:spcPct val="150000"/>
              </a:lnSpc>
              <a:buFont typeface="+mj-lt"/>
              <a:buAutoNum type="arabicParenR"/>
            </a:pPr>
            <a:r>
              <a:rPr lang="en-US" sz="1600" dirty="0">
                <a:solidFill>
                  <a:srgbClr val="D8E5EA"/>
                </a:solidFill>
                <a:latin typeface="Modica" pitchFamily="2" charset="77"/>
              </a:rPr>
              <a:t>Have you bet more than you could really afford to lose? </a:t>
            </a:r>
          </a:p>
          <a:p>
            <a:pPr marL="304815" indent="-304815">
              <a:lnSpc>
                <a:spcPct val="150000"/>
              </a:lnSpc>
              <a:buFont typeface="+mj-lt"/>
              <a:buAutoNum type="arabicParenR"/>
            </a:pPr>
            <a:r>
              <a:rPr lang="en-US" sz="1600" dirty="0">
                <a:solidFill>
                  <a:srgbClr val="D8E5EA"/>
                </a:solidFill>
                <a:latin typeface="Modica" pitchFamily="2" charset="77"/>
              </a:rPr>
              <a:t>Have you needed to gamble with larger amounts of money to get the same feeling of excitement? </a:t>
            </a:r>
          </a:p>
          <a:p>
            <a:pPr marL="304815" indent="-304815">
              <a:lnSpc>
                <a:spcPct val="150000"/>
              </a:lnSpc>
              <a:buFont typeface="+mj-lt"/>
              <a:buAutoNum type="arabicParenR"/>
            </a:pPr>
            <a:r>
              <a:rPr lang="en-US" sz="1600" dirty="0">
                <a:solidFill>
                  <a:srgbClr val="D8E5EA"/>
                </a:solidFill>
                <a:latin typeface="Modica" pitchFamily="2" charset="77"/>
              </a:rPr>
              <a:t>When you gambled, did you go back another day to try to win back the money you lost? </a:t>
            </a:r>
          </a:p>
          <a:p>
            <a:pPr marL="304815" indent="-304815">
              <a:lnSpc>
                <a:spcPct val="150000"/>
              </a:lnSpc>
              <a:buFont typeface="+mj-lt"/>
              <a:buAutoNum type="arabicParenR"/>
            </a:pPr>
            <a:r>
              <a:rPr lang="en-US" sz="1600" dirty="0">
                <a:solidFill>
                  <a:srgbClr val="D8E5EA"/>
                </a:solidFill>
                <a:latin typeface="Modica" pitchFamily="2" charset="77"/>
              </a:rPr>
              <a:t>Have you borrowed money or sold anything to get money to gamble? </a:t>
            </a:r>
          </a:p>
          <a:p>
            <a:pPr marL="304815" indent="-304815">
              <a:lnSpc>
                <a:spcPct val="150000"/>
              </a:lnSpc>
              <a:buFont typeface="+mj-lt"/>
              <a:buAutoNum type="arabicParenR"/>
            </a:pPr>
            <a:r>
              <a:rPr lang="en-US" sz="1600" dirty="0">
                <a:solidFill>
                  <a:srgbClr val="D8E5EA"/>
                </a:solidFill>
                <a:latin typeface="Modica" pitchFamily="2" charset="77"/>
              </a:rPr>
              <a:t>Have you felt that you might have a problem with gambling? </a:t>
            </a:r>
          </a:p>
          <a:p>
            <a:pPr marL="304815" indent="-304815">
              <a:lnSpc>
                <a:spcPct val="150000"/>
              </a:lnSpc>
              <a:buFont typeface="+mj-lt"/>
              <a:buAutoNum type="arabicParenR"/>
            </a:pPr>
            <a:r>
              <a:rPr lang="en-US" sz="1600" dirty="0">
                <a:solidFill>
                  <a:srgbClr val="D8E5EA"/>
                </a:solidFill>
                <a:latin typeface="Modica" pitchFamily="2" charset="77"/>
              </a:rPr>
              <a:t>Has gambling caused you any health problems, including stress or anxiety? </a:t>
            </a:r>
          </a:p>
          <a:p>
            <a:pPr marL="304815" indent="-304815">
              <a:lnSpc>
                <a:spcPct val="150000"/>
              </a:lnSpc>
              <a:buFont typeface="+mj-lt"/>
              <a:buAutoNum type="arabicParenR"/>
            </a:pPr>
            <a:r>
              <a:rPr lang="en-US" sz="1600" dirty="0">
                <a:solidFill>
                  <a:schemeClr val="accent2">
                    <a:lumMod val="40000"/>
                    <a:lumOff val="60000"/>
                  </a:schemeClr>
                </a:solidFill>
                <a:latin typeface="Modica" pitchFamily="2" charset="77"/>
              </a:rPr>
              <a:t>Have people criticized your betting or told you that you had a gambling problem, regardless of whether you thought it was true? </a:t>
            </a:r>
          </a:p>
          <a:p>
            <a:pPr marL="304815" indent="-304815">
              <a:lnSpc>
                <a:spcPct val="150000"/>
              </a:lnSpc>
              <a:buFont typeface="+mj-lt"/>
              <a:buAutoNum type="arabicParenR"/>
            </a:pPr>
            <a:r>
              <a:rPr lang="en-US" sz="1600" dirty="0">
                <a:solidFill>
                  <a:schemeClr val="accent2">
                    <a:lumMod val="40000"/>
                    <a:lumOff val="60000"/>
                  </a:schemeClr>
                </a:solidFill>
                <a:latin typeface="Modica" pitchFamily="2" charset="77"/>
              </a:rPr>
              <a:t>Has your gambling caused any financial problems for you or your household?</a:t>
            </a:r>
          </a:p>
          <a:p>
            <a:pPr marL="304815" indent="-304815">
              <a:lnSpc>
                <a:spcPct val="150000"/>
              </a:lnSpc>
              <a:buFont typeface="+mj-lt"/>
              <a:buAutoNum type="arabicParenR"/>
            </a:pPr>
            <a:r>
              <a:rPr lang="en-US" sz="1600" dirty="0">
                <a:solidFill>
                  <a:srgbClr val="D8E5EA"/>
                </a:solidFill>
                <a:latin typeface="Modica" pitchFamily="2" charset="77"/>
              </a:rPr>
              <a:t>Have you felt guilty about the way you gamble or what happens when you gamble?</a:t>
            </a:r>
          </a:p>
        </p:txBody>
      </p:sp>
      <p:sp>
        <p:nvSpPr>
          <p:cNvPr id="3" name="TextBox 2">
            <a:extLst>
              <a:ext uri="{FF2B5EF4-FFF2-40B4-BE49-F238E27FC236}">
                <a16:creationId xmlns:a16="http://schemas.microsoft.com/office/drawing/2014/main" id="{8663092D-1021-1745-4CF6-51562AC67A36}"/>
              </a:ext>
            </a:extLst>
          </p:cNvPr>
          <p:cNvSpPr txBox="1"/>
          <p:nvPr/>
        </p:nvSpPr>
        <p:spPr>
          <a:xfrm>
            <a:off x="812800" y="6023205"/>
            <a:ext cx="11536585" cy="646331"/>
          </a:xfrm>
          <a:prstGeom prst="rect">
            <a:avLst/>
          </a:prstGeom>
          <a:noFill/>
        </p:spPr>
        <p:txBody>
          <a:bodyPr wrap="square" rtlCol="0">
            <a:spAutoFit/>
          </a:bodyPr>
          <a:lstStyle/>
          <a:p>
            <a:r>
              <a:rPr lang="en-US" sz="1200" dirty="0">
                <a:solidFill>
                  <a:srgbClr val="D8E5EA"/>
                </a:solidFill>
                <a:latin typeface="Modica Light" pitchFamily="2" charset="77"/>
                <a:ea typeface="Times New Roman" panose="02020603050405020304" pitchFamily="18" charset="0"/>
              </a:rPr>
              <a:t>Peter, C.S.*, Whelan, J.P., &amp; </a:t>
            </a:r>
            <a:r>
              <a:rPr lang="en-US" sz="1200" dirty="0" err="1">
                <a:solidFill>
                  <a:srgbClr val="D8E5EA"/>
                </a:solidFill>
                <a:latin typeface="Modica Light" pitchFamily="2" charset="77"/>
                <a:ea typeface="Times New Roman" panose="02020603050405020304" pitchFamily="18" charset="0"/>
              </a:rPr>
              <a:t>Pfund</a:t>
            </a:r>
            <a:r>
              <a:rPr lang="en-US" sz="1200" dirty="0">
                <a:solidFill>
                  <a:srgbClr val="D8E5EA"/>
                </a:solidFill>
                <a:latin typeface="Modica Light" pitchFamily="2" charset="77"/>
                <a:ea typeface="Times New Roman" panose="02020603050405020304" pitchFamily="18" charset="0"/>
              </a:rPr>
              <a:t>, R.A. (2022). Text comprehension analyses to improve assessment Accuracy demonstration using gambling disorder screening. Journal of Gambling Studies 38(4), 1269-1287. </a:t>
            </a:r>
            <a:r>
              <a:rPr lang="en-US" sz="1200" dirty="0" err="1">
                <a:solidFill>
                  <a:srgbClr val="D8E5EA"/>
                </a:solidFill>
                <a:latin typeface="Modica Light" pitchFamily="2" charset="77"/>
                <a:ea typeface="Times New Roman" panose="02020603050405020304" pitchFamily="18" charset="0"/>
              </a:rPr>
              <a:t>doi</a:t>
            </a:r>
            <a:r>
              <a:rPr lang="en-US" sz="1200" dirty="0">
                <a:solidFill>
                  <a:srgbClr val="D8E5EA"/>
                </a:solidFill>
                <a:latin typeface="Modica Light" pitchFamily="2" charset="77"/>
                <a:ea typeface="Times New Roman" panose="02020603050405020304" pitchFamily="18" charset="0"/>
              </a:rPr>
              <a:t>: 10.1007/s10899-022-10110-0</a:t>
            </a:r>
          </a:p>
          <a:p>
            <a:endParaRPr lang="en-US" sz="1200" dirty="0"/>
          </a:p>
        </p:txBody>
      </p:sp>
    </p:spTree>
    <p:extLst>
      <p:ext uri="{BB962C8B-B14F-4D97-AF65-F5344CB8AC3E}">
        <p14:creationId xmlns:p14="http://schemas.microsoft.com/office/powerpoint/2010/main" val="471017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87ABA-AB41-38BF-93B7-F8F7BF8F1CD1}"/>
              </a:ext>
            </a:extLst>
          </p:cNvPr>
          <p:cNvSpPr>
            <a:spLocks noGrp="1"/>
          </p:cNvSpPr>
          <p:nvPr>
            <p:ph type="sldNum" sz="quarter" idx="12"/>
          </p:nvPr>
        </p:nvSpPr>
        <p:spPr/>
        <p:txBody>
          <a:bodyPr/>
          <a:lstStyle/>
          <a:p>
            <a:fld id="{B4FF8FB3-EFA1-EE4E-B71F-A2C396C9D21A}" type="slidenum">
              <a:rPr lang="en-US" smtClean="0"/>
              <a:t>21</a:t>
            </a:fld>
            <a:endParaRPr lang="en-US"/>
          </a:p>
        </p:txBody>
      </p:sp>
      <p:graphicFrame>
        <p:nvGraphicFramePr>
          <p:cNvPr id="3" name="Table 2">
            <a:extLst>
              <a:ext uri="{FF2B5EF4-FFF2-40B4-BE49-F238E27FC236}">
                <a16:creationId xmlns:a16="http://schemas.microsoft.com/office/drawing/2014/main" id="{E4A0A6E3-1361-7BA7-A921-41D2F6FE6A53}"/>
              </a:ext>
            </a:extLst>
          </p:cNvPr>
          <p:cNvGraphicFramePr>
            <a:graphicFrameLocks noGrp="1"/>
          </p:cNvGraphicFramePr>
          <p:nvPr>
            <p:extLst>
              <p:ext uri="{D42A27DB-BD31-4B8C-83A1-F6EECF244321}">
                <p14:modId xmlns:p14="http://schemas.microsoft.com/office/powerpoint/2010/main" val="1416944675"/>
              </p:ext>
            </p:extLst>
          </p:nvPr>
        </p:nvGraphicFramePr>
        <p:xfrm>
          <a:off x="3156857" y="0"/>
          <a:ext cx="8926391" cy="6396408"/>
        </p:xfrm>
        <a:graphic>
          <a:graphicData uri="http://schemas.openxmlformats.org/drawingml/2006/table">
            <a:tbl>
              <a:tblPr firstRow="1" firstCol="1" bandRow="1">
                <a:tableStyleId>{5C22544A-7EE6-4342-B048-85BDC9FD1C3A}</a:tableStyleId>
              </a:tblPr>
              <a:tblGrid>
                <a:gridCol w="1198419">
                  <a:extLst>
                    <a:ext uri="{9D8B030D-6E8A-4147-A177-3AD203B41FA5}">
                      <a16:colId xmlns:a16="http://schemas.microsoft.com/office/drawing/2014/main" val="2479507560"/>
                    </a:ext>
                  </a:extLst>
                </a:gridCol>
                <a:gridCol w="1412292">
                  <a:extLst>
                    <a:ext uri="{9D8B030D-6E8A-4147-A177-3AD203B41FA5}">
                      <a16:colId xmlns:a16="http://schemas.microsoft.com/office/drawing/2014/main" val="2644936360"/>
                    </a:ext>
                  </a:extLst>
                </a:gridCol>
                <a:gridCol w="1239905">
                  <a:extLst>
                    <a:ext uri="{9D8B030D-6E8A-4147-A177-3AD203B41FA5}">
                      <a16:colId xmlns:a16="http://schemas.microsoft.com/office/drawing/2014/main" val="66781209"/>
                    </a:ext>
                  </a:extLst>
                </a:gridCol>
                <a:gridCol w="1234374">
                  <a:extLst>
                    <a:ext uri="{9D8B030D-6E8A-4147-A177-3AD203B41FA5}">
                      <a16:colId xmlns:a16="http://schemas.microsoft.com/office/drawing/2014/main" val="4174185171"/>
                    </a:ext>
                  </a:extLst>
                </a:gridCol>
                <a:gridCol w="1191967">
                  <a:extLst>
                    <a:ext uri="{9D8B030D-6E8A-4147-A177-3AD203B41FA5}">
                      <a16:colId xmlns:a16="http://schemas.microsoft.com/office/drawing/2014/main" val="2950508259"/>
                    </a:ext>
                  </a:extLst>
                </a:gridCol>
                <a:gridCol w="1229765">
                  <a:extLst>
                    <a:ext uri="{9D8B030D-6E8A-4147-A177-3AD203B41FA5}">
                      <a16:colId xmlns:a16="http://schemas.microsoft.com/office/drawing/2014/main" val="2539671599"/>
                    </a:ext>
                  </a:extLst>
                </a:gridCol>
                <a:gridCol w="738413">
                  <a:extLst>
                    <a:ext uri="{9D8B030D-6E8A-4147-A177-3AD203B41FA5}">
                      <a16:colId xmlns:a16="http://schemas.microsoft.com/office/drawing/2014/main" val="2663058549"/>
                    </a:ext>
                  </a:extLst>
                </a:gridCol>
                <a:gridCol w="681256">
                  <a:extLst>
                    <a:ext uri="{9D8B030D-6E8A-4147-A177-3AD203B41FA5}">
                      <a16:colId xmlns:a16="http://schemas.microsoft.com/office/drawing/2014/main" val="1529779887"/>
                    </a:ext>
                  </a:extLst>
                </a:gridCol>
              </a:tblGrid>
              <a:tr h="635393">
                <a:tc>
                  <a:txBody>
                    <a:bodyPr/>
                    <a:lstStyle/>
                    <a:p>
                      <a:pPr marL="0" marR="0" algn="ctr">
                        <a:lnSpc>
                          <a:spcPct val="200000"/>
                        </a:lnSpc>
                        <a:spcBef>
                          <a:spcPts val="0"/>
                        </a:spcBef>
                        <a:spcAft>
                          <a:spcPts val="0"/>
                        </a:spcAft>
                      </a:pPr>
                      <a:r>
                        <a:rPr lang="en-US" sz="1200" b="0" i="0">
                          <a:effectLst/>
                          <a:latin typeface="Modica Light" pitchFamily="2" charset="77"/>
                        </a:rPr>
                        <a:t>AQ-27 Subscale</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Casino Gambler</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eSports Gambler</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Internet Gamer</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Financial Crisis</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F(3, 393)</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Partial η2</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p-value</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749720605"/>
                  </a:ext>
                </a:extLst>
              </a:tr>
              <a:tr h="572785">
                <a:tc>
                  <a:txBody>
                    <a:bodyPr/>
                    <a:lstStyle/>
                    <a:p>
                      <a:pPr marL="0" marR="0" algn="ctr">
                        <a:lnSpc>
                          <a:spcPct val="200000"/>
                        </a:lnSpc>
                        <a:spcBef>
                          <a:spcPts val="0"/>
                        </a:spcBef>
                        <a:spcAft>
                          <a:spcPts val="0"/>
                        </a:spcAft>
                      </a:pPr>
                      <a:r>
                        <a:rPr lang="en-US" sz="1200" b="0" i="0">
                          <a:effectLst/>
                          <a:latin typeface="Modica Light" pitchFamily="2" charset="77"/>
                        </a:rPr>
                        <a:t>Blame</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19.26 (5.26)</a:t>
                      </a:r>
                      <a:r>
                        <a:rPr lang="en-US" sz="1200" b="0" i="0" baseline="30000">
                          <a:effectLst/>
                          <a:latin typeface="Modica Light" pitchFamily="2" charset="77"/>
                        </a:rPr>
                        <a:t>a</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18.76 (5.43)</a:t>
                      </a:r>
                      <a:r>
                        <a:rPr lang="en-US" sz="1200" b="0" i="0" baseline="30000" dirty="0">
                          <a:effectLst/>
                          <a:latin typeface="Modica Light" pitchFamily="2" charset="77"/>
                        </a:rPr>
                        <a:t>a</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18.81 (5.92)</a:t>
                      </a:r>
                      <a:r>
                        <a:rPr lang="en-US" sz="1200" b="0" i="0" baseline="30000" dirty="0">
                          <a:effectLst/>
                          <a:latin typeface="Modica Light" pitchFamily="2" charset="77"/>
                        </a:rPr>
                        <a:t>a</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11.43 (5.51)</a:t>
                      </a:r>
                      <a:r>
                        <a:rPr lang="en-US" sz="1200" b="0" i="0" baseline="30000">
                          <a:effectLst/>
                          <a:latin typeface="Modica Light" pitchFamily="2" charset="77"/>
                        </a:rPr>
                        <a:t>b</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62.79</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.28</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&lt; .001</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83760090"/>
                  </a:ext>
                </a:extLst>
              </a:tr>
              <a:tr h="572785">
                <a:tc>
                  <a:txBody>
                    <a:bodyPr/>
                    <a:lstStyle/>
                    <a:p>
                      <a:pPr marL="0" marR="0" algn="ctr">
                        <a:lnSpc>
                          <a:spcPct val="200000"/>
                        </a:lnSpc>
                        <a:spcBef>
                          <a:spcPts val="0"/>
                        </a:spcBef>
                        <a:spcAft>
                          <a:spcPts val="0"/>
                        </a:spcAft>
                      </a:pPr>
                      <a:r>
                        <a:rPr lang="en-US" sz="1200" b="0" i="0">
                          <a:effectLst/>
                          <a:latin typeface="Modica Light" pitchFamily="2" charset="77"/>
                        </a:rPr>
                        <a:t>Anger</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17.49 (6.70)</a:t>
                      </a:r>
                      <a:r>
                        <a:rPr lang="en-US" sz="1200" b="0" i="0" baseline="30000" dirty="0">
                          <a:effectLst/>
                          <a:latin typeface="Modica Light" pitchFamily="2" charset="77"/>
                        </a:rPr>
                        <a:t>a</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16.38 (6.98)</a:t>
                      </a:r>
                      <a:r>
                        <a:rPr lang="en-US" sz="1200" b="0" i="0" baseline="30000" dirty="0">
                          <a:effectLst/>
                          <a:latin typeface="Modica Light" pitchFamily="2" charset="77"/>
                        </a:rPr>
                        <a:t>a</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15.94 (7.14)</a:t>
                      </a:r>
                      <a:r>
                        <a:rPr lang="en-US" sz="1200" b="0" i="0" baseline="30000" dirty="0">
                          <a:effectLst/>
                          <a:latin typeface="Modica Light" pitchFamily="2" charset="77"/>
                        </a:rPr>
                        <a:t>a</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6.87 (5.36)</a:t>
                      </a:r>
                      <a:r>
                        <a:rPr lang="en-US" sz="1200" b="0" i="0" baseline="30000" dirty="0">
                          <a:effectLst/>
                          <a:latin typeface="Modica Light" pitchFamily="2" charset="77"/>
                        </a:rPr>
                        <a:t>b</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75.77</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.32</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&lt; .001</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20034331"/>
                  </a:ext>
                </a:extLst>
              </a:tr>
              <a:tr h="572785">
                <a:tc>
                  <a:txBody>
                    <a:bodyPr/>
                    <a:lstStyle/>
                    <a:p>
                      <a:pPr marL="0" marR="0" algn="ctr">
                        <a:lnSpc>
                          <a:spcPct val="200000"/>
                        </a:lnSpc>
                        <a:spcBef>
                          <a:spcPts val="0"/>
                        </a:spcBef>
                        <a:spcAft>
                          <a:spcPts val="0"/>
                        </a:spcAft>
                      </a:pPr>
                      <a:r>
                        <a:rPr lang="en-US" sz="1200" b="0" i="0" dirty="0">
                          <a:effectLst/>
                          <a:latin typeface="Modica Light" pitchFamily="2" charset="77"/>
                        </a:rPr>
                        <a:t>Pity</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17.59 (6.23)</a:t>
                      </a:r>
                      <a:r>
                        <a:rPr lang="en-US" sz="1200" b="0" i="0" baseline="30000" dirty="0">
                          <a:effectLst/>
                          <a:latin typeface="Modica Light" pitchFamily="2" charset="77"/>
                        </a:rPr>
                        <a:t>a</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17.57 (4.86)</a:t>
                      </a:r>
                      <a:r>
                        <a:rPr lang="en-US" sz="1200" b="0" i="0" baseline="30000">
                          <a:effectLst/>
                          <a:latin typeface="Modica Light" pitchFamily="2" charset="77"/>
                        </a:rPr>
                        <a:t>a</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17.11 (5.76)</a:t>
                      </a:r>
                      <a:r>
                        <a:rPr lang="en-US" sz="1200" b="0" i="0" baseline="30000">
                          <a:effectLst/>
                          <a:latin typeface="Modica Light" pitchFamily="2" charset="77"/>
                        </a:rPr>
                        <a:t>a</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20.40 (5.13)</a:t>
                      </a:r>
                      <a:r>
                        <a:rPr lang="en-US" sz="1200" b="0" i="0" baseline="30000" dirty="0">
                          <a:effectLst/>
                          <a:latin typeface="Modica Light" pitchFamily="2" charset="77"/>
                        </a:rPr>
                        <a:t>b</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10.34</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.07</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&lt; .001</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76208333"/>
                  </a:ext>
                </a:extLst>
              </a:tr>
              <a:tr h="1138678">
                <a:tc>
                  <a:txBody>
                    <a:bodyPr/>
                    <a:lstStyle/>
                    <a:p>
                      <a:pPr marL="0" marR="0" algn="ctr">
                        <a:lnSpc>
                          <a:spcPct val="200000"/>
                        </a:lnSpc>
                        <a:spcBef>
                          <a:spcPts val="0"/>
                        </a:spcBef>
                        <a:spcAft>
                          <a:spcPts val="0"/>
                        </a:spcAft>
                      </a:pPr>
                      <a:r>
                        <a:rPr lang="en-US" sz="1200" b="0" i="0">
                          <a:effectLst/>
                          <a:latin typeface="Modica Light" pitchFamily="2" charset="77"/>
                        </a:rPr>
                        <a:t>Helping</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11.91 (5.66)</a:t>
                      </a:r>
                      <a:r>
                        <a:rPr lang="en-US" sz="1200" b="0" i="0" baseline="30000" dirty="0">
                          <a:effectLst/>
                          <a:latin typeface="Modica Light" pitchFamily="2" charset="77"/>
                        </a:rPr>
                        <a:t>a</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11.51 (4.88)</a:t>
                      </a:r>
                      <a:r>
                        <a:rPr lang="en-US" sz="1200" b="0" i="0" baseline="30000" dirty="0">
                          <a:effectLst/>
                          <a:latin typeface="Modica Light" pitchFamily="2" charset="77"/>
                        </a:rPr>
                        <a:t>ab</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11.64 (5.92)</a:t>
                      </a:r>
                      <a:r>
                        <a:rPr lang="en-US" sz="1200" b="0" i="0" baseline="30000">
                          <a:effectLst/>
                          <a:latin typeface="Modica Light" pitchFamily="2" charset="77"/>
                        </a:rPr>
                        <a:t>ab</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9.95 (5.10)</a:t>
                      </a:r>
                      <a:r>
                        <a:rPr lang="en-US" sz="1200" b="0" i="0" baseline="30000">
                          <a:effectLst/>
                          <a:latin typeface="Modica Light" pitchFamily="2" charset="77"/>
                        </a:rPr>
                        <a:t>b</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3.83</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.03</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.02</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28600187"/>
                  </a:ext>
                </a:extLst>
              </a:tr>
              <a:tr h="572785">
                <a:tc>
                  <a:txBody>
                    <a:bodyPr/>
                    <a:lstStyle/>
                    <a:p>
                      <a:pPr marL="0" marR="0" algn="ctr">
                        <a:lnSpc>
                          <a:spcPct val="200000"/>
                        </a:lnSpc>
                        <a:spcBef>
                          <a:spcPts val="0"/>
                        </a:spcBef>
                        <a:spcAft>
                          <a:spcPts val="0"/>
                        </a:spcAft>
                      </a:pPr>
                      <a:r>
                        <a:rPr lang="en-US" sz="1200" b="0" i="0">
                          <a:effectLst/>
                          <a:latin typeface="Modica Light" pitchFamily="2" charset="77"/>
                        </a:rPr>
                        <a:t>Danger</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9.44 (5.39)</a:t>
                      </a:r>
                      <a:r>
                        <a:rPr lang="en-US" sz="1200" b="0" i="0" baseline="30000">
                          <a:effectLst/>
                          <a:latin typeface="Modica Light" pitchFamily="2" charset="77"/>
                        </a:rPr>
                        <a:t>a</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8.42 (5.42)</a:t>
                      </a:r>
                      <a:r>
                        <a:rPr lang="en-US" sz="1200" b="0" i="0" baseline="30000">
                          <a:effectLst/>
                          <a:latin typeface="Modica Light" pitchFamily="2" charset="77"/>
                        </a:rPr>
                        <a:t>a</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6.05 (4.42)</a:t>
                      </a:r>
                      <a:r>
                        <a:rPr lang="en-US" sz="1200" b="0" i="0" baseline="30000" dirty="0">
                          <a:effectLst/>
                          <a:latin typeface="Modica Light" pitchFamily="2" charset="77"/>
                        </a:rPr>
                        <a:t>b</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5.57 (4.33)</a:t>
                      </a:r>
                      <a:r>
                        <a:rPr lang="en-US" sz="1200" b="0" i="0" baseline="30000">
                          <a:effectLst/>
                          <a:latin typeface="Modica Light" pitchFamily="2" charset="77"/>
                        </a:rPr>
                        <a:t>b</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18.51</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.11</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&lt; .001</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66044131"/>
                  </a:ext>
                </a:extLst>
              </a:tr>
              <a:tr h="572785">
                <a:tc>
                  <a:txBody>
                    <a:bodyPr/>
                    <a:lstStyle/>
                    <a:p>
                      <a:pPr marL="0" marR="0" algn="ctr">
                        <a:lnSpc>
                          <a:spcPct val="200000"/>
                        </a:lnSpc>
                        <a:spcBef>
                          <a:spcPts val="0"/>
                        </a:spcBef>
                        <a:spcAft>
                          <a:spcPts val="0"/>
                        </a:spcAft>
                      </a:pPr>
                      <a:r>
                        <a:rPr lang="en-US" sz="1200" b="0" i="0">
                          <a:effectLst/>
                          <a:latin typeface="Modica Light" pitchFamily="2" charset="77"/>
                        </a:rPr>
                        <a:t>Fear</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7.62 (5.01)</a:t>
                      </a:r>
                      <a:r>
                        <a:rPr lang="en-US" sz="1200" b="0" i="0" baseline="30000">
                          <a:effectLst/>
                          <a:latin typeface="Modica Light" pitchFamily="2" charset="77"/>
                        </a:rPr>
                        <a:t>a</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7.22 (5.10)</a:t>
                      </a:r>
                      <a:r>
                        <a:rPr lang="en-US" sz="1200" b="0" i="0" baseline="30000">
                          <a:effectLst/>
                          <a:latin typeface="Modica Light" pitchFamily="2" charset="77"/>
                        </a:rPr>
                        <a:t>ab</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5.45 (3.91)</a:t>
                      </a:r>
                      <a:r>
                        <a:rPr lang="en-US" sz="1200" b="0" i="0" baseline="30000">
                          <a:effectLst/>
                          <a:latin typeface="Modica Light" pitchFamily="2" charset="77"/>
                        </a:rPr>
                        <a:t>bc</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5.42 (4.73)</a:t>
                      </a:r>
                      <a:r>
                        <a:rPr lang="en-US" sz="1200" b="0" i="0" baseline="30000">
                          <a:effectLst/>
                          <a:latin typeface="Modica Light" pitchFamily="2" charset="77"/>
                        </a:rPr>
                        <a:t>c</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7.75</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.05</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&lt; .001</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67703188"/>
                  </a:ext>
                </a:extLst>
              </a:tr>
              <a:tr h="572785">
                <a:tc>
                  <a:txBody>
                    <a:bodyPr/>
                    <a:lstStyle/>
                    <a:p>
                      <a:pPr marL="0" marR="0" algn="ctr">
                        <a:lnSpc>
                          <a:spcPct val="200000"/>
                        </a:lnSpc>
                        <a:spcBef>
                          <a:spcPts val="0"/>
                        </a:spcBef>
                        <a:spcAft>
                          <a:spcPts val="0"/>
                        </a:spcAft>
                      </a:pPr>
                      <a:r>
                        <a:rPr lang="en-US" sz="1200" b="0" i="0" dirty="0">
                          <a:effectLst/>
                          <a:latin typeface="Modica Light" pitchFamily="2" charset="77"/>
                        </a:rPr>
                        <a:t>Avoidance</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18.88 (5.24)</a:t>
                      </a:r>
                      <a:r>
                        <a:rPr lang="en-US" sz="1200" b="0" i="0" baseline="30000">
                          <a:effectLst/>
                          <a:latin typeface="Modica Light" pitchFamily="2" charset="77"/>
                        </a:rPr>
                        <a:t>a</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17.58 (5.28)</a:t>
                      </a:r>
                      <a:r>
                        <a:rPr lang="en-US" sz="1200" b="0" i="0" baseline="30000">
                          <a:effectLst/>
                          <a:latin typeface="Modica Light" pitchFamily="2" charset="77"/>
                        </a:rPr>
                        <a:t>a</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17.42 (6.10)</a:t>
                      </a:r>
                      <a:r>
                        <a:rPr lang="en-US" sz="1200" b="0" i="0" baseline="30000">
                          <a:effectLst/>
                          <a:latin typeface="Modica Light" pitchFamily="2" charset="77"/>
                        </a:rPr>
                        <a:t>a</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10.06 (4.91)</a:t>
                      </a:r>
                      <a:r>
                        <a:rPr lang="en-US" sz="1200" b="0" i="0" baseline="30000">
                          <a:effectLst/>
                          <a:latin typeface="Modica Light" pitchFamily="2" charset="77"/>
                        </a:rPr>
                        <a:t>b</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73.56</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.31</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&lt; .001</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4578465"/>
                  </a:ext>
                </a:extLst>
              </a:tr>
              <a:tr h="572785">
                <a:tc>
                  <a:txBody>
                    <a:bodyPr/>
                    <a:lstStyle/>
                    <a:p>
                      <a:pPr marL="0" marR="0" algn="ctr">
                        <a:lnSpc>
                          <a:spcPct val="200000"/>
                        </a:lnSpc>
                        <a:spcBef>
                          <a:spcPts val="0"/>
                        </a:spcBef>
                        <a:spcAft>
                          <a:spcPts val="0"/>
                        </a:spcAft>
                      </a:pPr>
                      <a:r>
                        <a:rPr lang="en-US" sz="1200" b="0" i="0">
                          <a:effectLst/>
                          <a:latin typeface="Modica Light" pitchFamily="2" charset="77"/>
                        </a:rPr>
                        <a:t>Segregation</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6.27 (4.40)</a:t>
                      </a:r>
                      <a:r>
                        <a:rPr lang="en-US" sz="1200" b="0" i="0" baseline="30000">
                          <a:effectLst/>
                          <a:latin typeface="Modica Light" pitchFamily="2" charset="77"/>
                        </a:rPr>
                        <a:t>ab</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6.54 (4.99)</a:t>
                      </a:r>
                      <a:r>
                        <a:rPr lang="en-US" sz="1200" b="0" i="0" baseline="30000">
                          <a:effectLst/>
                          <a:latin typeface="Modica Light" pitchFamily="2" charset="77"/>
                        </a:rPr>
                        <a:t>a</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5.62 (4.13)</a:t>
                      </a:r>
                      <a:r>
                        <a:rPr lang="en-US" sz="1200" b="0" i="0" baseline="30000">
                          <a:effectLst/>
                          <a:latin typeface="Modica Light" pitchFamily="2" charset="77"/>
                        </a:rPr>
                        <a:t>ab</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5.09 (3.89)</a:t>
                      </a:r>
                      <a:r>
                        <a:rPr lang="en-US" sz="1200" b="0" i="0" baseline="30000">
                          <a:effectLst/>
                          <a:latin typeface="Modica Light" pitchFamily="2" charset="77"/>
                        </a:rPr>
                        <a:t>b</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3.08</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.02</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.04</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272425180"/>
                  </a:ext>
                </a:extLst>
              </a:tr>
              <a:tr h="572785">
                <a:tc>
                  <a:txBody>
                    <a:bodyPr/>
                    <a:lstStyle/>
                    <a:p>
                      <a:pPr marL="0" marR="0" algn="ctr">
                        <a:lnSpc>
                          <a:spcPct val="200000"/>
                        </a:lnSpc>
                        <a:spcBef>
                          <a:spcPts val="0"/>
                        </a:spcBef>
                        <a:spcAft>
                          <a:spcPts val="0"/>
                        </a:spcAft>
                      </a:pPr>
                      <a:r>
                        <a:rPr lang="en-US" sz="1200" b="0" i="0">
                          <a:effectLst/>
                          <a:latin typeface="Modica Light" pitchFamily="2" charset="77"/>
                        </a:rPr>
                        <a:t>Coercion</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12.00 (4.81)</a:t>
                      </a:r>
                      <a:r>
                        <a:rPr lang="en-US" sz="1200" b="0" i="0" baseline="30000">
                          <a:effectLst/>
                          <a:latin typeface="Modica Light" pitchFamily="2" charset="77"/>
                        </a:rPr>
                        <a:t>a</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12.30 (5.20)</a:t>
                      </a:r>
                      <a:r>
                        <a:rPr lang="en-US" sz="1200" b="0" i="0" baseline="30000" dirty="0">
                          <a:effectLst/>
                          <a:latin typeface="Modica Light" pitchFamily="2" charset="77"/>
                        </a:rPr>
                        <a:t>a</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10.79 (5.55)</a:t>
                      </a:r>
                      <a:r>
                        <a:rPr lang="en-US" sz="1200" b="0" i="0" baseline="30000">
                          <a:effectLst/>
                          <a:latin typeface="Modica Light" pitchFamily="2" charset="77"/>
                        </a:rPr>
                        <a:t>a</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7.24 (4.58)</a:t>
                      </a:r>
                      <a:r>
                        <a:rPr lang="en-US" sz="1200" b="0" i="0" baseline="30000" dirty="0">
                          <a:effectLst/>
                          <a:latin typeface="Modica Light" pitchFamily="2" charset="77"/>
                        </a:rPr>
                        <a:t>b</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29.36</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a:effectLst/>
                          <a:latin typeface="Modica Light" pitchFamily="2" charset="77"/>
                        </a:rPr>
                        <a:t>.15</a:t>
                      </a:r>
                      <a:endParaRPr lang="en-US" sz="1200" b="0" i="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200000"/>
                        </a:lnSpc>
                        <a:spcBef>
                          <a:spcPts val="0"/>
                        </a:spcBef>
                        <a:spcAft>
                          <a:spcPts val="0"/>
                        </a:spcAft>
                      </a:pPr>
                      <a:r>
                        <a:rPr lang="en-US" sz="1200" b="0" i="0" dirty="0">
                          <a:effectLst/>
                          <a:latin typeface="Modica Light" pitchFamily="2" charset="77"/>
                        </a:rPr>
                        <a:t>&lt; .001</a:t>
                      </a:r>
                      <a:endParaRPr lang="en-US" sz="1200" b="0" i="0" dirty="0">
                        <a:effectLst/>
                        <a:latin typeface="Modica Light" pitchFamily="2" charset="77"/>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35640888"/>
                  </a:ext>
                </a:extLst>
              </a:tr>
            </a:tbl>
          </a:graphicData>
        </a:graphic>
      </p:graphicFrame>
      <p:sp>
        <p:nvSpPr>
          <p:cNvPr id="4" name="Title 1">
            <a:extLst>
              <a:ext uri="{FF2B5EF4-FFF2-40B4-BE49-F238E27FC236}">
                <a16:creationId xmlns:a16="http://schemas.microsoft.com/office/drawing/2014/main" id="{D100410D-16C4-CF9A-F9E3-4920D48DE5B0}"/>
              </a:ext>
            </a:extLst>
          </p:cNvPr>
          <p:cNvSpPr txBox="1">
            <a:spLocks/>
          </p:cNvSpPr>
          <p:nvPr/>
        </p:nvSpPr>
        <p:spPr>
          <a:xfrm>
            <a:off x="435428" y="62638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odica" pitchFamily="2" charset="77"/>
                <a:ea typeface="+mj-ea"/>
                <a:cs typeface="+mj-cs"/>
              </a:defRPr>
            </a:lvl1pPr>
          </a:lstStyle>
          <a:p>
            <a:r>
              <a:rPr lang="en-US" sz="4000" b="1" dirty="0">
                <a:solidFill>
                  <a:srgbClr val="D9BA6D"/>
                </a:solidFill>
                <a:latin typeface="Modica SemiBold" pitchFamily="2" charset="77"/>
              </a:rPr>
              <a:t>Stigma</a:t>
            </a:r>
            <a:endParaRPr lang="en-US" sz="4000" dirty="0"/>
          </a:p>
        </p:txBody>
      </p:sp>
      <p:sp>
        <p:nvSpPr>
          <p:cNvPr id="5" name="Donut 4">
            <a:extLst>
              <a:ext uri="{FF2B5EF4-FFF2-40B4-BE49-F238E27FC236}">
                <a16:creationId xmlns:a16="http://schemas.microsoft.com/office/drawing/2014/main" id="{42637CA5-E3E8-5915-3A13-4BA770E99972}"/>
              </a:ext>
            </a:extLst>
          </p:cNvPr>
          <p:cNvSpPr/>
          <p:nvPr/>
        </p:nvSpPr>
        <p:spPr>
          <a:xfrm>
            <a:off x="4235222" y="-127680"/>
            <a:ext cx="1621972" cy="881743"/>
          </a:xfrm>
          <a:prstGeom prst="donut">
            <a:avLst>
              <a:gd name="adj" fmla="val 399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11BE9107-A12C-BE09-D820-80652E64C661}"/>
              </a:ext>
            </a:extLst>
          </p:cNvPr>
          <p:cNvSpPr/>
          <p:nvPr/>
        </p:nvSpPr>
        <p:spPr>
          <a:xfrm>
            <a:off x="11353800" y="-232735"/>
            <a:ext cx="828339" cy="7053033"/>
          </a:xfrm>
          <a:prstGeom prst="donut">
            <a:avLst>
              <a:gd name="adj" fmla="val 399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7262C632-4DC3-F654-79C9-887B946BCC20}"/>
              </a:ext>
            </a:extLst>
          </p:cNvPr>
          <p:cNvSpPr/>
          <p:nvPr/>
        </p:nvSpPr>
        <p:spPr>
          <a:xfrm>
            <a:off x="3156857" y="3523227"/>
            <a:ext cx="1143000" cy="881743"/>
          </a:xfrm>
          <a:prstGeom prst="donut">
            <a:avLst>
              <a:gd name="adj" fmla="val 180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8" name="Chart 7">
            <a:extLst>
              <a:ext uri="{FF2B5EF4-FFF2-40B4-BE49-F238E27FC236}">
                <a16:creationId xmlns:a16="http://schemas.microsoft.com/office/drawing/2014/main" id="{D8C888CC-6946-ED44-7F00-5178CB4AA871}"/>
              </a:ext>
            </a:extLst>
          </p:cNvPr>
          <p:cNvGraphicFramePr/>
          <p:nvPr>
            <p:extLst>
              <p:ext uri="{D42A27DB-BD31-4B8C-83A1-F6EECF244321}">
                <p14:modId xmlns:p14="http://schemas.microsoft.com/office/powerpoint/2010/main" val="2953683283"/>
              </p:ext>
            </p:extLst>
          </p:nvPr>
        </p:nvGraphicFramePr>
        <p:xfrm>
          <a:off x="40288028" y="1951946"/>
          <a:ext cx="5878285" cy="26836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887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81C18-B2A4-B92B-7214-6D75A8BA226C}"/>
              </a:ext>
            </a:extLst>
          </p:cNvPr>
          <p:cNvSpPr>
            <a:spLocks noGrp="1"/>
          </p:cNvSpPr>
          <p:nvPr>
            <p:ph type="title"/>
          </p:nvPr>
        </p:nvSpPr>
        <p:spPr>
          <a:xfrm>
            <a:off x="917400" y="458725"/>
            <a:ext cx="10515600" cy="736475"/>
          </a:xfrm>
        </p:spPr>
        <p:txBody>
          <a:bodyPr>
            <a:normAutofit/>
          </a:bodyPr>
          <a:lstStyle/>
          <a:p>
            <a:r>
              <a:rPr lang="en-US" sz="4000" b="1" dirty="0">
                <a:solidFill>
                  <a:srgbClr val="D9BA6D"/>
                </a:solidFill>
                <a:latin typeface="Modica SemiBold" pitchFamily="2" charset="77"/>
              </a:rPr>
              <a:t>Treatment Hesitancy</a:t>
            </a:r>
          </a:p>
        </p:txBody>
      </p:sp>
      <p:sp>
        <p:nvSpPr>
          <p:cNvPr id="3" name="Content Placeholder 2">
            <a:extLst>
              <a:ext uri="{FF2B5EF4-FFF2-40B4-BE49-F238E27FC236}">
                <a16:creationId xmlns:a16="http://schemas.microsoft.com/office/drawing/2014/main" id="{7794358A-A3D0-9175-3F13-B42139FB04AB}"/>
              </a:ext>
            </a:extLst>
          </p:cNvPr>
          <p:cNvSpPr>
            <a:spLocks noGrp="1"/>
          </p:cNvSpPr>
          <p:nvPr>
            <p:ph idx="1"/>
          </p:nvPr>
        </p:nvSpPr>
        <p:spPr>
          <a:xfrm>
            <a:off x="838200" y="1825625"/>
            <a:ext cx="10515600" cy="4895850"/>
          </a:xfrm>
        </p:spPr>
        <p:txBody>
          <a:bodyPr/>
          <a:lstStyle/>
          <a:p>
            <a:pPr marL="342900" indent="-342900">
              <a:lnSpc>
                <a:spcPct val="120000"/>
              </a:lnSpc>
              <a:buClr>
                <a:srgbClr val="D9BA6D"/>
              </a:buClr>
              <a:buFont typeface="Courier New" panose="02070309020205020404" pitchFamily="49" charset="0"/>
              <a:buChar char="o"/>
            </a:pPr>
            <a:r>
              <a:rPr lang="en-US" sz="2400" b="1" dirty="0">
                <a:solidFill>
                  <a:srgbClr val="D8E5EA"/>
                </a:solidFill>
                <a:latin typeface="Modica SemiBold" pitchFamily="2" charset="77"/>
              </a:rPr>
              <a:t>Reasons for </a:t>
            </a:r>
            <a:r>
              <a:rPr lang="en-US" sz="2400" b="1" i="1" dirty="0">
                <a:solidFill>
                  <a:srgbClr val="D9BA6D"/>
                </a:solidFill>
                <a:latin typeface="Modica SemiBold" pitchFamily="2" charset="77"/>
              </a:rPr>
              <a:t>seeking</a:t>
            </a:r>
            <a:r>
              <a:rPr lang="en-US" sz="2400" b="1" dirty="0">
                <a:solidFill>
                  <a:srgbClr val="D8E5EA"/>
                </a:solidFill>
                <a:latin typeface="Modica SemiBold" pitchFamily="2" charset="77"/>
              </a:rPr>
              <a:t> treatment</a:t>
            </a:r>
          </a:p>
          <a:p>
            <a:pPr marL="800100" lvl="1" indent="-342900">
              <a:lnSpc>
                <a:spcPct val="100000"/>
              </a:lnSpc>
              <a:buClr>
                <a:srgbClr val="D9BA6D"/>
              </a:buClr>
              <a:buFont typeface="Courier New" panose="02070309020205020404" pitchFamily="49" charset="0"/>
              <a:buChar char="o"/>
            </a:pPr>
            <a:r>
              <a:rPr lang="en-US" sz="2000" dirty="0">
                <a:solidFill>
                  <a:srgbClr val="D8E5EA"/>
                </a:solidFill>
                <a:latin typeface="Modica"/>
              </a:rPr>
              <a:t>Financial distress</a:t>
            </a:r>
          </a:p>
          <a:p>
            <a:pPr marL="800100" lvl="1" indent="-342900">
              <a:lnSpc>
                <a:spcPct val="100000"/>
              </a:lnSpc>
              <a:buClr>
                <a:srgbClr val="D9BA6D"/>
              </a:buClr>
              <a:buFont typeface="Courier New" panose="02070309020205020404" pitchFamily="49" charset="0"/>
              <a:buChar char="o"/>
            </a:pPr>
            <a:r>
              <a:rPr lang="en-US" sz="2000" dirty="0">
                <a:solidFill>
                  <a:srgbClr val="D8E5EA"/>
                </a:solidFill>
                <a:latin typeface="Modica"/>
              </a:rPr>
              <a:t>Conflict with others</a:t>
            </a:r>
          </a:p>
          <a:p>
            <a:pPr marL="800100" lvl="1" indent="-342900">
              <a:lnSpc>
                <a:spcPct val="100000"/>
              </a:lnSpc>
              <a:buClr>
                <a:srgbClr val="D9BA6D"/>
              </a:buClr>
              <a:buFont typeface="Courier New" panose="02070309020205020404" pitchFamily="49" charset="0"/>
              <a:buChar char="o"/>
            </a:pPr>
            <a:r>
              <a:rPr lang="en-US" sz="2000" dirty="0">
                <a:solidFill>
                  <a:srgbClr val="D8E5EA"/>
                </a:solidFill>
                <a:latin typeface="Modica"/>
              </a:rPr>
              <a:t>Negative Emotions</a:t>
            </a:r>
          </a:p>
          <a:p>
            <a:pPr marL="800100" lvl="1" indent="-342900">
              <a:lnSpc>
                <a:spcPct val="100000"/>
              </a:lnSpc>
              <a:buClr>
                <a:srgbClr val="D9BA6D"/>
              </a:buClr>
              <a:buFont typeface="Courier New" panose="02070309020205020404" pitchFamily="49" charset="0"/>
              <a:buChar char="o"/>
            </a:pPr>
            <a:r>
              <a:rPr lang="en-US" sz="2000" dirty="0">
                <a:solidFill>
                  <a:srgbClr val="D8E5EA"/>
                </a:solidFill>
                <a:latin typeface="Modica"/>
              </a:rPr>
              <a:t>Work or Legal problems</a:t>
            </a:r>
          </a:p>
          <a:p>
            <a:pPr marL="800100" lvl="1" indent="-342900">
              <a:lnSpc>
                <a:spcPct val="100000"/>
              </a:lnSpc>
              <a:buClr>
                <a:srgbClr val="D9BA6D"/>
              </a:buClr>
              <a:buFont typeface="Courier New" panose="02070309020205020404" pitchFamily="49" charset="0"/>
              <a:buChar char="o"/>
            </a:pPr>
            <a:r>
              <a:rPr lang="en-US" sz="2000" dirty="0">
                <a:solidFill>
                  <a:srgbClr val="D8E5EA"/>
                </a:solidFill>
                <a:latin typeface="Modica"/>
              </a:rPr>
              <a:t>Health &amp; Well-being</a:t>
            </a:r>
          </a:p>
          <a:p>
            <a:pPr marL="800100" lvl="1" indent="-342900">
              <a:lnSpc>
                <a:spcPct val="100000"/>
              </a:lnSpc>
              <a:buClr>
                <a:srgbClr val="D9BA6D"/>
              </a:buClr>
              <a:buFont typeface="Courier New" panose="02070309020205020404" pitchFamily="49" charset="0"/>
              <a:buChar char="o"/>
            </a:pPr>
            <a:endParaRPr lang="en-US" sz="2000" dirty="0">
              <a:solidFill>
                <a:srgbClr val="D8E5EA"/>
              </a:solidFill>
              <a:latin typeface="Modica"/>
            </a:endParaRPr>
          </a:p>
          <a:p>
            <a:pPr marL="285750" indent="-285750">
              <a:buClr>
                <a:srgbClr val="D9BA6D"/>
              </a:buClr>
              <a:buFont typeface="Courier New" panose="02070309020205020404" pitchFamily="49" charset="0"/>
              <a:buChar char="o"/>
            </a:pPr>
            <a:r>
              <a:rPr lang="en-US" sz="2400" b="1" dirty="0">
                <a:solidFill>
                  <a:srgbClr val="D8E5EA"/>
                </a:solidFill>
                <a:latin typeface="Modica SemiBold" pitchFamily="2" charset="77"/>
              </a:rPr>
              <a:t> Reasons </a:t>
            </a:r>
            <a:r>
              <a:rPr lang="en-US" sz="2400" b="1" i="1" dirty="0">
                <a:solidFill>
                  <a:srgbClr val="D9BA6D"/>
                </a:solidFill>
                <a:latin typeface="Modica SemiBold" pitchFamily="2" charset="77"/>
              </a:rPr>
              <a:t>not related </a:t>
            </a:r>
            <a:r>
              <a:rPr lang="en-US" sz="2400" b="1" dirty="0">
                <a:solidFill>
                  <a:srgbClr val="D8E5EA"/>
                </a:solidFill>
                <a:latin typeface="Modica SemiBold" pitchFamily="2" charset="77"/>
              </a:rPr>
              <a:t>to seeking treatment</a:t>
            </a:r>
          </a:p>
          <a:p>
            <a:pPr marL="742950" lvl="1" indent="-285750">
              <a:buClr>
                <a:srgbClr val="D9BA6D"/>
              </a:buClr>
              <a:buFont typeface="Courier New" panose="02070309020205020404" pitchFamily="49" charset="0"/>
              <a:buChar char="o"/>
            </a:pPr>
            <a:r>
              <a:rPr lang="en-US" sz="2000" dirty="0">
                <a:solidFill>
                  <a:srgbClr val="D8E5EA"/>
                </a:solidFill>
                <a:latin typeface="Modica" pitchFamily="2" charset="77"/>
              </a:rPr>
              <a:t> Lifestyle change</a:t>
            </a:r>
          </a:p>
          <a:p>
            <a:pPr marL="742950" lvl="1" indent="-285750">
              <a:buClr>
                <a:srgbClr val="D9BA6D"/>
              </a:buClr>
              <a:buFont typeface="Courier New" panose="02070309020205020404" pitchFamily="49" charset="0"/>
              <a:buChar char="o"/>
            </a:pPr>
            <a:r>
              <a:rPr lang="en-US" sz="2000" dirty="0">
                <a:solidFill>
                  <a:srgbClr val="D8E5EA"/>
                </a:solidFill>
                <a:latin typeface="Modica" pitchFamily="2" charset="77"/>
              </a:rPr>
              <a:t> New understanding about gambling</a:t>
            </a:r>
          </a:p>
          <a:p>
            <a:pPr marL="742950" lvl="1" indent="-285750">
              <a:buClr>
                <a:srgbClr val="D9BA6D"/>
              </a:buClr>
              <a:buFont typeface="Courier New" panose="02070309020205020404" pitchFamily="49" charset="0"/>
              <a:buChar char="o"/>
            </a:pPr>
            <a:r>
              <a:rPr lang="en-US" sz="2000" dirty="0">
                <a:solidFill>
                  <a:srgbClr val="D8E5EA"/>
                </a:solidFill>
                <a:latin typeface="Modica" pitchFamily="2" charset="77"/>
              </a:rPr>
              <a:t> Loss of interest in gambling</a:t>
            </a:r>
          </a:p>
          <a:p>
            <a:pPr marL="800100" lvl="1" indent="-342900">
              <a:lnSpc>
                <a:spcPct val="120000"/>
              </a:lnSpc>
              <a:buClr>
                <a:srgbClr val="D9BA6D"/>
              </a:buClr>
              <a:buFont typeface="Courier New" panose="02070309020205020404" pitchFamily="49" charset="0"/>
              <a:buChar char="o"/>
            </a:pPr>
            <a:endParaRPr lang="en-US" sz="2000" dirty="0">
              <a:solidFill>
                <a:srgbClr val="D8E5EA"/>
              </a:solidFill>
              <a:latin typeface="Modica"/>
            </a:endParaRPr>
          </a:p>
          <a:p>
            <a:endParaRPr lang="en-US" dirty="0"/>
          </a:p>
        </p:txBody>
      </p:sp>
      <p:sp>
        <p:nvSpPr>
          <p:cNvPr id="4" name="Slide Number Placeholder 3">
            <a:extLst>
              <a:ext uri="{FF2B5EF4-FFF2-40B4-BE49-F238E27FC236}">
                <a16:creationId xmlns:a16="http://schemas.microsoft.com/office/drawing/2014/main" id="{259C3CEB-0871-8F38-0532-4E7640CD75E9}"/>
              </a:ext>
            </a:extLst>
          </p:cNvPr>
          <p:cNvSpPr>
            <a:spLocks noGrp="1"/>
          </p:cNvSpPr>
          <p:nvPr>
            <p:ph type="sldNum" sz="quarter" idx="12"/>
          </p:nvPr>
        </p:nvSpPr>
        <p:spPr/>
        <p:txBody>
          <a:bodyPr/>
          <a:lstStyle/>
          <a:p>
            <a:fld id="{B4FF8FB3-EFA1-EE4E-B71F-A2C396C9D21A}" type="slidenum">
              <a:rPr lang="en-US" smtClean="0"/>
              <a:t>22</a:t>
            </a:fld>
            <a:endParaRPr lang="en-US"/>
          </a:p>
        </p:txBody>
      </p:sp>
      <p:cxnSp>
        <p:nvCxnSpPr>
          <p:cNvPr id="5" name="Straight Arrow Connector 4">
            <a:extLst>
              <a:ext uri="{FF2B5EF4-FFF2-40B4-BE49-F238E27FC236}">
                <a16:creationId xmlns:a16="http://schemas.microsoft.com/office/drawing/2014/main" id="{A29018D9-AE2F-DF0A-37EF-BF58ACDF39B7}"/>
              </a:ext>
            </a:extLst>
          </p:cNvPr>
          <p:cNvCxnSpPr/>
          <p:nvPr/>
        </p:nvCxnSpPr>
        <p:spPr>
          <a:xfrm>
            <a:off x="5655734" y="2650066"/>
            <a:ext cx="0" cy="1557867"/>
          </a:xfrm>
          <a:prstGeom prst="straightConnector1">
            <a:avLst/>
          </a:prstGeom>
          <a:ln w="104775">
            <a:solidFill>
              <a:srgbClr val="D9BA6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583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C8AD7D-54B2-ADB8-569C-4941AA99FBB4}"/>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081C18-B2A4-B92B-7214-6D75A8BA226C}"/>
              </a:ext>
            </a:extLst>
          </p:cNvPr>
          <p:cNvSpPr>
            <a:spLocks noGrp="1"/>
          </p:cNvSpPr>
          <p:nvPr>
            <p:ph type="title"/>
          </p:nvPr>
        </p:nvSpPr>
        <p:spPr>
          <a:xfrm>
            <a:off x="838200" y="553182"/>
            <a:ext cx="10515600" cy="801275"/>
          </a:xfrm>
        </p:spPr>
        <p:txBody>
          <a:bodyPr>
            <a:normAutofit/>
          </a:bodyPr>
          <a:lstStyle/>
          <a:p>
            <a:r>
              <a:rPr lang="en-US" sz="4000" b="1" dirty="0">
                <a:solidFill>
                  <a:srgbClr val="D9BA6D"/>
                </a:solidFill>
                <a:latin typeface="Modica SemiBold" pitchFamily="2" charset="77"/>
              </a:rPr>
              <a:t>Watching our language</a:t>
            </a:r>
          </a:p>
        </p:txBody>
      </p:sp>
      <p:sp>
        <p:nvSpPr>
          <p:cNvPr id="3" name="Content Placeholder 2">
            <a:extLst>
              <a:ext uri="{FF2B5EF4-FFF2-40B4-BE49-F238E27FC236}">
                <a16:creationId xmlns:a16="http://schemas.microsoft.com/office/drawing/2014/main" id="{7794358A-A3D0-9175-3F13-B42139FB04AB}"/>
              </a:ext>
            </a:extLst>
          </p:cNvPr>
          <p:cNvSpPr>
            <a:spLocks noGrp="1"/>
          </p:cNvSpPr>
          <p:nvPr>
            <p:ph idx="1"/>
          </p:nvPr>
        </p:nvSpPr>
        <p:spPr>
          <a:xfrm>
            <a:off x="597535" y="1887398"/>
            <a:ext cx="9993665" cy="3827154"/>
          </a:xfrm>
        </p:spPr>
        <p:txBody>
          <a:bodyPr>
            <a:normAutofit/>
          </a:bodyPr>
          <a:lstStyle/>
          <a:p>
            <a:pPr marL="1257300" lvl="2" indent="-342900">
              <a:lnSpc>
                <a:spcPct val="150000"/>
              </a:lnSpc>
              <a:buClr>
                <a:srgbClr val="D9BA6D"/>
              </a:buClr>
              <a:buFont typeface="Courier New" panose="02070309020205020404" pitchFamily="49" charset="0"/>
              <a:buChar char="o"/>
            </a:pPr>
            <a:r>
              <a:rPr lang="en-US" sz="1800" dirty="0">
                <a:solidFill>
                  <a:schemeClr val="accent6">
                    <a:lumMod val="40000"/>
                    <a:lumOff val="60000"/>
                  </a:schemeClr>
                </a:solidFill>
                <a:latin typeface="Modica Medium" pitchFamily="2" charset="77"/>
              </a:rPr>
              <a:t>How can you engage in more person first language?</a:t>
            </a:r>
          </a:p>
          <a:p>
            <a:pPr marL="1257300" lvl="2" indent="-342900">
              <a:lnSpc>
                <a:spcPct val="150000"/>
              </a:lnSpc>
              <a:buClr>
                <a:srgbClr val="D9BA6D"/>
              </a:buClr>
              <a:buFont typeface="Courier New" panose="02070309020205020404" pitchFamily="49" charset="0"/>
              <a:buChar char="o"/>
            </a:pPr>
            <a:r>
              <a:rPr lang="en-US" sz="1800" dirty="0">
                <a:solidFill>
                  <a:schemeClr val="accent6">
                    <a:lumMod val="40000"/>
                    <a:lumOff val="60000"/>
                  </a:schemeClr>
                </a:solidFill>
                <a:latin typeface="Modica Medium" pitchFamily="2" charset="77"/>
              </a:rPr>
              <a:t>What mental health terms do you use and what do you avoid?</a:t>
            </a:r>
          </a:p>
          <a:p>
            <a:pPr marL="1257300" lvl="2" indent="-342900">
              <a:lnSpc>
                <a:spcPct val="150000"/>
              </a:lnSpc>
              <a:buClr>
                <a:srgbClr val="D9BA6D"/>
              </a:buClr>
              <a:buFont typeface="Courier New" panose="02070309020205020404" pitchFamily="49" charset="0"/>
              <a:buChar char="o"/>
            </a:pPr>
            <a:r>
              <a:rPr lang="en-US" sz="1800" dirty="0">
                <a:solidFill>
                  <a:schemeClr val="accent6">
                    <a:lumMod val="40000"/>
                    <a:lumOff val="60000"/>
                  </a:schemeClr>
                </a:solidFill>
                <a:latin typeface="Modica Medium" pitchFamily="2" charset="77"/>
              </a:rPr>
              <a:t>What is the best way to talk about harms and symptoms?</a:t>
            </a:r>
          </a:p>
          <a:p>
            <a:pPr marL="1257300" lvl="2" indent="-342900">
              <a:lnSpc>
                <a:spcPct val="150000"/>
              </a:lnSpc>
              <a:buClr>
                <a:srgbClr val="D9BA6D"/>
              </a:buClr>
              <a:buFont typeface="Courier New" panose="02070309020205020404" pitchFamily="49" charset="0"/>
              <a:buChar char="o"/>
            </a:pPr>
            <a:r>
              <a:rPr lang="en-US" sz="1800" dirty="0">
                <a:solidFill>
                  <a:schemeClr val="accent6">
                    <a:lumMod val="40000"/>
                    <a:lumOff val="60000"/>
                  </a:schemeClr>
                </a:solidFill>
                <a:latin typeface="Modica Medium" pitchFamily="2" charset="77"/>
              </a:rPr>
              <a:t>What language should be use with significant others?</a:t>
            </a:r>
          </a:p>
          <a:p>
            <a:pPr marL="1257300" lvl="2" indent="-342900">
              <a:lnSpc>
                <a:spcPct val="150000"/>
              </a:lnSpc>
              <a:buClr>
                <a:srgbClr val="D9BA6D"/>
              </a:buClr>
              <a:buFont typeface="Courier New" panose="02070309020205020404" pitchFamily="49" charset="0"/>
              <a:buChar char="o"/>
            </a:pPr>
            <a:r>
              <a:rPr lang="en-US" sz="1800" dirty="0">
                <a:solidFill>
                  <a:schemeClr val="accent6">
                    <a:lumMod val="40000"/>
                    <a:lumOff val="60000"/>
                  </a:schemeClr>
                </a:solidFill>
                <a:latin typeface="Modica Medium" pitchFamily="2" charset="77"/>
              </a:rPr>
              <a:t>What language would make change more desirable (i.e., promote self-efficacy)?</a:t>
            </a:r>
          </a:p>
          <a:p>
            <a:endParaRPr lang="en-US" dirty="0"/>
          </a:p>
        </p:txBody>
      </p:sp>
      <p:sp>
        <p:nvSpPr>
          <p:cNvPr id="4" name="Slide Number Placeholder 3">
            <a:extLst>
              <a:ext uri="{FF2B5EF4-FFF2-40B4-BE49-F238E27FC236}">
                <a16:creationId xmlns:a16="http://schemas.microsoft.com/office/drawing/2014/main" id="{259C3CEB-0871-8F38-0532-4E7640CD75E9}"/>
              </a:ext>
            </a:extLst>
          </p:cNvPr>
          <p:cNvSpPr>
            <a:spLocks noGrp="1"/>
          </p:cNvSpPr>
          <p:nvPr>
            <p:ph type="sldNum" sz="quarter" idx="12"/>
          </p:nvPr>
        </p:nvSpPr>
        <p:spPr/>
        <p:txBody>
          <a:bodyPr/>
          <a:lstStyle/>
          <a:p>
            <a:fld id="{B4FF8FB3-EFA1-EE4E-B71F-A2C396C9D21A}" type="slidenum">
              <a:rPr lang="en-US" smtClean="0"/>
              <a:t>23</a:t>
            </a:fld>
            <a:endParaRPr lang="en-US"/>
          </a:p>
        </p:txBody>
      </p:sp>
    </p:spTree>
    <p:extLst>
      <p:ext uri="{BB962C8B-B14F-4D97-AF65-F5344CB8AC3E}">
        <p14:creationId xmlns:p14="http://schemas.microsoft.com/office/powerpoint/2010/main" val="2863969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DBF439-3479-0799-A427-A192488353B5}"/>
              </a:ext>
            </a:extLst>
          </p:cNvPr>
          <p:cNvSpPr/>
          <p:nvPr/>
        </p:nvSpPr>
        <p:spPr>
          <a:xfrm>
            <a:off x="0" y="136525"/>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58D8A3-967B-CFEE-B6B4-539476D8F8E9}"/>
              </a:ext>
            </a:extLst>
          </p:cNvPr>
          <p:cNvSpPr>
            <a:spLocks noGrp="1"/>
          </p:cNvSpPr>
          <p:nvPr>
            <p:ph type="title"/>
          </p:nvPr>
        </p:nvSpPr>
        <p:spPr>
          <a:xfrm>
            <a:off x="4870740" y="2061241"/>
            <a:ext cx="5917004" cy="834688"/>
          </a:xfrm>
        </p:spPr>
        <p:txBody>
          <a:bodyPr>
            <a:normAutofit/>
          </a:bodyPr>
          <a:lstStyle/>
          <a:p>
            <a:r>
              <a:rPr lang="en-US" sz="2000" b="1" dirty="0">
                <a:solidFill>
                  <a:srgbClr val="D9BA6D"/>
                </a:solidFill>
                <a:latin typeface="Modica SemiBold" pitchFamily="2" charset="77"/>
              </a:rPr>
              <a:t>Carl’s search for help</a:t>
            </a:r>
          </a:p>
        </p:txBody>
      </p:sp>
      <p:sp>
        <p:nvSpPr>
          <p:cNvPr id="4" name="Slide Number Placeholder 3">
            <a:extLst>
              <a:ext uri="{FF2B5EF4-FFF2-40B4-BE49-F238E27FC236}">
                <a16:creationId xmlns:a16="http://schemas.microsoft.com/office/drawing/2014/main" id="{36941838-40AE-F86C-1372-532E4F34AD5A}"/>
              </a:ext>
            </a:extLst>
          </p:cNvPr>
          <p:cNvSpPr>
            <a:spLocks noGrp="1"/>
          </p:cNvSpPr>
          <p:nvPr>
            <p:ph type="sldNum" sz="quarter" idx="12"/>
          </p:nvPr>
        </p:nvSpPr>
        <p:spPr/>
        <p:txBody>
          <a:bodyPr/>
          <a:lstStyle/>
          <a:p>
            <a:fld id="{B4FF8FB3-EFA1-EE4E-B71F-A2C396C9D21A}" type="slidenum">
              <a:rPr lang="en-US" smtClean="0"/>
              <a:t>24</a:t>
            </a:fld>
            <a:endParaRPr lang="en-US" dirty="0"/>
          </a:p>
        </p:txBody>
      </p:sp>
      <p:grpSp>
        <p:nvGrpSpPr>
          <p:cNvPr id="5" name="Group 4">
            <a:extLst>
              <a:ext uri="{FF2B5EF4-FFF2-40B4-BE49-F238E27FC236}">
                <a16:creationId xmlns:a16="http://schemas.microsoft.com/office/drawing/2014/main" id="{93BF21CC-40AF-7066-DB94-5D4F16842A6A}"/>
              </a:ext>
            </a:extLst>
          </p:cNvPr>
          <p:cNvGrpSpPr/>
          <p:nvPr/>
        </p:nvGrpSpPr>
        <p:grpSpPr>
          <a:xfrm>
            <a:off x="1436702" y="2383063"/>
            <a:ext cx="9351042" cy="3111177"/>
            <a:chOff x="1526427" y="2155167"/>
            <a:chExt cx="9351042" cy="3111177"/>
          </a:xfrm>
        </p:grpSpPr>
        <p:pic>
          <p:nvPicPr>
            <p:cNvPr id="6" name="Picture 5">
              <a:extLst>
                <a:ext uri="{FF2B5EF4-FFF2-40B4-BE49-F238E27FC236}">
                  <a16:creationId xmlns:a16="http://schemas.microsoft.com/office/drawing/2014/main" id="{D9E1D1B8-101E-8DE2-F783-29FAEA0A629A}"/>
                </a:ext>
              </a:extLst>
            </p:cNvPr>
            <p:cNvPicPr>
              <a:picLocks noChangeAspect="1"/>
            </p:cNvPicPr>
            <p:nvPr/>
          </p:nvPicPr>
          <p:blipFill>
            <a:blip r:embed="rId3"/>
            <a:stretch>
              <a:fillRect/>
            </a:stretch>
          </p:blipFill>
          <p:spPr>
            <a:xfrm>
              <a:off x="1526427" y="2155167"/>
              <a:ext cx="3291163" cy="3111177"/>
            </a:xfrm>
            <a:prstGeom prst="rect">
              <a:avLst/>
            </a:prstGeom>
            <a:effectLst>
              <a:outerShdw blurRad="50800" dist="50800" dir="5400000" algn="ctr" rotWithShape="0">
                <a:srgbClr val="084E8A"/>
              </a:outerShdw>
            </a:effectLst>
          </p:spPr>
        </p:pic>
        <p:sp>
          <p:nvSpPr>
            <p:cNvPr id="8" name="TextBox 7">
              <a:extLst>
                <a:ext uri="{FF2B5EF4-FFF2-40B4-BE49-F238E27FC236}">
                  <a16:creationId xmlns:a16="http://schemas.microsoft.com/office/drawing/2014/main" id="{5C8F97B6-46C5-5B5D-897B-784A24A5D44C}"/>
                </a:ext>
              </a:extLst>
            </p:cNvPr>
            <p:cNvSpPr txBox="1"/>
            <p:nvPr/>
          </p:nvSpPr>
          <p:spPr>
            <a:xfrm>
              <a:off x="4960465" y="2419685"/>
              <a:ext cx="5917004" cy="2460225"/>
            </a:xfrm>
            <a:prstGeom prst="rect">
              <a:avLst/>
            </a:prstGeom>
            <a:noFill/>
          </p:spPr>
          <p:txBody>
            <a:bodyPr wrap="none" rtlCol="0">
              <a:spAutoFit/>
            </a:bodyPr>
            <a:lstStyle/>
            <a:p>
              <a:pPr marL="285750" indent="-285750">
                <a:lnSpc>
                  <a:spcPct val="200000"/>
                </a:lnSpc>
                <a:buClr>
                  <a:srgbClr val="D9BA6D"/>
                </a:buClr>
                <a:buFont typeface="Courier New" panose="02070309020205020404" pitchFamily="49" charset="0"/>
                <a:buChar char="o"/>
              </a:pPr>
              <a:r>
                <a:rPr lang="en-US" sz="2000" dirty="0">
                  <a:solidFill>
                    <a:srgbClr val="D8E5EA"/>
                  </a:solidFill>
                  <a:latin typeface="Modica" pitchFamily="2" charset="77"/>
                </a:rPr>
                <a:t>Was his struggles a real problem?</a:t>
              </a:r>
            </a:p>
            <a:p>
              <a:pPr marL="285750" indent="-285750">
                <a:lnSpc>
                  <a:spcPct val="200000"/>
                </a:lnSpc>
                <a:buClr>
                  <a:srgbClr val="D9BA6D"/>
                </a:buClr>
                <a:buFont typeface="Courier New" panose="02070309020205020404" pitchFamily="49" charset="0"/>
                <a:buChar char="o"/>
              </a:pPr>
              <a:r>
                <a:rPr lang="en-US" sz="2000" dirty="0">
                  <a:solidFill>
                    <a:srgbClr val="D8E5EA"/>
                  </a:solidFill>
                  <a:latin typeface="Modica" pitchFamily="2" charset="77"/>
                </a:rPr>
                <a:t>Will treatment help?</a:t>
              </a:r>
            </a:p>
            <a:p>
              <a:pPr marL="285750" indent="-285750">
                <a:lnSpc>
                  <a:spcPct val="200000"/>
                </a:lnSpc>
                <a:buClr>
                  <a:srgbClr val="D9BA6D"/>
                </a:buClr>
                <a:buFont typeface="Courier New" panose="02070309020205020404" pitchFamily="49" charset="0"/>
                <a:buChar char="o"/>
              </a:pPr>
              <a:r>
                <a:rPr lang="en-US" sz="2000" dirty="0">
                  <a:solidFill>
                    <a:srgbClr val="D8E5EA"/>
                  </a:solidFill>
                  <a:latin typeface="Modica" pitchFamily="2" charset="77"/>
                </a:rPr>
                <a:t>How do I find a therapists?</a:t>
              </a:r>
            </a:p>
            <a:p>
              <a:pPr marL="285750" indent="-285750">
                <a:lnSpc>
                  <a:spcPct val="200000"/>
                </a:lnSpc>
                <a:buClr>
                  <a:srgbClr val="D9BA6D"/>
                </a:buClr>
                <a:buFont typeface="Courier New" panose="02070309020205020404" pitchFamily="49" charset="0"/>
                <a:buChar char="o"/>
              </a:pPr>
              <a:r>
                <a:rPr lang="en-US" sz="2000" dirty="0">
                  <a:solidFill>
                    <a:srgbClr val="D8E5EA"/>
                  </a:solidFill>
                  <a:latin typeface="Modica" pitchFamily="2" charset="77"/>
                </a:rPr>
                <a:t>How do I know if that person is any good?</a:t>
              </a:r>
            </a:p>
          </p:txBody>
        </p:sp>
      </p:grpSp>
      <p:sp>
        <p:nvSpPr>
          <p:cNvPr id="7" name="Title 1">
            <a:extLst>
              <a:ext uri="{FF2B5EF4-FFF2-40B4-BE49-F238E27FC236}">
                <a16:creationId xmlns:a16="http://schemas.microsoft.com/office/drawing/2014/main" id="{A52145FF-3C65-3F17-B1CF-E25C99DA4940}"/>
              </a:ext>
            </a:extLst>
          </p:cNvPr>
          <p:cNvSpPr txBox="1">
            <a:spLocks/>
          </p:cNvSpPr>
          <p:nvPr/>
        </p:nvSpPr>
        <p:spPr>
          <a:xfrm>
            <a:off x="326572" y="52875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odica" pitchFamily="2" charset="77"/>
                <a:ea typeface="+mj-ea"/>
                <a:cs typeface="+mj-cs"/>
              </a:defRPr>
            </a:lvl1pPr>
          </a:lstStyle>
          <a:p>
            <a:r>
              <a:rPr lang="en-US" sz="4000" b="1" dirty="0">
                <a:solidFill>
                  <a:srgbClr val="D9BA6D"/>
                </a:solidFill>
                <a:latin typeface="Modica SemiBold" pitchFamily="2" charset="77"/>
              </a:rPr>
              <a:t>Promoting awareness of services</a:t>
            </a:r>
            <a:endParaRPr lang="en-US" sz="4000" dirty="0"/>
          </a:p>
        </p:txBody>
      </p:sp>
    </p:spTree>
    <p:extLst>
      <p:ext uri="{BB962C8B-B14F-4D97-AF65-F5344CB8AC3E}">
        <p14:creationId xmlns:p14="http://schemas.microsoft.com/office/powerpoint/2010/main" val="728517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BE6C7-E657-478A-9792-FB6DB6134B6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74A294A-3807-1960-8012-A3B0F903254D}"/>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 safe space">
            <a:extLst>
              <a:ext uri="{FF2B5EF4-FFF2-40B4-BE49-F238E27FC236}">
                <a16:creationId xmlns:a16="http://schemas.microsoft.com/office/drawing/2014/main" id="{C4E90C6B-B02D-1C1A-0E92-755D8E1D0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8608" y="904481"/>
            <a:ext cx="5954397" cy="446579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9CFA01E-1507-50B2-7767-4DE3492EB9C6}"/>
              </a:ext>
            </a:extLst>
          </p:cNvPr>
          <p:cNvSpPr>
            <a:spLocks noGrp="1"/>
          </p:cNvSpPr>
          <p:nvPr>
            <p:ph type="sldNum" sz="quarter" idx="12"/>
          </p:nvPr>
        </p:nvSpPr>
        <p:spPr/>
        <p:txBody>
          <a:bodyPr/>
          <a:lstStyle/>
          <a:p>
            <a:fld id="{B4FF8FB3-EFA1-EE4E-B71F-A2C396C9D21A}" type="slidenum">
              <a:rPr lang="en-US" smtClean="0"/>
              <a:t>25</a:t>
            </a:fld>
            <a:endParaRPr lang="en-US"/>
          </a:p>
        </p:txBody>
      </p:sp>
      <p:sp>
        <p:nvSpPr>
          <p:cNvPr id="2" name="Title 1">
            <a:extLst>
              <a:ext uri="{FF2B5EF4-FFF2-40B4-BE49-F238E27FC236}">
                <a16:creationId xmlns:a16="http://schemas.microsoft.com/office/drawing/2014/main" id="{5E045585-A70F-C4C3-57D3-9EBD3E8740CC}"/>
              </a:ext>
            </a:extLst>
          </p:cNvPr>
          <p:cNvSpPr>
            <a:spLocks noGrp="1"/>
          </p:cNvSpPr>
          <p:nvPr>
            <p:ph type="title"/>
          </p:nvPr>
        </p:nvSpPr>
        <p:spPr>
          <a:xfrm>
            <a:off x="2060100" y="5657550"/>
            <a:ext cx="7892792" cy="1063925"/>
          </a:xfrm>
        </p:spPr>
        <p:txBody>
          <a:bodyPr>
            <a:normAutofit/>
          </a:bodyPr>
          <a:lstStyle/>
          <a:p>
            <a:pPr algn="ctr"/>
            <a:r>
              <a:rPr lang="en-US" sz="2000" b="1" dirty="0">
                <a:solidFill>
                  <a:srgbClr val="D9BA6D"/>
                </a:solidFill>
                <a:latin typeface="Modica SemiBold" pitchFamily="2" charset="77"/>
              </a:rPr>
              <a:t>Does this online information provide Carl with answers? </a:t>
            </a:r>
            <a:endParaRPr lang="en-US" sz="2000" dirty="0"/>
          </a:p>
        </p:txBody>
      </p:sp>
      <p:sp>
        <p:nvSpPr>
          <p:cNvPr id="8" name="Rectangle 1">
            <a:extLst>
              <a:ext uri="{FF2B5EF4-FFF2-40B4-BE49-F238E27FC236}">
                <a16:creationId xmlns:a16="http://schemas.microsoft.com/office/drawing/2014/main" id="{D837746E-BB77-74E8-22CA-77D770B0E807}"/>
              </a:ext>
            </a:extLst>
          </p:cNvPr>
          <p:cNvSpPr>
            <a:spLocks noChangeArrowheads="1"/>
          </p:cNvSpPr>
          <p:nvPr/>
        </p:nvSpPr>
        <p:spPr bwMode="auto">
          <a:xfrm>
            <a:off x="721040" y="1041985"/>
            <a:ext cx="4618502" cy="4343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2020"/>
              </a:lnSpc>
              <a:spcBef>
                <a:spcPct val="0"/>
              </a:spcBef>
              <a:spcAft>
                <a:spcPct val="0"/>
              </a:spcAft>
              <a:buClrTx/>
              <a:buSzTx/>
              <a:buFontTx/>
              <a:buNone/>
              <a:tabLst/>
            </a:pPr>
            <a:r>
              <a:rPr kumimoji="0" lang="en-US" altLang="en-US" sz="1600" u="none" strike="noStrike" cap="none" normalizeH="0" baseline="0" dirty="0">
                <a:ln>
                  <a:noFill/>
                </a:ln>
                <a:solidFill>
                  <a:srgbClr val="D8E5EA"/>
                </a:solidFill>
                <a:effectLst/>
                <a:latin typeface="Modica Medium" pitchFamily="2" charset="77"/>
              </a:rPr>
              <a:t>       I believe meaningful connection changes people — this is what the therapeutic process is about. I am passionate about encouraging growth and restoration for those questioning their purpose and searching for meaning. I works with those facing questions, concerns, self-evaluation, personal development, and more.</a:t>
            </a:r>
          </a:p>
          <a:p>
            <a:pPr marL="0" marR="0" lvl="0" indent="0" algn="l" defTabSz="914400" rtl="0" eaLnBrk="0" fontAlgn="base" latinLnBrk="0" hangingPunct="0">
              <a:lnSpc>
                <a:spcPts val="2020"/>
              </a:lnSpc>
              <a:spcBef>
                <a:spcPct val="0"/>
              </a:spcBef>
              <a:spcAft>
                <a:spcPct val="0"/>
              </a:spcAft>
              <a:buClrTx/>
              <a:buSzTx/>
              <a:buFontTx/>
              <a:buNone/>
              <a:tabLst/>
            </a:pPr>
            <a:endParaRPr kumimoji="0" lang="en-US" altLang="en-US" sz="1600" u="none" strike="noStrike" cap="none" normalizeH="0" baseline="0" dirty="0">
              <a:ln>
                <a:noFill/>
              </a:ln>
              <a:solidFill>
                <a:srgbClr val="D8E5EA"/>
              </a:solidFill>
              <a:effectLst/>
              <a:latin typeface="Modica Medium" pitchFamily="2" charset="77"/>
            </a:endParaRPr>
          </a:p>
          <a:p>
            <a:pPr marL="0" marR="0" lvl="0" indent="0" algn="l" defTabSz="914400" rtl="0" eaLnBrk="0" fontAlgn="base" latinLnBrk="0" hangingPunct="0">
              <a:lnSpc>
                <a:spcPts val="2020"/>
              </a:lnSpc>
              <a:spcBef>
                <a:spcPct val="0"/>
              </a:spcBef>
              <a:spcAft>
                <a:spcPct val="0"/>
              </a:spcAft>
              <a:buClrTx/>
              <a:buSzTx/>
              <a:buFontTx/>
              <a:buNone/>
              <a:tabLst/>
            </a:pPr>
            <a:r>
              <a:rPr lang="en-US" altLang="en-US" sz="1600" dirty="0">
                <a:solidFill>
                  <a:srgbClr val="D8E5EA"/>
                </a:solidFill>
                <a:latin typeface="Modica Medium" pitchFamily="2" charset="77"/>
              </a:rPr>
              <a:t>        </a:t>
            </a:r>
            <a:r>
              <a:rPr kumimoji="0" lang="en-US" altLang="en-US" sz="1600" u="none" strike="noStrike" cap="none" normalizeH="0" baseline="0" dirty="0">
                <a:ln>
                  <a:noFill/>
                </a:ln>
                <a:solidFill>
                  <a:srgbClr val="D8E5EA"/>
                </a:solidFill>
                <a:effectLst/>
                <a:latin typeface="Modica Medium" pitchFamily="2" charset="77"/>
              </a:rPr>
              <a:t>I believe that your story is vital to understanding who you are. How you view the world, relate to people, your emotions and body responses all hold clues to where you may need heal. Raising your insight may be the clue to unlocking more of your story and creating the environment you need to live the flourishing life you desire.</a:t>
            </a:r>
          </a:p>
        </p:txBody>
      </p:sp>
    </p:spTree>
    <p:extLst>
      <p:ext uri="{BB962C8B-B14F-4D97-AF65-F5344CB8AC3E}">
        <p14:creationId xmlns:p14="http://schemas.microsoft.com/office/powerpoint/2010/main" val="2694633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1FF066-A1C1-6C1A-B2F2-0E0F77A0C8CB}"/>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CFC028-08D8-437B-4B89-C798958091E1}"/>
              </a:ext>
            </a:extLst>
          </p:cNvPr>
          <p:cNvSpPr>
            <a:spLocks noGrp="1"/>
          </p:cNvSpPr>
          <p:nvPr>
            <p:ph type="title"/>
          </p:nvPr>
        </p:nvSpPr>
        <p:spPr>
          <a:xfrm>
            <a:off x="823442" y="921715"/>
            <a:ext cx="5632442" cy="2635993"/>
          </a:xfrm>
        </p:spPr>
        <p:txBody>
          <a:bodyPr vert="horz" lIns="91440" tIns="45720" rIns="91440" bIns="45720" rtlCol="0" anchor="b">
            <a:normAutofit fontScale="90000"/>
          </a:bodyPr>
          <a:lstStyle/>
          <a:p>
            <a:r>
              <a:rPr lang="en-US" sz="4800" kern="1200" dirty="0">
                <a:solidFill>
                  <a:schemeClr val="tx1"/>
                </a:solidFill>
                <a:latin typeface="Modica Medium" pitchFamily="2" charset="77"/>
              </a:rPr>
              <a:t>Does this self-help guidance provide  answers? </a:t>
            </a:r>
          </a:p>
        </p:txBody>
      </p:sp>
      <p:sp>
        <p:nvSpPr>
          <p:cNvPr id="17" name="Rectangle 16">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1026238-1B32-28C0-5407-6D20E271C360}"/>
              </a:ext>
            </a:extLst>
          </p:cNvPr>
          <p:cNvSpPr/>
          <p:nvPr/>
        </p:nvSpPr>
        <p:spPr>
          <a:xfrm>
            <a:off x="1" y="4022214"/>
            <a:ext cx="12192000" cy="2857558"/>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7D54033-7ABB-069A-211B-4F235020914D}"/>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B4FF8FB3-EFA1-EE4E-B71F-A2C396C9D21A}" type="slidenum">
              <a:rPr lang="en-US" sz="1100">
                <a:solidFill>
                  <a:srgbClr val="FFFFFF"/>
                </a:solidFill>
                <a:latin typeface="+mn-lt"/>
              </a:rPr>
              <a:pPr>
                <a:spcAft>
                  <a:spcPts val="600"/>
                </a:spcAft>
              </a:pPr>
              <a:t>26</a:t>
            </a:fld>
            <a:endParaRPr lang="en-US" sz="1100">
              <a:solidFill>
                <a:srgbClr val="FFFFFF"/>
              </a:solidFill>
              <a:latin typeface="+mn-lt"/>
            </a:endParaRPr>
          </a:p>
        </p:txBody>
      </p:sp>
      <p:pic>
        <p:nvPicPr>
          <p:cNvPr id="5" name="Picture 4">
            <a:extLst>
              <a:ext uri="{FF2B5EF4-FFF2-40B4-BE49-F238E27FC236}">
                <a16:creationId xmlns:a16="http://schemas.microsoft.com/office/drawing/2014/main" id="{A30FB6CD-B11E-F824-1D42-34ADC529CFF8}"/>
              </a:ext>
            </a:extLst>
          </p:cNvPr>
          <p:cNvPicPr>
            <a:picLocks noChangeAspect="1"/>
          </p:cNvPicPr>
          <p:nvPr/>
        </p:nvPicPr>
        <p:blipFill>
          <a:blip r:embed="rId2"/>
          <a:stretch>
            <a:fillRect/>
          </a:stretch>
        </p:blipFill>
        <p:spPr>
          <a:xfrm rot="5400000">
            <a:off x="5591389" y="797408"/>
            <a:ext cx="6915952" cy="5186963"/>
          </a:xfrm>
          <a:prstGeom prst="rect">
            <a:avLst/>
          </a:prstGeom>
        </p:spPr>
      </p:pic>
    </p:spTree>
    <p:extLst>
      <p:ext uri="{BB962C8B-B14F-4D97-AF65-F5344CB8AC3E}">
        <p14:creationId xmlns:p14="http://schemas.microsoft.com/office/powerpoint/2010/main" val="3895326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2AF67-40F9-7AF1-22ED-AB6BDF5E563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2015047-0E13-6229-34DA-2C3929AD307D}"/>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9322A1-B99C-CD6C-46F4-926472CF2510}"/>
              </a:ext>
            </a:extLst>
          </p:cNvPr>
          <p:cNvSpPr>
            <a:spLocks noGrp="1"/>
          </p:cNvSpPr>
          <p:nvPr>
            <p:ph type="title"/>
          </p:nvPr>
        </p:nvSpPr>
        <p:spPr>
          <a:xfrm>
            <a:off x="838200" y="553182"/>
            <a:ext cx="10515600" cy="801275"/>
          </a:xfrm>
        </p:spPr>
        <p:txBody>
          <a:bodyPr>
            <a:normAutofit/>
          </a:bodyPr>
          <a:lstStyle/>
          <a:p>
            <a:r>
              <a:rPr lang="en-US" sz="4000" b="1" dirty="0">
                <a:solidFill>
                  <a:srgbClr val="D9BA6D"/>
                </a:solidFill>
                <a:latin typeface="Modica SemiBold" pitchFamily="2" charset="77"/>
              </a:rPr>
              <a:t>Your message to clients</a:t>
            </a:r>
          </a:p>
        </p:txBody>
      </p:sp>
      <p:sp>
        <p:nvSpPr>
          <p:cNvPr id="3" name="Content Placeholder 2">
            <a:extLst>
              <a:ext uri="{FF2B5EF4-FFF2-40B4-BE49-F238E27FC236}">
                <a16:creationId xmlns:a16="http://schemas.microsoft.com/office/drawing/2014/main" id="{0C96404A-8ADF-E3C6-8C8F-2E221A82F87D}"/>
              </a:ext>
            </a:extLst>
          </p:cNvPr>
          <p:cNvSpPr>
            <a:spLocks noGrp="1"/>
          </p:cNvSpPr>
          <p:nvPr>
            <p:ph idx="1"/>
          </p:nvPr>
        </p:nvSpPr>
        <p:spPr>
          <a:xfrm>
            <a:off x="1888082" y="2486114"/>
            <a:ext cx="8415836" cy="2532202"/>
          </a:xfrm>
        </p:spPr>
        <p:txBody>
          <a:bodyPr>
            <a:normAutofit/>
          </a:bodyPr>
          <a:lstStyle/>
          <a:p>
            <a:pPr marL="457200" lvl="1" indent="0">
              <a:lnSpc>
                <a:spcPct val="150000"/>
              </a:lnSpc>
              <a:buClr>
                <a:srgbClr val="D9BA6D"/>
              </a:buClr>
              <a:buNone/>
            </a:pPr>
            <a:r>
              <a:rPr lang="en-US" sz="2000" dirty="0">
                <a:solidFill>
                  <a:schemeClr val="accent6">
                    <a:lumMod val="40000"/>
                    <a:lumOff val="60000"/>
                  </a:schemeClr>
                </a:solidFill>
                <a:latin typeface="Modica Medium" pitchFamily="2" charset="77"/>
              </a:rPr>
              <a:t>What message you can send to those with gambling problems to clearly communicate why the person should seek treatment?</a:t>
            </a:r>
          </a:p>
          <a:p>
            <a:pPr marL="0" indent="0">
              <a:buNone/>
            </a:pPr>
            <a:endParaRPr lang="en-US" dirty="0"/>
          </a:p>
        </p:txBody>
      </p:sp>
      <p:sp>
        <p:nvSpPr>
          <p:cNvPr id="4" name="Slide Number Placeholder 3">
            <a:extLst>
              <a:ext uri="{FF2B5EF4-FFF2-40B4-BE49-F238E27FC236}">
                <a16:creationId xmlns:a16="http://schemas.microsoft.com/office/drawing/2014/main" id="{129037FB-9AE1-E376-424C-18637E2ED908}"/>
              </a:ext>
            </a:extLst>
          </p:cNvPr>
          <p:cNvSpPr>
            <a:spLocks noGrp="1"/>
          </p:cNvSpPr>
          <p:nvPr>
            <p:ph type="sldNum" sz="quarter" idx="12"/>
          </p:nvPr>
        </p:nvSpPr>
        <p:spPr/>
        <p:txBody>
          <a:bodyPr/>
          <a:lstStyle/>
          <a:p>
            <a:fld id="{B4FF8FB3-EFA1-EE4E-B71F-A2C396C9D21A}" type="slidenum">
              <a:rPr lang="en-US" smtClean="0"/>
              <a:t>27</a:t>
            </a:fld>
            <a:endParaRPr lang="en-US"/>
          </a:p>
        </p:txBody>
      </p:sp>
    </p:spTree>
    <p:extLst>
      <p:ext uri="{BB962C8B-B14F-4D97-AF65-F5344CB8AC3E}">
        <p14:creationId xmlns:p14="http://schemas.microsoft.com/office/powerpoint/2010/main" val="4244374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81C18-B2A4-B92B-7214-6D75A8BA226C}"/>
              </a:ext>
            </a:extLst>
          </p:cNvPr>
          <p:cNvSpPr>
            <a:spLocks noGrp="1"/>
          </p:cNvSpPr>
          <p:nvPr>
            <p:ph type="title"/>
          </p:nvPr>
        </p:nvSpPr>
        <p:spPr>
          <a:xfrm>
            <a:off x="917400" y="458725"/>
            <a:ext cx="10515600" cy="714875"/>
          </a:xfrm>
        </p:spPr>
        <p:txBody>
          <a:bodyPr>
            <a:normAutofit/>
          </a:bodyPr>
          <a:lstStyle/>
          <a:p>
            <a:pPr marL="0" indent="0">
              <a:lnSpc>
                <a:spcPct val="120000"/>
              </a:lnSpc>
              <a:buClr>
                <a:srgbClr val="D9BA6D"/>
              </a:buClr>
              <a:buNone/>
            </a:pPr>
            <a:r>
              <a:rPr lang="en-US" sz="3200" b="1" dirty="0">
                <a:solidFill>
                  <a:srgbClr val="D9BA6D"/>
                </a:solidFill>
                <a:latin typeface="Modica SemiBold" pitchFamily="2" charset="77"/>
              </a:rPr>
              <a:t>“The Letter Project”</a:t>
            </a:r>
          </a:p>
        </p:txBody>
      </p:sp>
      <p:sp>
        <p:nvSpPr>
          <p:cNvPr id="3" name="Content Placeholder 2">
            <a:extLst>
              <a:ext uri="{FF2B5EF4-FFF2-40B4-BE49-F238E27FC236}">
                <a16:creationId xmlns:a16="http://schemas.microsoft.com/office/drawing/2014/main" id="{7794358A-A3D0-9175-3F13-B42139FB04AB}"/>
              </a:ext>
            </a:extLst>
          </p:cNvPr>
          <p:cNvSpPr>
            <a:spLocks noGrp="1"/>
          </p:cNvSpPr>
          <p:nvPr>
            <p:ph idx="1"/>
          </p:nvPr>
        </p:nvSpPr>
        <p:spPr>
          <a:xfrm>
            <a:off x="1263001" y="1753075"/>
            <a:ext cx="7679399" cy="4394200"/>
          </a:xfrm>
        </p:spPr>
        <p:txBody>
          <a:bodyPr/>
          <a:lstStyle/>
          <a:p>
            <a:pPr marL="0" indent="0">
              <a:lnSpc>
                <a:spcPct val="100000"/>
              </a:lnSpc>
              <a:spcBef>
                <a:spcPts val="0"/>
              </a:spcBef>
              <a:buClr>
                <a:srgbClr val="D9BA6D"/>
              </a:buClr>
              <a:buNone/>
            </a:pPr>
            <a:endParaRPr lang="en-US" b="1" dirty="0">
              <a:solidFill>
                <a:srgbClr val="D8E5EA"/>
              </a:solidFill>
              <a:latin typeface="Modica SemiBold" pitchFamily="2" charset="77"/>
            </a:endParaRPr>
          </a:p>
          <a:p>
            <a:pPr>
              <a:lnSpc>
                <a:spcPct val="120000"/>
              </a:lnSpc>
              <a:buClr>
                <a:srgbClr val="D9BA6D"/>
              </a:buClr>
              <a:buFont typeface="Courier New" panose="02070309020205020404" pitchFamily="49" charset="0"/>
              <a:buChar char="o"/>
            </a:pPr>
            <a:r>
              <a:rPr lang="en-US" sz="2000" dirty="0">
                <a:solidFill>
                  <a:srgbClr val="D8E5EA"/>
                </a:solidFill>
              </a:rPr>
              <a:t>50% do not show for 1</a:t>
            </a:r>
            <a:r>
              <a:rPr lang="en-US" sz="2000" baseline="30000" dirty="0">
                <a:solidFill>
                  <a:srgbClr val="D8E5EA"/>
                </a:solidFill>
              </a:rPr>
              <a:t>st</a:t>
            </a:r>
            <a:r>
              <a:rPr lang="en-US" sz="2000" dirty="0">
                <a:solidFill>
                  <a:srgbClr val="D8E5EA"/>
                </a:solidFill>
              </a:rPr>
              <a:t> appointments</a:t>
            </a:r>
          </a:p>
          <a:p>
            <a:pPr>
              <a:lnSpc>
                <a:spcPct val="120000"/>
              </a:lnSpc>
              <a:buClr>
                <a:srgbClr val="D9BA6D"/>
              </a:buClr>
              <a:buFont typeface="Courier New" panose="02070309020205020404" pitchFamily="49" charset="0"/>
              <a:buChar char="o"/>
            </a:pPr>
            <a:r>
              <a:rPr lang="en-US" sz="2000" dirty="0">
                <a:solidFill>
                  <a:srgbClr val="D8E5EA"/>
                </a:solidFill>
              </a:rPr>
              <a:t>Solution – Address hesitancy with mailed personal letter</a:t>
            </a:r>
          </a:p>
          <a:p>
            <a:pPr lvl="2">
              <a:lnSpc>
                <a:spcPct val="120000"/>
              </a:lnSpc>
              <a:buClr>
                <a:srgbClr val="D9BA6D"/>
              </a:buClr>
              <a:buFont typeface="Courier New" panose="02070309020205020404" pitchFamily="49" charset="0"/>
              <a:buChar char="o"/>
            </a:pPr>
            <a:r>
              <a:rPr lang="en-US" sz="1800" dirty="0">
                <a:solidFill>
                  <a:srgbClr val="D8E5EA"/>
                </a:solidFill>
              </a:rPr>
              <a:t>Use motivational elements</a:t>
            </a:r>
          </a:p>
          <a:p>
            <a:pPr lvl="2">
              <a:lnSpc>
                <a:spcPct val="120000"/>
              </a:lnSpc>
              <a:buClr>
                <a:srgbClr val="D9BA6D"/>
              </a:buClr>
              <a:buFont typeface="Courier New" panose="02070309020205020404" pitchFamily="49" charset="0"/>
              <a:buChar char="o"/>
            </a:pPr>
            <a:r>
              <a:rPr lang="en-US" sz="1800" dirty="0">
                <a:solidFill>
                  <a:srgbClr val="D8E5EA"/>
                </a:solidFill>
              </a:rPr>
              <a:t>Inform treatment expectations</a:t>
            </a:r>
          </a:p>
          <a:p>
            <a:pPr marL="800100" lvl="1" indent="-342900">
              <a:lnSpc>
                <a:spcPct val="100000"/>
              </a:lnSpc>
              <a:buClr>
                <a:srgbClr val="D9BA6D"/>
              </a:buClr>
              <a:buFont typeface="Courier New" panose="02070309020205020404" pitchFamily="49" charset="0"/>
              <a:buChar char="o"/>
            </a:pPr>
            <a:endParaRPr lang="en-US" sz="2000" dirty="0">
              <a:solidFill>
                <a:srgbClr val="D8E5EA"/>
              </a:solidFill>
              <a:latin typeface="Modica"/>
            </a:endParaRPr>
          </a:p>
          <a:p>
            <a:pPr marL="800100" lvl="1" indent="-342900">
              <a:lnSpc>
                <a:spcPct val="120000"/>
              </a:lnSpc>
              <a:buClr>
                <a:srgbClr val="D9BA6D"/>
              </a:buClr>
              <a:buFont typeface="Courier New" panose="02070309020205020404" pitchFamily="49" charset="0"/>
              <a:buChar char="o"/>
            </a:pPr>
            <a:endParaRPr lang="en-US" sz="2000" dirty="0">
              <a:solidFill>
                <a:srgbClr val="D8E5EA"/>
              </a:solidFill>
              <a:latin typeface="Modica"/>
            </a:endParaRPr>
          </a:p>
          <a:p>
            <a:endParaRPr lang="en-US" dirty="0"/>
          </a:p>
        </p:txBody>
      </p:sp>
      <p:sp>
        <p:nvSpPr>
          <p:cNvPr id="4" name="Slide Number Placeholder 3">
            <a:extLst>
              <a:ext uri="{FF2B5EF4-FFF2-40B4-BE49-F238E27FC236}">
                <a16:creationId xmlns:a16="http://schemas.microsoft.com/office/drawing/2014/main" id="{259C3CEB-0871-8F38-0532-4E7640CD75E9}"/>
              </a:ext>
            </a:extLst>
          </p:cNvPr>
          <p:cNvSpPr>
            <a:spLocks noGrp="1"/>
          </p:cNvSpPr>
          <p:nvPr>
            <p:ph type="sldNum" sz="quarter" idx="12"/>
          </p:nvPr>
        </p:nvSpPr>
        <p:spPr/>
        <p:txBody>
          <a:bodyPr/>
          <a:lstStyle/>
          <a:p>
            <a:fld id="{B4FF8FB3-EFA1-EE4E-B71F-A2C396C9D21A}" type="slidenum">
              <a:rPr lang="en-US" smtClean="0"/>
              <a:t>28</a:t>
            </a:fld>
            <a:endParaRPr lang="en-US"/>
          </a:p>
        </p:txBody>
      </p:sp>
    </p:spTree>
    <p:extLst>
      <p:ext uri="{BB962C8B-B14F-4D97-AF65-F5344CB8AC3E}">
        <p14:creationId xmlns:p14="http://schemas.microsoft.com/office/powerpoint/2010/main" val="2343357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EF6012-1C0F-86BC-FCCD-06E77A60DCDE}"/>
              </a:ext>
            </a:extLst>
          </p:cNvPr>
          <p:cNvSpPr/>
          <p:nvPr/>
        </p:nvSpPr>
        <p:spPr>
          <a:xfrm>
            <a:off x="0"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6C22D445-B429-DB66-5862-0B906B3AC57E}"/>
              </a:ext>
            </a:extLst>
          </p:cNvPr>
          <p:cNvSpPr>
            <a:spLocks noGrp="1"/>
          </p:cNvSpPr>
          <p:nvPr>
            <p:ph type="sldNum" sz="quarter" idx="12"/>
          </p:nvPr>
        </p:nvSpPr>
        <p:spPr/>
        <p:txBody>
          <a:bodyPr/>
          <a:lstStyle/>
          <a:p>
            <a:fld id="{B4FF8FB3-EFA1-EE4E-B71F-A2C396C9D21A}" type="slidenum">
              <a:rPr lang="en-US" smtClean="0"/>
              <a:t>29</a:t>
            </a:fld>
            <a:endParaRPr lang="en-US"/>
          </a:p>
        </p:txBody>
      </p:sp>
      <p:sp>
        <p:nvSpPr>
          <p:cNvPr id="3" name="Rectangle 2">
            <a:extLst>
              <a:ext uri="{FF2B5EF4-FFF2-40B4-BE49-F238E27FC236}">
                <a16:creationId xmlns:a16="http://schemas.microsoft.com/office/drawing/2014/main" id="{3CDD2E09-FA8F-E6B7-6A88-769EA094976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C8DAB2C5-8174-732D-ECB7-ED8C5DB65684}"/>
              </a:ext>
            </a:extLst>
          </p:cNvPr>
          <p:cNvSpPr>
            <a:spLocks noChangeArrowheads="1"/>
          </p:cNvSpPr>
          <p:nvPr/>
        </p:nvSpPr>
        <p:spPr bwMode="auto">
          <a:xfrm>
            <a:off x="1346200" y="1212275"/>
            <a:ext cx="7941733"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u="none" strike="noStrike" cap="none" normalizeH="0" baseline="0" dirty="0">
              <a:ln>
                <a:noFill/>
              </a:ln>
              <a:solidFill>
                <a:srgbClr val="D8E5EA"/>
              </a:solidFill>
              <a:effectLst/>
              <a:latin typeface="Modica Light" pitchFamily="2" charset="77"/>
              <a:ea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
                <a:srgbClr val="D9BA6D"/>
              </a:buClr>
              <a:buSzTx/>
              <a:buFont typeface="Wingdings" pitchFamily="2" charset="2"/>
              <a:buChar char="Ø"/>
              <a:tabLst/>
            </a:pPr>
            <a:r>
              <a:rPr kumimoji="0" lang="en-US" altLang="en-US" sz="2400" u="none" strike="noStrike" cap="none" normalizeH="0" baseline="0" dirty="0">
                <a:ln>
                  <a:noFill/>
                </a:ln>
                <a:solidFill>
                  <a:srgbClr val="D8E5EA"/>
                </a:solidFill>
                <a:effectLst/>
                <a:latin typeface="Modica Medium" pitchFamily="2" charset="77"/>
                <a:ea typeface="Times New Roman" panose="02020603050405020304" pitchFamily="18" charset="0"/>
              </a:rPr>
              <a:t>Partnership</a:t>
            </a:r>
          </a:p>
          <a:p>
            <a:pPr marL="800100" lvl="1" indent="-342900" eaLnBrk="0" fontAlgn="base" hangingPunct="0">
              <a:spcBef>
                <a:spcPct val="0"/>
              </a:spcBef>
              <a:spcAft>
                <a:spcPct val="0"/>
              </a:spcAft>
              <a:buClr>
                <a:srgbClr val="D9BA6D"/>
              </a:buClr>
              <a:buFont typeface="Wingdings" pitchFamily="2" charset="2"/>
              <a:buChar char="Ø"/>
            </a:pPr>
            <a:r>
              <a:rPr lang="en-US" altLang="en-US" sz="2000" dirty="0">
                <a:solidFill>
                  <a:srgbClr val="D8E5EA"/>
                </a:solidFill>
                <a:latin typeface="Modica Light" pitchFamily="2" charset="77"/>
                <a:ea typeface="Times New Roman" panose="02020603050405020304" pitchFamily="18" charset="0"/>
              </a:rPr>
              <a:t>Message about being a companion who collaborates with the other person’s own expertise</a:t>
            </a:r>
            <a:br>
              <a:rPr lang="en-US" altLang="en-US" sz="2000" dirty="0">
                <a:solidFill>
                  <a:srgbClr val="D8E5EA"/>
                </a:solidFill>
                <a:latin typeface="Modica Light" pitchFamily="2" charset="77"/>
                <a:ea typeface="Times New Roman" panose="02020603050405020304" pitchFamily="18" charset="0"/>
              </a:rPr>
            </a:br>
            <a:endPar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
                <a:srgbClr val="D9BA6D"/>
              </a:buClr>
              <a:buSzTx/>
              <a:buFont typeface="Wingdings" pitchFamily="2" charset="2"/>
              <a:buChar char="Ø"/>
              <a:tabLst/>
            </a:pPr>
            <a:r>
              <a:rPr lang="en-US" altLang="en-US" sz="2400" dirty="0">
                <a:solidFill>
                  <a:schemeClr val="accent2">
                    <a:lumMod val="20000"/>
                    <a:lumOff val="80000"/>
                  </a:schemeClr>
                </a:solidFill>
                <a:latin typeface="Modica Medium" pitchFamily="2" charset="77"/>
                <a:ea typeface="Times New Roman" panose="02020603050405020304" pitchFamily="18" charset="0"/>
              </a:rPr>
              <a:t>Acceptance</a:t>
            </a:r>
          </a:p>
          <a:p>
            <a:pPr marL="800100" lvl="1" indent="-342900" eaLnBrk="0" fontAlgn="base" hangingPunct="0">
              <a:spcBef>
                <a:spcPct val="0"/>
              </a:spcBef>
              <a:spcAft>
                <a:spcPct val="0"/>
              </a:spcAft>
              <a:buClr>
                <a:srgbClr val="D9BA6D"/>
              </a:buClr>
              <a:buFont typeface="Wingdings" pitchFamily="2" charset="2"/>
              <a:buChar char="Ø"/>
            </a:pPr>
            <a:r>
              <a:rPr lang="en-US" altLang="en-US" sz="2000" dirty="0">
                <a:solidFill>
                  <a:srgbClr val="D8E5EA"/>
                </a:solidFill>
                <a:latin typeface="Modica Light" pitchFamily="2" charset="77"/>
                <a:ea typeface="Times New Roman" panose="02020603050405020304" pitchFamily="18" charset="0"/>
              </a:rPr>
              <a:t>Communicates nonjudgmental understanding of people as they are</a:t>
            </a:r>
            <a:br>
              <a:rPr lang="en-US" altLang="en-US" sz="2000" dirty="0">
                <a:solidFill>
                  <a:srgbClr val="D8E5EA"/>
                </a:solidFill>
                <a:latin typeface="Modica Light" pitchFamily="2" charset="77"/>
                <a:ea typeface="Times New Roman" panose="02020603050405020304" pitchFamily="18" charset="0"/>
              </a:rPr>
            </a:br>
            <a:endParaRPr lang="en-US" altLang="en-US" sz="2000" dirty="0">
              <a:solidFill>
                <a:srgbClr val="D8E5EA"/>
              </a:solidFill>
              <a:latin typeface="Modica Light" pitchFamily="2" charset="77"/>
              <a:ea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
                <a:srgbClr val="D9BA6D"/>
              </a:buClr>
              <a:buSzTx/>
              <a:buFont typeface="Wingdings" pitchFamily="2" charset="2"/>
              <a:buChar char="Ø"/>
              <a:tabLst/>
            </a:pPr>
            <a:r>
              <a:rPr kumimoji="0" lang="en-US" altLang="en-US" sz="2400" u="none" strike="noStrike" cap="none" normalizeH="0" baseline="0" dirty="0">
                <a:ln>
                  <a:noFill/>
                </a:ln>
                <a:solidFill>
                  <a:schemeClr val="accent6">
                    <a:lumMod val="20000"/>
                    <a:lumOff val="80000"/>
                  </a:schemeClr>
                </a:solidFill>
                <a:effectLst/>
                <a:latin typeface="Modica Medium" pitchFamily="2" charset="77"/>
                <a:ea typeface="Times New Roman" panose="02020603050405020304" pitchFamily="18" charset="0"/>
              </a:rPr>
              <a:t>Compassion</a:t>
            </a:r>
          </a:p>
          <a:p>
            <a:pPr marL="800100" lvl="1" indent="-342900" eaLnBrk="0" fontAlgn="base" hangingPunct="0">
              <a:spcBef>
                <a:spcPct val="0"/>
              </a:spcBef>
              <a:spcAft>
                <a:spcPct val="0"/>
              </a:spcAft>
              <a:buClr>
                <a:srgbClr val="D9BA6D"/>
              </a:buClr>
              <a:buFont typeface="Wingdings" pitchFamily="2" charset="2"/>
              <a:buChar char="Ø"/>
            </a:pPr>
            <a:r>
              <a:rPr lang="en-US" altLang="en-US" sz="2000" dirty="0">
                <a:solidFill>
                  <a:srgbClr val="D8E5EA"/>
                </a:solidFill>
                <a:latin typeface="Modica Light" pitchFamily="2" charset="77"/>
                <a:ea typeface="Times New Roman" panose="02020603050405020304" pitchFamily="18" charset="0"/>
              </a:rPr>
              <a:t>Benevolent intention toward the person’s well-being</a:t>
            </a:r>
            <a:br>
              <a:rPr lang="en-US" altLang="en-US" sz="2000" dirty="0">
                <a:solidFill>
                  <a:srgbClr val="D8E5EA"/>
                </a:solidFill>
                <a:latin typeface="Modica Light" pitchFamily="2" charset="77"/>
                <a:ea typeface="Times New Roman" panose="02020603050405020304" pitchFamily="18" charset="0"/>
              </a:rPr>
            </a:br>
            <a:endPar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
                <a:srgbClr val="D9BA6D"/>
              </a:buClr>
              <a:buSzTx/>
              <a:buFont typeface="Wingdings" pitchFamily="2" charset="2"/>
              <a:buChar char="Ø"/>
              <a:tabLst/>
            </a:pPr>
            <a:r>
              <a:rPr lang="en-US" altLang="en-US" sz="2400" dirty="0">
                <a:solidFill>
                  <a:schemeClr val="accent6">
                    <a:lumMod val="60000"/>
                    <a:lumOff val="40000"/>
                  </a:schemeClr>
                </a:solidFill>
                <a:latin typeface="Modica Medium" pitchFamily="2" charset="77"/>
                <a:ea typeface="Times New Roman" panose="02020603050405020304" pitchFamily="18" charset="0"/>
              </a:rPr>
              <a:t>Evocation</a:t>
            </a:r>
          </a:p>
          <a:p>
            <a:pPr marL="800100" lvl="1" indent="-342900" eaLnBrk="0" fontAlgn="base" hangingPunct="0">
              <a:spcBef>
                <a:spcPct val="0"/>
              </a:spcBef>
              <a:spcAft>
                <a:spcPct val="0"/>
              </a:spcAft>
              <a:buClr>
                <a:srgbClr val="D9BA6D"/>
              </a:buClr>
              <a:buFont typeface="Wingdings" pitchFamily="2" charset="2"/>
              <a:buChar char="Ø"/>
            </a:pPr>
            <a:r>
              <a:rPr lang="en-US" altLang="en-US" sz="2000" dirty="0">
                <a:solidFill>
                  <a:srgbClr val="D8E5EA"/>
                </a:solidFill>
                <a:latin typeface="Modica Light" pitchFamily="2" charset="77"/>
                <a:ea typeface="Times New Roman" panose="02020603050405020304" pitchFamily="18" charset="0"/>
              </a:rPr>
              <a:t>Eliciting the other person’s own motivation for a particular change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u="none" strike="noStrike" cap="none" normalizeH="0" baseline="0" dirty="0">
              <a:ln>
                <a:noFill/>
              </a:ln>
              <a:solidFill>
                <a:srgbClr val="D8E5EA"/>
              </a:solidFill>
              <a:effectLst/>
              <a:latin typeface="Modica Light" pitchFamily="2" charset="77"/>
            </a:endParaRPr>
          </a:p>
        </p:txBody>
      </p:sp>
      <p:sp>
        <p:nvSpPr>
          <p:cNvPr id="7" name="Rectangle 6">
            <a:extLst>
              <a:ext uri="{FF2B5EF4-FFF2-40B4-BE49-F238E27FC236}">
                <a16:creationId xmlns:a16="http://schemas.microsoft.com/office/drawing/2014/main" id="{DD39FBA4-8FF1-2DF8-CB34-DCBEAA2C8826}"/>
              </a:ext>
            </a:extLst>
          </p:cNvPr>
          <p:cNvSpPr>
            <a:spLocks noChangeArrowheads="1"/>
          </p:cNvSpPr>
          <p:nvPr/>
        </p:nvSpPr>
        <p:spPr bwMode="auto">
          <a:xfrm>
            <a:off x="734181" y="379088"/>
            <a:ext cx="11457819"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u="none" strike="noStrike" cap="none" normalizeH="0" baseline="0" dirty="0">
              <a:ln>
                <a:noFill/>
              </a:ln>
              <a:solidFill>
                <a:srgbClr val="D9BA6D"/>
              </a:solidFill>
              <a:effectLst/>
              <a:latin typeface="Modica Light" pitchFamily="2" charset="77"/>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600" b="1" dirty="0">
                <a:solidFill>
                  <a:srgbClr val="D9BA6D"/>
                </a:solidFill>
                <a:latin typeface="Modica SemiBold" pitchFamily="2" charset="77"/>
                <a:ea typeface="Times New Roman" panose="02020603050405020304" pitchFamily="18" charset="0"/>
              </a:rPr>
              <a:t>Para #1: </a:t>
            </a:r>
            <a:r>
              <a:rPr lang="en-US" altLang="en-US" sz="3200" b="1" dirty="0">
                <a:solidFill>
                  <a:srgbClr val="D9BA6D"/>
                </a:solidFill>
                <a:latin typeface="Modica SemiBold" pitchFamily="2" charset="77"/>
                <a:ea typeface="Times New Roman" panose="02020603050405020304" pitchFamily="18" charset="0"/>
              </a:rPr>
              <a:t>Central Components of the </a:t>
            </a:r>
            <a:r>
              <a:rPr lang="en-US" altLang="en-US" sz="3200" b="1" dirty="0">
                <a:solidFill>
                  <a:srgbClr val="FF0000"/>
                </a:solidFill>
                <a:latin typeface="Modica SemiBold" pitchFamily="2" charset="77"/>
                <a:ea typeface="Times New Roman" panose="02020603050405020304" pitchFamily="18" charset="0"/>
              </a:rPr>
              <a:t>MI</a:t>
            </a:r>
            <a:r>
              <a:rPr lang="en-US" altLang="en-US" sz="3200" b="1" dirty="0">
                <a:solidFill>
                  <a:srgbClr val="D9BA6D"/>
                </a:solidFill>
                <a:latin typeface="Modica SemiBold" pitchFamily="2" charset="77"/>
                <a:ea typeface="Times New Roman" panose="02020603050405020304" pitchFamily="18" charset="0"/>
              </a:rPr>
              <a:t> </a:t>
            </a:r>
            <a:r>
              <a:rPr lang="en-US" altLang="en-US" sz="3200" b="1" dirty="0">
                <a:solidFill>
                  <a:srgbClr val="FF0000"/>
                </a:solidFill>
                <a:latin typeface="Modica SemiBold" pitchFamily="2" charset="77"/>
                <a:ea typeface="Times New Roman" panose="02020603050405020304" pitchFamily="18" charset="0"/>
              </a:rPr>
              <a:t>Spirit</a:t>
            </a:r>
            <a:endParaRPr lang="en-US" altLang="en-US" sz="3200" b="1" dirty="0">
              <a:solidFill>
                <a:srgbClr val="D9BA6D"/>
              </a:solidFill>
              <a:latin typeface="Modica SemiBold" pitchFamily="2" charset="77"/>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u="none" strike="noStrike" cap="none" normalizeH="0" baseline="0" dirty="0">
              <a:ln>
                <a:noFill/>
              </a:ln>
              <a:solidFill>
                <a:srgbClr val="D9BA6D"/>
              </a:solidFill>
              <a:effectLst/>
              <a:latin typeface="Modica Light" pitchFamily="2" charset="77"/>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u="none" strike="noStrike" cap="none" normalizeH="0" baseline="0" dirty="0">
              <a:ln>
                <a:noFill/>
              </a:ln>
              <a:solidFill>
                <a:srgbClr val="D9BA6D"/>
              </a:solidFill>
              <a:effectLst/>
              <a:latin typeface="Modica Light" pitchFamily="2" charset="77"/>
            </a:endParaRPr>
          </a:p>
        </p:txBody>
      </p:sp>
    </p:spTree>
    <p:extLst>
      <p:ext uri="{BB962C8B-B14F-4D97-AF65-F5344CB8AC3E}">
        <p14:creationId xmlns:p14="http://schemas.microsoft.com/office/powerpoint/2010/main" val="1728067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6E1E9F-628E-C6DE-43AF-EE9EAFF53757}"/>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erson walking on a road in the fog&#10;&#10;Description automatically generated">
            <a:extLst>
              <a:ext uri="{FF2B5EF4-FFF2-40B4-BE49-F238E27FC236}">
                <a16:creationId xmlns:a16="http://schemas.microsoft.com/office/drawing/2014/main" id="{8FEA0DED-F75E-7432-9D6C-029AC008BB09}"/>
              </a:ext>
            </a:extLst>
          </p:cNvPr>
          <p:cNvPicPr>
            <a:picLocks noChangeAspect="1"/>
          </p:cNvPicPr>
          <p:nvPr/>
        </p:nvPicPr>
        <p:blipFill>
          <a:blip r:embed="rId2">
            <a:alphaModFix/>
          </a:blip>
          <a:srcRect t="22209" r="-1" b="4543"/>
          <a:stretch/>
        </p:blipFill>
        <p:spPr>
          <a:xfrm>
            <a:off x="4547937" y="-5"/>
            <a:ext cx="7644062" cy="3681406"/>
          </a:xfrm>
          <a:prstGeom prst="rect">
            <a:avLst/>
          </a:prstGeom>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2776919-5083-2AF3-E044-7233AD5ED4C7}"/>
              </a:ext>
            </a:extLst>
          </p:cNvPr>
          <p:cNvSpPr txBox="1"/>
          <p:nvPr/>
        </p:nvSpPr>
        <p:spPr>
          <a:xfrm>
            <a:off x="838200" y="1115219"/>
            <a:ext cx="539591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a:solidFill>
                  <a:schemeClr val="bg1"/>
                </a:solidFill>
                <a:latin typeface="+mj-lt"/>
                <a:ea typeface="+mj-ea"/>
                <a:cs typeface="+mj-cs"/>
              </a:rPr>
              <a:t>In 1998…</a:t>
            </a:r>
          </a:p>
        </p:txBody>
      </p:sp>
      <p:cxnSp>
        <p:nvCxnSpPr>
          <p:cNvPr id="21"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4B94EE04-C8E2-FC7B-4BB0-7E18ADCB50A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4FF8FB3-EFA1-EE4E-B71F-A2C396C9D21A}" type="slidenum">
              <a:rPr lang="en-US">
                <a:solidFill>
                  <a:srgbClr val="FFFFFF"/>
                </a:solidFill>
                <a:latin typeface="+mn-lt"/>
              </a:rPr>
              <a:pPr>
                <a:spcAft>
                  <a:spcPts val="600"/>
                </a:spcAft>
              </a:pPr>
              <a:t>3</a:t>
            </a:fld>
            <a:endParaRPr lang="en-US">
              <a:solidFill>
                <a:srgbClr val="FFFFFF"/>
              </a:solidFill>
              <a:latin typeface="+mn-lt"/>
            </a:endParaRPr>
          </a:p>
        </p:txBody>
      </p:sp>
      <p:cxnSp>
        <p:nvCxnSpPr>
          <p:cNvPr id="14" name="Straight Connector 13">
            <a:extLst>
              <a:ext uri="{FF2B5EF4-FFF2-40B4-BE49-F238E27FC236}">
                <a16:creationId xmlns:a16="http://schemas.microsoft.com/office/drawing/2014/main" id="{5C5EB8F7-2334-325A-A229-0A43D67FF165}"/>
              </a:ext>
            </a:extLst>
          </p:cNvPr>
          <p:cNvCxnSpPr>
            <a:cxnSpLocks/>
          </p:cNvCxnSpPr>
          <p:nvPr/>
        </p:nvCxnSpPr>
        <p:spPr>
          <a:xfrm>
            <a:off x="838200" y="3681401"/>
            <a:ext cx="11353800" cy="0"/>
          </a:xfrm>
          <a:prstGeom prst="line">
            <a:avLst/>
          </a:prstGeom>
          <a:ln w="41275">
            <a:solidFill>
              <a:srgbClr val="D9BA6D"/>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54A5E70A-0D59-2998-C54B-0FABFC8CE1E3}"/>
              </a:ext>
            </a:extLst>
          </p:cNvPr>
          <p:cNvPicPr>
            <a:picLocks noChangeAspect="1"/>
          </p:cNvPicPr>
          <p:nvPr/>
        </p:nvPicPr>
        <p:blipFill>
          <a:blip r:embed="rId3"/>
          <a:stretch>
            <a:fillRect/>
          </a:stretch>
        </p:blipFill>
        <p:spPr>
          <a:xfrm>
            <a:off x="5946909" y="3722928"/>
            <a:ext cx="6245090" cy="3122546"/>
          </a:xfrm>
          <a:prstGeom prst="rect">
            <a:avLst/>
          </a:prstGeom>
          <a:solidFill>
            <a:schemeClr val="bg1">
              <a:alpha val="68252"/>
            </a:schemeClr>
          </a:solidFill>
        </p:spPr>
      </p:pic>
    </p:spTree>
    <p:extLst>
      <p:ext uri="{BB962C8B-B14F-4D97-AF65-F5344CB8AC3E}">
        <p14:creationId xmlns:p14="http://schemas.microsoft.com/office/powerpoint/2010/main" val="818528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1DBB4E-6926-4248-9E6B-6D1898EF8FE8}"/>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6C22D445-B429-DB66-5862-0B906B3AC57E}"/>
              </a:ext>
            </a:extLst>
          </p:cNvPr>
          <p:cNvSpPr>
            <a:spLocks noGrp="1"/>
          </p:cNvSpPr>
          <p:nvPr>
            <p:ph type="sldNum" sz="quarter" idx="12"/>
          </p:nvPr>
        </p:nvSpPr>
        <p:spPr/>
        <p:txBody>
          <a:bodyPr/>
          <a:lstStyle/>
          <a:p>
            <a:fld id="{B4FF8FB3-EFA1-EE4E-B71F-A2C396C9D21A}" type="slidenum">
              <a:rPr lang="en-US" smtClean="0"/>
              <a:t>30</a:t>
            </a:fld>
            <a:endParaRPr lang="en-US"/>
          </a:p>
        </p:txBody>
      </p:sp>
      <p:sp>
        <p:nvSpPr>
          <p:cNvPr id="3" name="Rectangle 2">
            <a:extLst>
              <a:ext uri="{FF2B5EF4-FFF2-40B4-BE49-F238E27FC236}">
                <a16:creationId xmlns:a16="http://schemas.microsoft.com/office/drawing/2014/main" id="{3CDD2E09-FA8F-E6B7-6A88-769EA094976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C8DAB2C5-8174-732D-ECB7-ED8C5DB65684}"/>
              </a:ext>
            </a:extLst>
          </p:cNvPr>
          <p:cNvSpPr>
            <a:spLocks noChangeArrowheads="1"/>
          </p:cNvSpPr>
          <p:nvPr/>
        </p:nvSpPr>
        <p:spPr bwMode="auto">
          <a:xfrm>
            <a:off x="2125134" y="983546"/>
            <a:ext cx="7941733"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u="none" strike="noStrike" cap="none" normalizeH="0" baseline="0" dirty="0">
              <a:ln>
                <a:noFill/>
              </a:ln>
              <a:solidFill>
                <a:srgbClr val="D8E5EA"/>
              </a:solidFill>
              <a:effectLst/>
              <a:latin typeface="Modica Light" pitchFamily="2" charset="77"/>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rPr>
              <a:t>We are glad you called. Calling for an appointment can be hard to do. It means you are thinking about how gambling has caused you problems. It might help to think about how your recent gambling may conflict with the way you want to live your life and </a:t>
            </a:r>
            <a:r>
              <a:rPr kumimoji="0" lang="en-US" altLang="en-US" sz="2000" u="none" strike="noStrike" cap="none" normalizeH="0" baseline="0" dirty="0">
                <a:ln>
                  <a:noFill/>
                </a:ln>
                <a:solidFill>
                  <a:schemeClr val="accent6">
                    <a:lumMod val="60000"/>
                    <a:lumOff val="40000"/>
                  </a:schemeClr>
                </a:solidFill>
                <a:effectLst/>
                <a:latin typeface="Modica Light" pitchFamily="2" charset="77"/>
                <a:ea typeface="Times New Roman" panose="02020603050405020304" pitchFamily="18" charset="0"/>
              </a:rPr>
              <a:t>you may be unsure about what to do</a:t>
            </a:r>
            <a:r>
              <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rPr>
              <a:t>. </a:t>
            </a:r>
            <a:r>
              <a:rPr kumimoji="0" lang="en-US" altLang="en-US" sz="2000" u="none" strike="noStrike" cap="none" normalizeH="0" baseline="0" dirty="0">
                <a:ln>
                  <a:noFill/>
                </a:ln>
                <a:solidFill>
                  <a:srgbClr val="D9BA6D"/>
                </a:solidFill>
                <a:effectLst/>
                <a:latin typeface="Modica Light" pitchFamily="2" charset="77"/>
                <a:ea typeface="Times New Roman" panose="02020603050405020304" pitchFamily="18" charset="0"/>
              </a:rPr>
              <a:t>We want work with you </a:t>
            </a:r>
            <a:r>
              <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rPr>
              <a:t>to explore the costs and benefits of what you have been doing. Doing this often helps people to decide if they want to make changes. While you need to decide about your gambling, </a:t>
            </a:r>
            <a:r>
              <a:rPr kumimoji="0" lang="en-US" altLang="en-US" sz="2000" u="none" strike="noStrike" cap="none" normalizeH="0" baseline="0" dirty="0">
                <a:ln>
                  <a:noFill/>
                </a:ln>
                <a:solidFill>
                  <a:schemeClr val="accent6">
                    <a:lumMod val="60000"/>
                    <a:lumOff val="40000"/>
                  </a:schemeClr>
                </a:solidFill>
                <a:effectLst/>
                <a:latin typeface="Modica Light" pitchFamily="2" charset="77"/>
                <a:ea typeface="Times New Roman" panose="02020603050405020304" pitchFamily="18" charset="0"/>
              </a:rPr>
              <a:t>we look forward to learning more about you</a:t>
            </a:r>
            <a:r>
              <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rPr>
              <a:t>. </a:t>
            </a:r>
            <a:r>
              <a:rPr kumimoji="0" lang="en-US" altLang="en-US" sz="2000" u="none" strike="noStrike" cap="none" normalizeH="0" baseline="0" dirty="0">
                <a:ln>
                  <a:noFill/>
                </a:ln>
                <a:solidFill>
                  <a:srgbClr val="D9BA6D"/>
                </a:solidFill>
                <a:effectLst/>
                <a:latin typeface="Modica Light" pitchFamily="2" charset="77"/>
                <a:ea typeface="Times New Roman" panose="02020603050405020304" pitchFamily="18" charset="0"/>
              </a:rPr>
              <a:t>We are here to help </a:t>
            </a:r>
            <a:r>
              <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rPr>
              <a:t>and support you in any changes</a:t>
            </a:r>
            <a:r>
              <a:rPr kumimoji="0" lang="en-US" altLang="en-US" sz="2000" u="none" strike="noStrike" cap="none" normalizeH="0" baseline="0" dirty="0">
                <a:ln>
                  <a:noFill/>
                </a:ln>
                <a:solidFill>
                  <a:schemeClr val="accent6">
                    <a:lumMod val="60000"/>
                    <a:lumOff val="40000"/>
                  </a:schemeClr>
                </a:solidFill>
                <a:effectLst/>
                <a:latin typeface="Modica Light" pitchFamily="2" charset="77"/>
                <a:ea typeface="Times New Roman" panose="02020603050405020304" pitchFamily="18" charset="0"/>
              </a:rPr>
              <a:t> you might want to make.</a:t>
            </a:r>
            <a:endParaRPr kumimoji="0" lang="en-US" altLang="en-US" sz="2000" u="none" strike="noStrike" cap="none" normalizeH="0" baseline="0" dirty="0">
              <a:ln>
                <a:noFill/>
              </a:ln>
              <a:solidFill>
                <a:schemeClr val="accent6">
                  <a:lumMod val="60000"/>
                  <a:lumOff val="40000"/>
                </a:schemeClr>
              </a:solidFill>
              <a:effectLst/>
              <a:latin typeface="Modica Light" pitchFamily="2" charset="77"/>
            </a:endParaRPr>
          </a:p>
        </p:txBody>
      </p:sp>
      <p:sp>
        <p:nvSpPr>
          <p:cNvPr id="6" name="TextBox 5">
            <a:extLst>
              <a:ext uri="{FF2B5EF4-FFF2-40B4-BE49-F238E27FC236}">
                <a16:creationId xmlns:a16="http://schemas.microsoft.com/office/drawing/2014/main" id="{E2FD7DEF-E512-ACB5-46F8-B4DB11C57CD0}"/>
              </a:ext>
            </a:extLst>
          </p:cNvPr>
          <p:cNvSpPr txBox="1"/>
          <p:nvPr/>
        </p:nvSpPr>
        <p:spPr>
          <a:xfrm>
            <a:off x="1128134" y="5894685"/>
            <a:ext cx="9743373" cy="523220"/>
          </a:xfrm>
          <a:prstGeom prst="rect">
            <a:avLst/>
          </a:prstGeom>
          <a:noFill/>
        </p:spPr>
        <p:txBody>
          <a:bodyPr wrap="none" rtlCol="0">
            <a:spAutoFit/>
          </a:bodyPr>
          <a:lstStyle/>
          <a:p>
            <a:r>
              <a:rPr lang="en-US" sz="2800" dirty="0">
                <a:solidFill>
                  <a:srgbClr val="D9BA6D"/>
                </a:solidFill>
                <a:latin typeface="Modica" pitchFamily="2" charset="77"/>
                <a:ea typeface="Calibri" panose="020F0502020204030204" pitchFamily="34" charset="0"/>
              </a:rPr>
              <a:t>p</a:t>
            </a:r>
            <a:r>
              <a:rPr lang="en-US" sz="2800" dirty="0">
                <a:solidFill>
                  <a:srgbClr val="D9BA6D"/>
                </a:solidFill>
                <a:effectLst/>
                <a:latin typeface="Modica" pitchFamily="2" charset="77"/>
                <a:ea typeface="Calibri" panose="020F0502020204030204" pitchFamily="34" charset="0"/>
              </a:rPr>
              <a:t>artnership    </a:t>
            </a:r>
            <a:r>
              <a:rPr lang="en-US" sz="2800" dirty="0">
                <a:solidFill>
                  <a:schemeClr val="accent6">
                    <a:lumMod val="60000"/>
                    <a:lumOff val="40000"/>
                  </a:schemeClr>
                </a:solidFill>
                <a:effectLst/>
                <a:latin typeface="Modica" pitchFamily="2" charset="77"/>
                <a:ea typeface="Calibri" panose="020F0502020204030204" pitchFamily="34" charset="0"/>
              </a:rPr>
              <a:t>acceptance</a:t>
            </a:r>
            <a:r>
              <a:rPr lang="en-US" sz="2800" dirty="0">
                <a:solidFill>
                  <a:srgbClr val="D8E5EA"/>
                </a:solidFill>
                <a:effectLst/>
                <a:latin typeface="Modica" pitchFamily="2" charset="77"/>
                <a:ea typeface="Calibri" panose="020F0502020204030204" pitchFamily="34" charset="0"/>
              </a:rPr>
              <a:t>    compassion    evocation </a:t>
            </a:r>
            <a:endParaRPr lang="en-US" sz="2800" dirty="0">
              <a:solidFill>
                <a:srgbClr val="D8E5EA"/>
              </a:solidFill>
              <a:latin typeface="Modica" pitchFamily="2" charset="77"/>
            </a:endParaRPr>
          </a:p>
        </p:txBody>
      </p:sp>
    </p:spTree>
    <p:extLst>
      <p:ext uri="{BB962C8B-B14F-4D97-AF65-F5344CB8AC3E}">
        <p14:creationId xmlns:p14="http://schemas.microsoft.com/office/powerpoint/2010/main" val="1320885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FF23E-B133-47EB-3BA3-2CFC17692892}"/>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6C22D445-B429-DB66-5862-0B906B3AC57E}"/>
              </a:ext>
            </a:extLst>
          </p:cNvPr>
          <p:cNvSpPr>
            <a:spLocks noGrp="1"/>
          </p:cNvSpPr>
          <p:nvPr>
            <p:ph type="sldNum" sz="quarter" idx="12"/>
          </p:nvPr>
        </p:nvSpPr>
        <p:spPr/>
        <p:txBody>
          <a:bodyPr/>
          <a:lstStyle/>
          <a:p>
            <a:fld id="{B4FF8FB3-EFA1-EE4E-B71F-A2C396C9D21A}" type="slidenum">
              <a:rPr lang="en-US" smtClean="0"/>
              <a:t>31</a:t>
            </a:fld>
            <a:endParaRPr lang="en-US"/>
          </a:p>
        </p:txBody>
      </p:sp>
      <p:sp>
        <p:nvSpPr>
          <p:cNvPr id="3" name="Rectangle 2">
            <a:extLst>
              <a:ext uri="{FF2B5EF4-FFF2-40B4-BE49-F238E27FC236}">
                <a16:creationId xmlns:a16="http://schemas.microsoft.com/office/drawing/2014/main" id="{3CDD2E09-FA8F-E6B7-6A88-769EA094976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C8DAB2C5-8174-732D-ECB7-ED8C5DB65684}"/>
              </a:ext>
            </a:extLst>
          </p:cNvPr>
          <p:cNvSpPr>
            <a:spLocks noChangeArrowheads="1"/>
          </p:cNvSpPr>
          <p:nvPr/>
        </p:nvSpPr>
        <p:spPr bwMode="auto">
          <a:xfrm>
            <a:off x="2125134" y="952769"/>
            <a:ext cx="7941733"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u="none" strike="noStrike" cap="none" normalizeH="0" baseline="0" dirty="0">
              <a:ln>
                <a:noFill/>
              </a:ln>
              <a:solidFill>
                <a:srgbClr val="D8E5EA"/>
              </a:solidFill>
              <a:effectLst/>
              <a:latin typeface="Modica Light" pitchFamily="2" charset="77"/>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u="none" strike="noStrike" cap="none" normalizeH="0" baseline="0" dirty="0">
                <a:ln>
                  <a:noFill/>
                </a:ln>
                <a:solidFill>
                  <a:srgbClr val="D9BA6D"/>
                </a:solidFill>
                <a:effectLst/>
                <a:latin typeface="Modica Light" pitchFamily="2" charset="77"/>
                <a:ea typeface="Times New Roman" panose="02020603050405020304" pitchFamily="18" charset="0"/>
              </a:rPr>
              <a:t>We are glad you called</a:t>
            </a:r>
            <a:r>
              <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rPr>
              <a:t>. </a:t>
            </a:r>
            <a:r>
              <a:rPr kumimoji="0" lang="en-US" altLang="en-US" sz="2000" u="none" strike="noStrike" cap="none" normalizeH="0" baseline="0" dirty="0">
                <a:ln>
                  <a:noFill/>
                </a:ln>
                <a:solidFill>
                  <a:schemeClr val="accent6">
                    <a:lumMod val="60000"/>
                    <a:lumOff val="40000"/>
                  </a:schemeClr>
                </a:solidFill>
                <a:effectLst/>
                <a:latin typeface="Modica Light" pitchFamily="2" charset="77"/>
                <a:ea typeface="Times New Roman" panose="02020603050405020304" pitchFamily="18" charset="0"/>
              </a:rPr>
              <a:t>Calling for an appointment </a:t>
            </a:r>
            <a:r>
              <a:rPr kumimoji="0" lang="en-US" altLang="en-US" sz="2000" u="none" strike="noStrike" cap="none" normalizeH="0" baseline="0" dirty="0">
                <a:ln>
                  <a:noFill/>
                </a:ln>
                <a:solidFill>
                  <a:srgbClr val="D9BA6D"/>
                </a:solidFill>
                <a:effectLst/>
                <a:latin typeface="Modica Light" pitchFamily="2" charset="77"/>
                <a:ea typeface="Times New Roman" panose="02020603050405020304" pitchFamily="18" charset="0"/>
              </a:rPr>
              <a:t>can be hard to do</a:t>
            </a:r>
            <a:r>
              <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rPr>
              <a:t>. </a:t>
            </a:r>
            <a:r>
              <a:rPr kumimoji="0" lang="en-US" altLang="en-US" sz="2000" u="none" strike="noStrike" cap="none" normalizeH="0" baseline="0" dirty="0">
                <a:ln>
                  <a:noFill/>
                </a:ln>
                <a:solidFill>
                  <a:schemeClr val="accent6">
                    <a:lumMod val="60000"/>
                    <a:lumOff val="40000"/>
                  </a:schemeClr>
                </a:solidFill>
                <a:effectLst/>
                <a:latin typeface="Modica Light" pitchFamily="2" charset="77"/>
                <a:ea typeface="Times New Roman" panose="02020603050405020304" pitchFamily="18" charset="0"/>
              </a:rPr>
              <a:t>It means you are thinking about how gambling has caused you problems. It might help to think about how your recent gambling may conflict with the way you want to live your life</a:t>
            </a:r>
            <a:r>
              <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rPr>
              <a:t> and you may be unsure about what to do. We want work with you to explore the costs and benefits of what you have been doing. Doing this often helps people to decide if they want to make changes. While </a:t>
            </a:r>
            <a:r>
              <a:rPr kumimoji="0" lang="en-US" altLang="en-US" sz="2000" u="none" strike="noStrike" cap="none" normalizeH="0" baseline="0" dirty="0">
                <a:ln>
                  <a:noFill/>
                </a:ln>
                <a:solidFill>
                  <a:srgbClr val="D9BA6D"/>
                </a:solidFill>
                <a:effectLst/>
                <a:latin typeface="Modica Light" pitchFamily="2" charset="77"/>
                <a:ea typeface="Times New Roman" panose="02020603050405020304" pitchFamily="18" charset="0"/>
              </a:rPr>
              <a:t>you need to decide about your gambling</a:t>
            </a:r>
            <a:r>
              <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rPr>
              <a:t>, we look forward to learning more about you. We are here to help and </a:t>
            </a:r>
            <a:r>
              <a:rPr kumimoji="0" lang="en-US" altLang="en-US" sz="2000" u="none" strike="noStrike" cap="none" normalizeH="0" baseline="0" dirty="0">
                <a:ln>
                  <a:noFill/>
                </a:ln>
                <a:solidFill>
                  <a:srgbClr val="D9BA6D"/>
                </a:solidFill>
                <a:effectLst/>
                <a:latin typeface="Modica Light" pitchFamily="2" charset="77"/>
                <a:ea typeface="Times New Roman" panose="02020603050405020304" pitchFamily="18" charset="0"/>
              </a:rPr>
              <a:t>support you </a:t>
            </a:r>
            <a:r>
              <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rPr>
              <a:t>in </a:t>
            </a:r>
            <a:r>
              <a:rPr kumimoji="0" lang="en-US" altLang="en-US" sz="2000" u="none" strike="noStrike" cap="none" normalizeH="0" baseline="0" dirty="0">
                <a:ln>
                  <a:noFill/>
                </a:ln>
                <a:solidFill>
                  <a:schemeClr val="accent6">
                    <a:lumMod val="60000"/>
                    <a:lumOff val="40000"/>
                  </a:schemeClr>
                </a:solidFill>
                <a:effectLst/>
                <a:latin typeface="Modica Light" pitchFamily="2" charset="77"/>
                <a:ea typeface="Times New Roman" panose="02020603050405020304" pitchFamily="18" charset="0"/>
              </a:rPr>
              <a:t>any changes you might want to make</a:t>
            </a:r>
            <a:r>
              <a:rPr kumimoji="0" lang="en-US" altLang="en-US" sz="2000" u="none" strike="noStrike" cap="none" normalizeH="0" baseline="0" dirty="0">
                <a:ln>
                  <a:noFill/>
                </a:ln>
                <a:solidFill>
                  <a:srgbClr val="D8E5EA"/>
                </a:solidFill>
                <a:effectLst/>
                <a:latin typeface="Modica Light" pitchFamily="2" charset="77"/>
                <a:ea typeface="Times New Roman" panose="02020603050405020304" pitchFamily="18" charset="0"/>
              </a:rPr>
              <a:t>.</a:t>
            </a:r>
            <a:endParaRPr kumimoji="0" lang="en-US" altLang="en-US" sz="2000" u="none" strike="noStrike" cap="none" normalizeH="0" baseline="0" dirty="0">
              <a:ln>
                <a:noFill/>
              </a:ln>
              <a:solidFill>
                <a:srgbClr val="D8E5EA"/>
              </a:solidFill>
              <a:effectLst/>
              <a:latin typeface="Modica Light" pitchFamily="2" charset="77"/>
            </a:endParaRPr>
          </a:p>
        </p:txBody>
      </p:sp>
      <p:sp>
        <p:nvSpPr>
          <p:cNvPr id="6" name="TextBox 5">
            <a:extLst>
              <a:ext uri="{FF2B5EF4-FFF2-40B4-BE49-F238E27FC236}">
                <a16:creationId xmlns:a16="http://schemas.microsoft.com/office/drawing/2014/main" id="{E2FD7DEF-E512-ACB5-46F8-B4DB11C57CD0}"/>
              </a:ext>
            </a:extLst>
          </p:cNvPr>
          <p:cNvSpPr txBox="1"/>
          <p:nvPr/>
        </p:nvSpPr>
        <p:spPr>
          <a:xfrm>
            <a:off x="1128134" y="5894685"/>
            <a:ext cx="9743373" cy="523220"/>
          </a:xfrm>
          <a:prstGeom prst="rect">
            <a:avLst/>
          </a:prstGeom>
          <a:noFill/>
        </p:spPr>
        <p:txBody>
          <a:bodyPr wrap="none" rtlCol="0">
            <a:spAutoFit/>
          </a:bodyPr>
          <a:lstStyle/>
          <a:p>
            <a:r>
              <a:rPr lang="en-US" sz="2800" dirty="0">
                <a:solidFill>
                  <a:srgbClr val="D8E5EA"/>
                </a:solidFill>
                <a:latin typeface="Modica" pitchFamily="2" charset="77"/>
                <a:ea typeface="Calibri" panose="020F0502020204030204" pitchFamily="34" charset="0"/>
              </a:rPr>
              <a:t>p</a:t>
            </a:r>
            <a:r>
              <a:rPr lang="en-US" sz="2800" dirty="0">
                <a:solidFill>
                  <a:srgbClr val="D8E5EA"/>
                </a:solidFill>
                <a:effectLst/>
                <a:latin typeface="Modica" pitchFamily="2" charset="77"/>
                <a:ea typeface="Calibri" panose="020F0502020204030204" pitchFamily="34" charset="0"/>
              </a:rPr>
              <a:t>artnership    acceptance    </a:t>
            </a:r>
            <a:r>
              <a:rPr lang="en-US" sz="2800" dirty="0">
                <a:solidFill>
                  <a:srgbClr val="D9BA6D"/>
                </a:solidFill>
                <a:effectLst/>
                <a:latin typeface="Modica" pitchFamily="2" charset="77"/>
                <a:ea typeface="Calibri" panose="020F0502020204030204" pitchFamily="34" charset="0"/>
              </a:rPr>
              <a:t>compassion</a:t>
            </a:r>
            <a:r>
              <a:rPr lang="en-US" sz="2800" dirty="0">
                <a:solidFill>
                  <a:srgbClr val="D8E5EA"/>
                </a:solidFill>
                <a:effectLst/>
                <a:latin typeface="Modica" pitchFamily="2" charset="77"/>
                <a:ea typeface="Calibri" panose="020F0502020204030204" pitchFamily="34" charset="0"/>
              </a:rPr>
              <a:t>    </a:t>
            </a:r>
            <a:r>
              <a:rPr lang="en-US" sz="2800" dirty="0">
                <a:solidFill>
                  <a:schemeClr val="accent6">
                    <a:lumMod val="60000"/>
                    <a:lumOff val="40000"/>
                  </a:schemeClr>
                </a:solidFill>
                <a:effectLst/>
                <a:latin typeface="Modica" pitchFamily="2" charset="77"/>
                <a:ea typeface="Calibri" panose="020F0502020204030204" pitchFamily="34" charset="0"/>
              </a:rPr>
              <a:t>evocation</a:t>
            </a:r>
            <a:r>
              <a:rPr lang="en-US" sz="2800" dirty="0">
                <a:solidFill>
                  <a:srgbClr val="D8E5EA"/>
                </a:solidFill>
                <a:effectLst/>
                <a:latin typeface="Modica" pitchFamily="2" charset="77"/>
                <a:ea typeface="Calibri" panose="020F0502020204030204" pitchFamily="34" charset="0"/>
              </a:rPr>
              <a:t> </a:t>
            </a:r>
            <a:endParaRPr lang="en-US" sz="2800" dirty="0">
              <a:solidFill>
                <a:srgbClr val="D8E5EA"/>
              </a:solidFill>
              <a:latin typeface="Modica" pitchFamily="2" charset="77"/>
            </a:endParaRPr>
          </a:p>
        </p:txBody>
      </p:sp>
    </p:spTree>
    <p:extLst>
      <p:ext uri="{BB962C8B-B14F-4D97-AF65-F5344CB8AC3E}">
        <p14:creationId xmlns:p14="http://schemas.microsoft.com/office/powerpoint/2010/main" val="2969760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2A149B-B291-F203-C038-F29FDD3044B4}"/>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C819665B-7D45-1586-59FF-F2583E09E5D2}"/>
              </a:ext>
            </a:extLst>
          </p:cNvPr>
          <p:cNvSpPr>
            <a:spLocks noGrp="1"/>
          </p:cNvSpPr>
          <p:nvPr>
            <p:ph type="sldNum" sz="quarter" idx="12"/>
          </p:nvPr>
        </p:nvSpPr>
        <p:spPr/>
        <p:txBody>
          <a:bodyPr/>
          <a:lstStyle/>
          <a:p>
            <a:fld id="{B4FF8FB3-EFA1-EE4E-B71F-A2C396C9D21A}" type="slidenum">
              <a:rPr lang="en-US" smtClean="0"/>
              <a:t>32</a:t>
            </a:fld>
            <a:endParaRPr lang="en-US" dirty="0"/>
          </a:p>
        </p:txBody>
      </p:sp>
      <p:sp>
        <p:nvSpPr>
          <p:cNvPr id="3" name="Rectangle 2">
            <a:extLst>
              <a:ext uri="{FF2B5EF4-FFF2-40B4-BE49-F238E27FC236}">
                <a16:creationId xmlns:a16="http://schemas.microsoft.com/office/drawing/2014/main" id="{3822D230-1328-414B-E051-0717165091DD}"/>
              </a:ext>
            </a:extLst>
          </p:cNvPr>
          <p:cNvSpPr>
            <a:spLocks noChangeArrowheads="1"/>
          </p:cNvSpPr>
          <p:nvPr/>
        </p:nvSpPr>
        <p:spPr bwMode="auto">
          <a:xfrm>
            <a:off x="355600" y="835505"/>
            <a:ext cx="748453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u="none" strike="noStrike" cap="none" normalizeH="0" baseline="0" dirty="0">
                <a:ln>
                  <a:noFill/>
                </a:ln>
                <a:solidFill>
                  <a:srgbClr val="D8E5EA"/>
                </a:solidFill>
                <a:effectLst/>
                <a:latin typeface="Modica Light" pitchFamily="2" charset="77"/>
                <a:ea typeface="Times New Roman" panose="02020603050405020304" pitchFamily="18" charset="0"/>
              </a:rPr>
              <a:t>In advance of your appointment, we would like to tell you about us. </a:t>
            </a:r>
            <a:r>
              <a:rPr kumimoji="0" lang="en-US" altLang="en-US" u="none" strike="noStrike" cap="none" normalizeH="0" baseline="0" dirty="0">
                <a:ln>
                  <a:noFill/>
                </a:ln>
                <a:solidFill>
                  <a:srgbClr val="D9BA6D"/>
                </a:solidFill>
                <a:effectLst/>
                <a:latin typeface="Modica Light" pitchFamily="2" charset="77"/>
                <a:ea typeface="Times New Roman" panose="02020603050405020304" pitchFamily="18" charset="0"/>
              </a:rPr>
              <a:t>The Gambling Clinic started in 1999. We had learned that many struggle due to their gambling. Since opening the clinic, we have worked with over 1,000 individuals. We also have done a great deal of research on how to help people make changes. As a result of our work, we have become known as a national leader in helping people with their gambling</a:t>
            </a:r>
            <a:r>
              <a:rPr kumimoji="0" lang="en-US" altLang="en-US" u="none" strike="noStrike" cap="none" normalizeH="0" baseline="0" dirty="0">
                <a:ln>
                  <a:noFill/>
                </a:ln>
                <a:solidFill>
                  <a:srgbClr val="D8E5EA"/>
                </a:solidFill>
                <a:effectLst/>
                <a:latin typeface="Modica Light" pitchFamily="2" charset="77"/>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u="none" strike="noStrike" cap="none" normalizeH="0" baseline="0" dirty="0">
              <a:ln>
                <a:noFill/>
              </a:ln>
              <a:solidFill>
                <a:srgbClr val="D8E5EA"/>
              </a:solidFill>
              <a:effectLst/>
              <a:latin typeface="Modica Light" pitchFamily="2" charset="77"/>
            </a:endParaRPr>
          </a:p>
        </p:txBody>
      </p:sp>
      <p:sp>
        <p:nvSpPr>
          <p:cNvPr id="5" name="Rectangle 4">
            <a:extLst>
              <a:ext uri="{FF2B5EF4-FFF2-40B4-BE49-F238E27FC236}">
                <a16:creationId xmlns:a16="http://schemas.microsoft.com/office/drawing/2014/main" id="{84A9AC8E-3BCF-9BE4-4F10-364AC5564A42}"/>
              </a:ext>
            </a:extLst>
          </p:cNvPr>
          <p:cNvSpPr>
            <a:spLocks noChangeArrowheads="1"/>
          </p:cNvSpPr>
          <p:nvPr/>
        </p:nvSpPr>
        <p:spPr bwMode="auto">
          <a:xfrm>
            <a:off x="355600" y="2648403"/>
            <a:ext cx="7315199"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u="none" strike="noStrike" cap="none" normalizeH="0" baseline="0" dirty="0">
                <a:ln>
                  <a:noFill/>
                </a:ln>
                <a:solidFill>
                  <a:srgbClr val="D8E5EA"/>
                </a:solidFill>
                <a:effectLst/>
                <a:latin typeface="Modica Light" pitchFamily="2" charset="77"/>
                <a:ea typeface="Times New Roman" panose="02020603050405020304" pitchFamily="18" charset="0"/>
              </a:rPr>
              <a:t>Some people wonder about how our treatment works. </a:t>
            </a:r>
            <a:r>
              <a:rPr kumimoji="0" lang="en-US" altLang="en-US" u="none" strike="noStrike" cap="none" normalizeH="0" baseline="0" dirty="0">
                <a:ln>
                  <a:noFill/>
                </a:ln>
                <a:solidFill>
                  <a:schemeClr val="accent6">
                    <a:lumMod val="60000"/>
                    <a:lumOff val="40000"/>
                  </a:schemeClr>
                </a:solidFill>
                <a:effectLst/>
                <a:latin typeface="Modica Light" pitchFamily="2" charset="77"/>
                <a:ea typeface="Times New Roman" panose="02020603050405020304" pitchFamily="18" charset="0"/>
              </a:rPr>
              <a:t>There are several likely causes of your gambling problems. We know that understanding a person’s gambling history is essential. Together we find skills that can create new ways of thinking and behaving. Once a person starts to change, it is important to be in control of your gambling and get on a path of better financial health. We believe that change happens if we work together to find different choices. </a:t>
            </a:r>
            <a:r>
              <a:rPr kumimoji="0" lang="en-US" altLang="en-US" u="none" strike="noStrike" cap="none" normalizeH="0" baseline="0" dirty="0">
                <a:ln>
                  <a:noFill/>
                </a:ln>
                <a:solidFill>
                  <a:srgbClr val="D8E5EA"/>
                </a:solidFill>
                <a:effectLst/>
                <a:latin typeface="Modica Light" pitchFamily="2" charset="77"/>
                <a:ea typeface="Times New Roman" panose="02020603050405020304" pitchFamily="18" charset="0"/>
              </a:rPr>
              <a:t> </a:t>
            </a:r>
            <a:r>
              <a:rPr kumimoji="0" lang="en-US" altLang="en-US" u="none" strike="noStrike" cap="none" normalizeH="0" baseline="0" dirty="0">
                <a:ln>
                  <a:noFill/>
                </a:ln>
                <a:solidFill>
                  <a:schemeClr val="accent2">
                    <a:lumMod val="60000"/>
                    <a:lumOff val="40000"/>
                  </a:schemeClr>
                </a:solidFill>
                <a:effectLst/>
                <a:latin typeface="Modica Light" pitchFamily="2" charset="77"/>
                <a:ea typeface="Times New Roman" panose="02020603050405020304" pitchFamily="18" charset="0"/>
              </a:rPr>
              <a:t>We have learned that most people can create and maintain change in less than 10 one-on-one meetings with a member of our staff</a:t>
            </a:r>
            <a:r>
              <a:rPr kumimoji="0" lang="en-US" altLang="en-US" u="none" strike="noStrike" cap="none" normalizeH="0" baseline="0" dirty="0">
                <a:ln>
                  <a:noFill/>
                </a:ln>
                <a:solidFill>
                  <a:srgbClr val="D8E5EA"/>
                </a:solidFill>
                <a:effectLst/>
                <a:latin typeface="Modica Light" pitchFamily="2" charset="77"/>
                <a:ea typeface="Times New Roman" panose="02020603050405020304" pitchFamily="18" charset="0"/>
              </a:rPr>
              <a:t>. </a:t>
            </a:r>
            <a:endParaRPr kumimoji="0" lang="en-US" altLang="en-US" u="none" strike="noStrike" cap="none" normalizeH="0" baseline="0" dirty="0">
              <a:ln>
                <a:noFill/>
              </a:ln>
              <a:solidFill>
                <a:srgbClr val="D8E5EA"/>
              </a:solidFill>
              <a:effectLst/>
              <a:latin typeface="Modica Light" pitchFamily="2" charset="77"/>
            </a:endParaRPr>
          </a:p>
        </p:txBody>
      </p:sp>
      <p:sp>
        <p:nvSpPr>
          <p:cNvPr id="6" name="TextBox 5">
            <a:extLst>
              <a:ext uri="{FF2B5EF4-FFF2-40B4-BE49-F238E27FC236}">
                <a16:creationId xmlns:a16="http://schemas.microsoft.com/office/drawing/2014/main" id="{06BD65AB-511A-57C1-92D3-5457DB5BA2E8}"/>
              </a:ext>
            </a:extLst>
          </p:cNvPr>
          <p:cNvSpPr txBox="1"/>
          <p:nvPr/>
        </p:nvSpPr>
        <p:spPr>
          <a:xfrm>
            <a:off x="8093614" y="2578011"/>
            <a:ext cx="4014240" cy="1687321"/>
          </a:xfrm>
          <a:prstGeom prst="rect">
            <a:avLst/>
          </a:prstGeom>
          <a:noFill/>
        </p:spPr>
        <p:txBody>
          <a:bodyPr wrap="none" rtlCol="0">
            <a:spAutoFit/>
          </a:bodyPr>
          <a:lstStyle/>
          <a:p>
            <a:pPr marL="342900" indent="-342900">
              <a:lnSpc>
                <a:spcPct val="150000"/>
              </a:lnSpc>
              <a:buClr>
                <a:srgbClr val="D9BA6D"/>
              </a:buClr>
              <a:buFont typeface="Wingdings" pitchFamily="2" charset="2"/>
              <a:buChar char="Ø"/>
            </a:pPr>
            <a:r>
              <a:rPr lang="en-US" sz="2400" dirty="0">
                <a:solidFill>
                  <a:srgbClr val="D9BA6D"/>
                </a:solidFill>
                <a:latin typeface="Modica" pitchFamily="2" charset="77"/>
              </a:rPr>
              <a:t>Credibility</a:t>
            </a:r>
          </a:p>
          <a:p>
            <a:pPr marL="342900" indent="-342900">
              <a:lnSpc>
                <a:spcPct val="150000"/>
              </a:lnSpc>
              <a:buClr>
                <a:srgbClr val="D9BA6D"/>
              </a:buClr>
              <a:buFont typeface="Wingdings" pitchFamily="2" charset="2"/>
              <a:buChar char="Ø"/>
            </a:pPr>
            <a:r>
              <a:rPr lang="en-US" sz="2400" dirty="0">
                <a:solidFill>
                  <a:schemeClr val="accent6">
                    <a:lumMod val="60000"/>
                    <a:lumOff val="40000"/>
                  </a:schemeClr>
                </a:solidFill>
                <a:latin typeface="Modica" pitchFamily="2" charset="77"/>
              </a:rPr>
              <a:t>Treatment rationale</a:t>
            </a:r>
          </a:p>
          <a:p>
            <a:pPr marL="342900" indent="-342900">
              <a:lnSpc>
                <a:spcPct val="150000"/>
              </a:lnSpc>
              <a:buClr>
                <a:srgbClr val="D9BA6D"/>
              </a:buClr>
              <a:buFont typeface="Wingdings" pitchFamily="2" charset="2"/>
              <a:buChar char="Ø"/>
            </a:pPr>
            <a:r>
              <a:rPr lang="en-US" sz="2400" dirty="0">
                <a:solidFill>
                  <a:schemeClr val="accent2">
                    <a:lumMod val="60000"/>
                    <a:lumOff val="40000"/>
                  </a:schemeClr>
                </a:solidFill>
                <a:latin typeface="Modica" pitchFamily="2" charset="77"/>
              </a:rPr>
              <a:t>Treatment experience</a:t>
            </a:r>
          </a:p>
        </p:txBody>
      </p:sp>
    </p:spTree>
    <p:extLst>
      <p:ext uri="{BB962C8B-B14F-4D97-AF65-F5344CB8AC3E}">
        <p14:creationId xmlns:p14="http://schemas.microsoft.com/office/powerpoint/2010/main" val="2365903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506973-0D5A-14EF-0FA5-CF8C5A0D928A}"/>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794358A-A3D0-9175-3F13-B42139FB04AB}"/>
              </a:ext>
            </a:extLst>
          </p:cNvPr>
          <p:cNvSpPr>
            <a:spLocks noGrp="1"/>
          </p:cNvSpPr>
          <p:nvPr>
            <p:ph idx="1"/>
          </p:nvPr>
        </p:nvSpPr>
        <p:spPr>
          <a:xfrm>
            <a:off x="968828" y="1626954"/>
            <a:ext cx="9541933" cy="779992"/>
          </a:xfrm>
        </p:spPr>
        <p:txBody>
          <a:bodyPr/>
          <a:lstStyle/>
          <a:p>
            <a:pPr marL="0" indent="0">
              <a:lnSpc>
                <a:spcPct val="120000"/>
              </a:lnSpc>
              <a:buClr>
                <a:srgbClr val="D9BA6D"/>
              </a:buClr>
              <a:buNone/>
            </a:pPr>
            <a:r>
              <a:rPr lang="en-US" sz="3600" b="1" dirty="0">
                <a:solidFill>
                  <a:srgbClr val="D9BA6D"/>
                </a:solidFill>
                <a:latin typeface="Modica SemiBold" pitchFamily="2" charset="77"/>
              </a:rPr>
              <a:t>Results</a:t>
            </a:r>
          </a:p>
          <a:p>
            <a:pPr marL="800100" lvl="1" indent="-342900">
              <a:lnSpc>
                <a:spcPct val="100000"/>
              </a:lnSpc>
              <a:buClr>
                <a:srgbClr val="D9BA6D"/>
              </a:buClr>
              <a:buFont typeface="Courier New" panose="02070309020205020404" pitchFamily="49" charset="0"/>
              <a:buChar char="o"/>
            </a:pPr>
            <a:endParaRPr lang="en-US" sz="2000" dirty="0">
              <a:solidFill>
                <a:srgbClr val="D8E5EA"/>
              </a:solidFill>
              <a:latin typeface="Modica"/>
            </a:endParaRPr>
          </a:p>
          <a:p>
            <a:pPr marL="800100" lvl="1" indent="-342900">
              <a:lnSpc>
                <a:spcPct val="120000"/>
              </a:lnSpc>
              <a:buClr>
                <a:srgbClr val="D9BA6D"/>
              </a:buClr>
              <a:buFont typeface="Courier New" panose="02070309020205020404" pitchFamily="49" charset="0"/>
              <a:buChar char="o"/>
            </a:pPr>
            <a:endParaRPr lang="en-US" sz="2000" dirty="0">
              <a:solidFill>
                <a:srgbClr val="D8E5EA"/>
              </a:solidFill>
              <a:latin typeface="Modica"/>
            </a:endParaRPr>
          </a:p>
          <a:p>
            <a:endParaRPr lang="en-US" dirty="0"/>
          </a:p>
        </p:txBody>
      </p:sp>
      <p:sp>
        <p:nvSpPr>
          <p:cNvPr id="4" name="Slide Number Placeholder 3">
            <a:extLst>
              <a:ext uri="{FF2B5EF4-FFF2-40B4-BE49-F238E27FC236}">
                <a16:creationId xmlns:a16="http://schemas.microsoft.com/office/drawing/2014/main" id="{259C3CEB-0871-8F38-0532-4E7640CD75E9}"/>
              </a:ext>
            </a:extLst>
          </p:cNvPr>
          <p:cNvSpPr>
            <a:spLocks noGrp="1"/>
          </p:cNvSpPr>
          <p:nvPr>
            <p:ph type="sldNum" sz="quarter" idx="12"/>
          </p:nvPr>
        </p:nvSpPr>
        <p:spPr/>
        <p:txBody>
          <a:bodyPr/>
          <a:lstStyle/>
          <a:p>
            <a:fld id="{B4FF8FB3-EFA1-EE4E-B71F-A2C396C9D21A}" type="slidenum">
              <a:rPr lang="en-US" smtClean="0"/>
              <a:t>33</a:t>
            </a:fld>
            <a:endParaRPr lang="en-US"/>
          </a:p>
        </p:txBody>
      </p:sp>
      <p:graphicFrame>
        <p:nvGraphicFramePr>
          <p:cNvPr id="7" name="Table 7">
            <a:extLst>
              <a:ext uri="{FF2B5EF4-FFF2-40B4-BE49-F238E27FC236}">
                <a16:creationId xmlns:a16="http://schemas.microsoft.com/office/drawing/2014/main" id="{B9B335C6-369A-C573-DD24-A7573AC4C74E}"/>
              </a:ext>
            </a:extLst>
          </p:cNvPr>
          <p:cNvGraphicFramePr>
            <a:graphicFrameLocks noGrp="1"/>
          </p:cNvGraphicFramePr>
          <p:nvPr>
            <p:extLst>
              <p:ext uri="{D42A27DB-BD31-4B8C-83A1-F6EECF244321}">
                <p14:modId xmlns:p14="http://schemas.microsoft.com/office/powerpoint/2010/main" val="3780201623"/>
              </p:ext>
            </p:extLst>
          </p:nvPr>
        </p:nvGraphicFramePr>
        <p:xfrm>
          <a:off x="2032001" y="2926779"/>
          <a:ext cx="8127999" cy="1026214"/>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611538603"/>
                    </a:ext>
                  </a:extLst>
                </a:gridCol>
                <a:gridCol w="2709333">
                  <a:extLst>
                    <a:ext uri="{9D8B030D-6E8A-4147-A177-3AD203B41FA5}">
                      <a16:colId xmlns:a16="http://schemas.microsoft.com/office/drawing/2014/main" val="929410042"/>
                    </a:ext>
                  </a:extLst>
                </a:gridCol>
                <a:gridCol w="2709333">
                  <a:extLst>
                    <a:ext uri="{9D8B030D-6E8A-4147-A177-3AD203B41FA5}">
                      <a16:colId xmlns:a16="http://schemas.microsoft.com/office/drawing/2014/main" val="1017038179"/>
                    </a:ext>
                  </a:extLst>
                </a:gridCol>
              </a:tblGrid>
              <a:tr h="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7699"/>
                    </a:solidFill>
                  </a:tcPr>
                </a:tc>
                <a:tc>
                  <a:txBody>
                    <a:bodyPr/>
                    <a:lstStyle/>
                    <a:p>
                      <a:pPr algn="ctr"/>
                      <a:r>
                        <a:rPr lang="en-US" sz="2000" b="0" i="0" dirty="0">
                          <a:latin typeface="Modica" pitchFamily="2" charset="77"/>
                        </a:rPr>
                        <a:t>regular reminders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7699"/>
                    </a:solidFill>
                  </a:tcPr>
                </a:tc>
                <a:tc>
                  <a:txBody>
                    <a:bodyPr/>
                    <a:lstStyle/>
                    <a:p>
                      <a:pPr algn="ctr"/>
                      <a:r>
                        <a:rPr lang="en-US" sz="2000" b="0" i="0" dirty="0">
                          <a:latin typeface="Modica" pitchFamily="2" charset="77"/>
                        </a:rPr>
                        <a:t>motivational letter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7699"/>
                    </a:solidFill>
                  </a:tcPr>
                </a:tc>
                <a:extLst>
                  <a:ext uri="{0D108BD9-81ED-4DB2-BD59-A6C34878D82A}">
                    <a16:rowId xmlns:a16="http://schemas.microsoft.com/office/drawing/2014/main" val="3549313354"/>
                  </a:ext>
                </a:extLst>
              </a:tr>
              <a:tr h="629974">
                <a:tc>
                  <a:txBody>
                    <a:bodyPr/>
                    <a:lstStyle/>
                    <a:p>
                      <a:pPr algn="ctr"/>
                      <a:r>
                        <a:rPr lang="en-US" b="1" i="0" dirty="0">
                          <a:latin typeface="Modica SemiBold" pitchFamily="2" charset="77"/>
                        </a:rPr>
                        <a:t>% attending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5EA"/>
                    </a:solidFill>
                  </a:tcPr>
                </a:tc>
                <a:tc>
                  <a:txBody>
                    <a:bodyPr/>
                    <a:lstStyle/>
                    <a:p>
                      <a:pPr algn="ctr"/>
                      <a:r>
                        <a:rPr lang="en-US" b="1" i="0" dirty="0">
                          <a:latin typeface="Modica SemiBold" pitchFamily="2" charset="77"/>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5EA"/>
                    </a:solidFill>
                  </a:tcPr>
                </a:tc>
                <a:tc>
                  <a:txBody>
                    <a:bodyPr/>
                    <a:lstStyle/>
                    <a:p>
                      <a:pPr algn="ctr"/>
                      <a:r>
                        <a:rPr lang="en-US" b="1" i="0" dirty="0">
                          <a:latin typeface="Modica SemiBold" pitchFamily="2" charset="77"/>
                        </a:rPr>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5EA"/>
                    </a:solidFill>
                  </a:tcPr>
                </a:tc>
                <a:extLst>
                  <a:ext uri="{0D108BD9-81ED-4DB2-BD59-A6C34878D82A}">
                    <a16:rowId xmlns:a16="http://schemas.microsoft.com/office/drawing/2014/main" val="2726573240"/>
                  </a:ext>
                </a:extLst>
              </a:tr>
            </a:tbl>
          </a:graphicData>
        </a:graphic>
      </p:graphicFrame>
    </p:spTree>
    <p:extLst>
      <p:ext uri="{BB962C8B-B14F-4D97-AF65-F5344CB8AC3E}">
        <p14:creationId xmlns:p14="http://schemas.microsoft.com/office/powerpoint/2010/main" val="695680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0D5E7F-EE93-F456-2175-FA68B0AE59A3}"/>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081C18-B2A4-B92B-7214-6D75A8BA226C}"/>
              </a:ext>
            </a:extLst>
          </p:cNvPr>
          <p:cNvSpPr>
            <a:spLocks noGrp="1"/>
          </p:cNvSpPr>
          <p:nvPr>
            <p:ph type="title"/>
          </p:nvPr>
        </p:nvSpPr>
        <p:spPr>
          <a:xfrm>
            <a:off x="939000" y="389996"/>
            <a:ext cx="10515600" cy="779993"/>
          </a:xfrm>
        </p:spPr>
        <p:txBody>
          <a:bodyPr>
            <a:normAutofit/>
          </a:bodyPr>
          <a:lstStyle/>
          <a:p>
            <a:r>
              <a:rPr lang="en-US" sz="4000" b="1" dirty="0">
                <a:solidFill>
                  <a:srgbClr val="D9BA6D"/>
                </a:solidFill>
                <a:latin typeface="Modica SemiBold" pitchFamily="2" charset="77"/>
              </a:rPr>
              <a:t>Then COVID</a:t>
            </a:r>
          </a:p>
        </p:txBody>
      </p:sp>
      <p:sp>
        <p:nvSpPr>
          <p:cNvPr id="3" name="Content Placeholder 2">
            <a:extLst>
              <a:ext uri="{FF2B5EF4-FFF2-40B4-BE49-F238E27FC236}">
                <a16:creationId xmlns:a16="http://schemas.microsoft.com/office/drawing/2014/main" id="{7794358A-A3D0-9175-3F13-B42139FB04AB}"/>
              </a:ext>
            </a:extLst>
          </p:cNvPr>
          <p:cNvSpPr>
            <a:spLocks noGrp="1"/>
          </p:cNvSpPr>
          <p:nvPr>
            <p:ph idx="1"/>
          </p:nvPr>
        </p:nvSpPr>
        <p:spPr>
          <a:xfrm>
            <a:off x="838200" y="2382308"/>
            <a:ext cx="9541933" cy="779992"/>
          </a:xfrm>
        </p:spPr>
        <p:txBody>
          <a:bodyPr/>
          <a:lstStyle/>
          <a:p>
            <a:pPr marL="800100" lvl="1" indent="-342900">
              <a:lnSpc>
                <a:spcPct val="100000"/>
              </a:lnSpc>
              <a:buClr>
                <a:srgbClr val="D9BA6D"/>
              </a:buClr>
              <a:buFont typeface="Courier New" panose="02070309020205020404" pitchFamily="49" charset="0"/>
              <a:buChar char="o"/>
            </a:pPr>
            <a:endParaRPr lang="en-US" sz="2000" dirty="0">
              <a:solidFill>
                <a:srgbClr val="D8E5EA"/>
              </a:solidFill>
              <a:latin typeface="Modica"/>
            </a:endParaRPr>
          </a:p>
          <a:p>
            <a:pPr marL="800100" lvl="1" indent="-342900">
              <a:lnSpc>
                <a:spcPct val="120000"/>
              </a:lnSpc>
              <a:buClr>
                <a:srgbClr val="D9BA6D"/>
              </a:buClr>
              <a:buFont typeface="Courier New" panose="02070309020205020404" pitchFamily="49" charset="0"/>
              <a:buChar char="o"/>
            </a:pPr>
            <a:endParaRPr lang="en-US" sz="2000" dirty="0">
              <a:solidFill>
                <a:srgbClr val="D8E5EA"/>
              </a:solidFill>
              <a:latin typeface="Modica"/>
            </a:endParaRPr>
          </a:p>
          <a:p>
            <a:endParaRPr lang="en-US" dirty="0"/>
          </a:p>
        </p:txBody>
      </p:sp>
      <p:sp>
        <p:nvSpPr>
          <p:cNvPr id="4" name="Slide Number Placeholder 3">
            <a:extLst>
              <a:ext uri="{FF2B5EF4-FFF2-40B4-BE49-F238E27FC236}">
                <a16:creationId xmlns:a16="http://schemas.microsoft.com/office/drawing/2014/main" id="{259C3CEB-0871-8F38-0532-4E7640CD75E9}"/>
              </a:ext>
            </a:extLst>
          </p:cNvPr>
          <p:cNvSpPr>
            <a:spLocks noGrp="1"/>
          </p:cNvSpPr>
          <p:nvPr>
            <p:ph type="sldNum" sz="quarter" idx="12"/>
          </p:nvPr>
        </p:nvSpPr>
        <p:spPr/>
        <p:txBody>
          <a:bodyPr/>
          <a:lstStyle/>
          <a:p>
            <a:fld id="{B4FF8FB3-EFA1-EE4E-B71F-A2C396C9D21A}" type="slidenum">
              <a:rPr lang="en-US" smtClean="0"/>
              <a:t>34</a:t>
            </a:fld>
            <a:endParaRPr lang="en-US"/>
          </a:p>
        </p:txBody>
      </p:sp>
      <p:graphicFrame>
        <p:nvGraphicFramePr>
          <p:cNvPr id="9" name="Table 8">
            <a:extLst>
              <a:ext uri="{FF2B5EF4-FFF2-40B4-BE49-F238E27FC236}">
                <a16:creationId xmlns:a16="http://schemas.microsoft.com/office/drawing/2014/main" id="{1009E373-3592-F40D-9090-CB5B9F177F6E}"/>
              </a:ext>
            </a:extLst>
          </p:cNvPr>
          <p:cNvGraphicFramePr>
            <a:graphicFrameLocks noGrp="1"/>
          </p:cNvGraphicFramePr>
          <p:nvPr>
            <p:extLst>
              <p:ext uri="{D42A27DB-BD31-4B8C-83A1-F6EECF244321}">
                <p14:modId xmlns:p14="http://schemas.microsoft.com/office/powerpoint/2010/main" val="2844026253"/>
              </p:ext>
            </p:extLst>
          </p:nvPr>
        </p:nvGraphicFramePr>
        <p:xfrm>
          <a:off x="2662767" y="2103436"/>
          <a:ext cx="6866466" cy="1325564"/>
        </p:xfrm>
        <a:graphic>
          <a:graphicData uri="http://schemas.openxmlformats.org/drawingml/2006/table">
            <a:tbl>
              <a:tblPr firstRow="1" bandRow="1">
                <a:tableStyleId>{5C22544A-7EE6-4342-B048-85BDC9FD1C3A}</a:tableStyleId>
              </a:tblPr>
              <a:tblGrid>
                <a:gridCol w="2288822">
                  <a:extLst>
                    <a:ext uri="{9D8B030D-6E8A-4147-A177-3AD203B41FA5}">
                      <a16:colId xmlns:a16="http://schemas.microsoft.com/office/drawing/2014/main" val="3958321533"/>
                    </a:ext>
                  </a:extLst>
                </a:gridCol>
                <a:gridCol w="2288822">
                  <a:extLst>
                    <a:ext uri="{9D8B030D-6E8A-4147-A177-3AD203B41FA5}">
                      <a16:colId xmlns:a16="http://schemas.microsoft.com/office/drawing/2014/main" val="4239186031"/>
                    </a:ext>
                  </a:extLst>
                </a:gridCol>
                <a:gridCol w="2288822">
                  <a:extLst>
                    <a:ext uri="{9D8B030D-6E8A-4147-A177-3AD203B41FA5}">
                      <a16:colId xmlns:a16="http://schemas.microsoft.com/office/drawing/2014/main" val="3437833092"/>
                    </a:ext>
                  </a:extLst>
                </a:gridCol>
              </a:tblGrid>
              <a:tr h="662782">
                <a:tc>
                  <a:txBody>
                    <a:bodyPr/>
                    <a:lstStyle/>
                    <a:p>
                      <a:pPr algn="ctr"/>
                      <a:r>
                        <a:rPr lang="en-US" sz="2400" dirty="0">
                          <a:solidFill>
                            <a:schemeClr val="accent2">
                              <a:lumMod val="60000"/>
                              <a:lumOff val="40000"/>
                            </a:schemeClr>
                          </a:solidFill>
                        </a:rPr>
                        <a:t>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7699"/>
                    </a:solidFill>
                  </a:tcPr>
                </a:tc>
                <a:tc>
                  <a:txBody>
                    <a:bodyPr/>
                    <a:lstStyle/>
                    <a:p>
                      <a:pPr algn="ctr"/>
                      <a:r>
                        <a:rPr lang="en-US" sz="2000" b="0" i="0" dirty="0">
                          <a:latin typeface="Modica" pitchFamily="2" charset="77"/>
                        </a:rPr>
                        <a:t>Telehealth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7699"/>
                    </a:solidFill>
                  </a:tcPr>
                </a:tc>
                <a:tc>
                  <a:txBody>
                    <a:bodyPr/>
                    <a:lstStyle/>
                    <a:p>
                      <a:pPr algn="ctr"/>
                      <a:r>
                        <a:rPr lang="en-US" sz="2000" b="0" i="0" dirty="0">
                          <a:latin typeface="Modica" pitchFamily="2" charset="77"/>
                        </a:rPr>
                        <a:t>In-Person</a:t>
                      </a:r>
                      <a:endParaRPr lang="en-US" sz="2000" b="0" i="0" dirty="0">
                        <a:solidFill>
                          <a:schemeClr val="accent2">
                            <a:lumMod val="60000"/>
                            <a:lumOff val="40000"/>
                          </a:schemeClr>
                        </a:solidFill>
                        <a:latin typeface="Modica"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7699"/>
                    </a:solidFill>
                  </a:tcPr>
                </a:tc>
                <a:extLst>
                  <a:ext uri="{0D108BD9-81ED-4DB2-BD59-A6C34878D82A}">
                    <a16:rowId xmlns:a16="http://schemas.microsoft.com/office/drawing/2014/main" val="2522754911"/>
                  </a:ext>
                </a:extLst>
              </a:tr>
              <a:tr h="662782">
                <a:tc>
                  <a:txBody>
                    <a:bodyPr/>
                    <a:lstStyle/>
                    <a:p>
                      <a:pPr algn="ctr"/>
                      <a:r>
                        <a:rPr lang="en-US" b="1" i="0" dirty="0">
                          <a:latin typeface="Modica SemiBold" pitchFamily="2" charset="77"/>
                        </a:rPr>
                        <a:t>Telehealth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5EA"/>
                    </a:solidFill>
                  </a:tcPr>
                </a:tc>
                <a:tc>
                  <a:txBody>
                    <a:bodyPr/>
                    <a:lstStyle/>
                    <a:p>
                      <a:pPr algn="ctr"/>
                      <a:r>
                        <a:rPr lang="en-US" b="1" i="0" dirty="0">
                          <a:latin typeface="Modica SemiBold" pitchFamily="2" charset="77"/>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5EA"/>
                    </a:solidFill>
                  </a:tcPr>
                </a:tc>
                <a:tc>
                  <a:txBody>
                    <a:bodyPr/>
                    <a:lstStyle/>
                    <a:p>
                      <a:pPr algn="ctr"/>
                      <a:r>
                        <a:rPr lang="en-US" b="1" i="0" dirty="0">
                          <a:latin typeface="Modica SemiBold" pitchFamily="2" charset="77"/>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5EA"/>
                    </a:solidFill>
                  </a:tcPr>
                </a:tc>
                <a:extLst>
                  <a:ext uri="{0D108BD9-81ED-4DB2-BD59-A6C34878D82A}">
                    <a16:rowId xmlns:a16="http://schemas.microsoft.com/office/drawing/2014/main" val="2507909300"/>
                  </a:ext>
                </a:extLst>
              </a:tr>
            </a:tbl>
          </a:graphicData>
        </a:graphic>
      </p:graphicFrame>
      <p:pic>
        <p:nvPicPr>
          <p:cNvPr id="5" name="Picture 4">
            <a:extLst>
              <a:ext uri="{FF2B5EF4-FFF2-40B4-BE49-F238E27FC236}">
                <a16:creationId xmlns:a16="http://schemas.microsoft.com/office/drawing/2014/main" id="{73F00E6A-13D2-74C7-BF5F-A1FA04DCAE98}"/>
              </a:ext>
            </a:extLst>
          </p:cNvPr>
          <p:cNvPicPr>
            <a:picLocks noChangeAspect="1"/>
          </p:cNvPicPr>
          <p:nvPr/>
        </p:nvPicPr>
        <p:blipFill>
          <a:blip r:embed="rId2"/>
          <a:stretch>
            <a:fillRect/>
          </a:stretch>
        </p:blipFill>
        <p:spPr>
          <a:xfrm>
            <a:off x="2662768" y="3496758"/>
            <a:ext cx="6866465" cy="1556409"/>
          </a:xfrm>
          <a:prstGeom prst="rect">
            <a:avLst/>
          </a:prstGeom>
        </p:spPr>
      </p:pic>
      <p:sp>
        <p:nvSpPr>
          <p:cNvPr id="11" name="TextBox 10">
            <a:extLst>
              <a:ext uri="{FF2B5EF4-FFF2-40B4-BE49-F238E27FC236}">
                <a16:creationId xmlns:a16="http://schemas.microsoft.com/office/drawing/2014/main" id="{8D1CA683-2CAA-B762-3AAB-37BC6FEA6BDC}"/>
              </a:ext>
            </a:extLst>
          </p:cNvPr>
          <p:cNvSpPr txBox="1"/>
          <p:nvPr/>
        </p:nvSpPr>
        <p:spPr>
          <a:xfrm>
            <a:off x="3455694" y="5232876"/>
            <a:ext cx="5280613" cy="461665"/>
          </a:xfrm>
          <a:prstGeom prst="rect">
            <a:avLst/>
          </a:prstGeom>
          <a:noFill/>
        </p:spPr>
        <p:txBody>
          <a:bodyPr wrap="none" rtlCol="0">
            <a:spAutoFit/>
          </a:bodyPr>
          <a:lstStyle/>
          <a:p>
            <a:r>
              <a:rPr lang="en-US" sz="2400" dirty="0">
                <a:solidFill>
                  <a:srgbClr val="D8E5EA"/>
                </a:solidFill>
                <a:latin typeface="Modica Light" pitchFamily="2" charset="77"/>
              </a:rPr>
              <a:t>“caretaker”                  “navigator”</a:t>
            </a:r>
          </a:p>
        </p:txBody>
      </p:sp>
    </p:spTree>
    <p:extLst>
      <p:ext uri="{BB962C8B-B14F-4D97-AF65-F5344CB8AC3E}">
        <p14:creationId xmlns:p14="http://schemas.microsoft.com/office/powerpoint/2010/main" val="406570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75670-C529-6A46-9917-43F0FBC248B2}"/>
              </a:ext>
            </a:extLst>
          </p:cNvPr>
          <p:cNvSpPr>
            <a:spLocks noGrp="1"/>
          </p:cNvSpPr>
          <p:nvPr>
            <p:ph type="title"/>
          </p:nvPr>
        </p:nvSpPr>
        <p:spPr>
          <a:xfrm>
            <a:off x="996600" y="2766218"/>
            <a:ext cx="8183400" cy="1325563"/>
          </a:xfrm>
        </p:spPr>
        <p:txBody>
          <a:bodyPr/>
          <a:lstStyle/>
          <a:p>
            <a:r>
              <a:rPr lang="en-US" dirty="0">
                <a:solidFill>
                  <a:srgbClr val="D9BA6D"/>
                </a:solidFill>
              </a:rPr>
              <a:t>Please don’t leave!</a:t>
            </a:r>
          </a:p>
        </p:txBody>
      </p:sp>
      <p:sp>
        <p:nvSpPr>
          <p:cNvPr id="3" name="Slide Number Placeholder 2">
            <a:extLst>
              <a:ext uri="{FF2B5EF4-FFF2-40B4-BE49-F238E27FC236}">
                <a16:creationId xmlns:a16="http://schemas.microsoft.com/office/drawing/2014/main" id="{B1096BD8-4CC1-F765-6D31-FF935B807E49}"/>
              </a:ext>
            </a:extLst>
          </p:cNvPr>
          <p:cNvSpPr>
            <a:spLocks noGrp="1"/>
          </p:cNvSpPr>
          <p:nvPr>
            <p:ph type="sldNum" sz="quarter" idx="12"/>
          </p:nvPr>
        </p:nvSpPr>
        <p:spPr/>
        <p:txBody>
          <a:bodyPr/>
          <a:lstStyle/>
          <a:p>
            <a:fld id="{B4FF8FB3-EFA1-EE4E-B71F-A2C396C9D21A}" type="slidenum">
              <a:rPr lang="en-US" smtClean="0"/>
              <a:t>35</a:t>
            </a:fld>
            <a:endParaRPr lang="en-US"/>
          </a:p>
        </p:txBody>
      </p:sp>
    </p:spTree>
    <p:extLst>
      <p:ext uri="{BB962C8B-B14F-4D97-AF65-F5344CB8AC3E}">
        <p14:creationId xmlns:p14="http://schemas.microsoft.com/office/powerpoint/2010/main" val="4074536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3C066-A1F8-E519-9BF1-4761FC762236}"/>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ontent Placeholder 3">
            <a:extLst>
              <a:ext uri="{FF2B5EF4-FFF2-40B4-BE49-F238E27FC236}">
                <a16:creationId xmlns:a16="http://schemas.microsoft.com/office/drawing/2014/main" id="{461840A2-B3C1-5538-D038-4BD754B33B68}"/>
              </a:ext>
            </a:extLst>
          </p:cNvPr>
          <p:cNvGraphicFramePr>
            <a:graphicFrameLocks/>
          </p:cNvGraphicFramePr>
          <p:nvPr>
            <p:extLst>
              <p:ext uri="{D42A27DB-BD31-4B8C-83A1-F6EECF244321}">
                <p14:modId xmlns:p14="http://schemas.microsoft.com/office/powerpoint/2010/main" val="1246873033"/>
              </p:ext>
            </p:extLst>
          </p:nvPr>
        </p:nvGraphicFramePr>
        <p:xfrm>
          <a:off x="1058576" y="1534877"/>
          <a:ext cx="9614185" cy="301437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1766B87B-981C-2273-04D5-6D2F82D74198}"/>
              </a:ext>
            </a:extLst>
          </p:cNvPr>
          <p:cNvSpPr txBox="1"/>
          <p:nvPr/>
        </p:nvSpPr>
        <p:spPr>
          <a:xfrm>
            <a:off x="1179123" y="4982916"/>
            <a:ext cx="6568077" cy="812530"/>
          </a:xfrm>
          <a:prstGeom prst="rect">
            <a:avLst/>
          </a:prstGeom>
          <a:noFill/>
        </p:spPr>
        <p:txBody>
          <a:bodyPr wrap="square">
            <a:spAutoFit/>
          </a:bodyPr>
          <a:lstStyle/>
          <a:p>
            <a:pPr>
              <a:lnSpc>
                <a:spcPct val="120000"/>
              </a:lnSpc>
              <a:buClr>
                <a:srgbClr val="D9BA6D"/>
              </a:buClr>
            </a:pPr>
            <a:r>
              <a:rPr lang="en-US" sz="2400" b="1" dirty="0">
                <a:solidFill>
                  <a:srgbClr val="D9BA6D"/>
                </a:solidFill>
                <a:latin typeface="Modica SemiBold" pitchFamily="2" charset="77"/>
              </a:rPr>
              <a:t>Treatment Discontinuation </a:t>
            </a:r>
            <a:r>
              <a:rPr lang="en-US" sz="2400" b="1" dirty="0">
                <a:solidFill>
                  <a:srgbClr val="D8E5EA"/>
                </a:solidFill>
                <a:latin typeface="Modica SemiBold" pitchFamily="2" charset="77"/>
              </a:rPr>
              <a:t>       39%</a:t>
            </a:r>
          </a:p>
          <a:p>
            <a:endParaRPr lang="en-US" sz="1800" dirty="0">
              <a:solidFill>
                <a:srgbClr val="D9BA6D"/>
              </a:solidFill>
            </a:endParaRPr>
          </a:p>
        </p:txBody>
      </p:sp>
      <p:sp>
        <p:nvSpPr>
          <p:cNvPr id="13" name="TextBox 12">
            <a:extLst>
              <a:ext uri="{FF2B5EF4-FFF2-40B4-BE49-F238E27FC236}">
                <a16:creationId xmlns:a16="http://schemas.microsoft.com/office/drawing/2014/main" id="{38E584BC-8944-129A-5AD2-BD871C268B22}"/>
              </a:ext>
            </a:extLst>
          </p:cNvPr>
          <p:cNvSpPr txBox="1"/>
          <p:nvPr/>
        </p:nvSpPr>
        <p:spPr>
          <a:xfrm>
            <a:off x="533400" y="5795446"/>
            <a:ext cx="11658600" cy="461665"/>
          </a:xfrm>
          <a:prstGeom prst="rect">
            <a:avLst/>
          </a:prstGeom>
          <a:noFill/>
        </p:spPr>
        <p:txBody>
          <a:bodyPr wrap="square">
            <a:spAutoFit/>
          </a:bodyPr>
          <a:lstStyle/>
          <a:p>
            <a:r>
              <a:rPr lang="en-US" sz="1200" dirty="0" err="1">
                <a:solidFill>
                  <a:srgbClr val="D8E5EA"/>
                </a:solidFill>
                <a:latin typeface="Modica Light" pitchFamily="2" charset="77"/>
              </a:rPr>
              <a:t>Pfund</a:t>
            </a:r>
            <a:r>
              <a:rPr lang="en-US" sz="1200" dirty="0">
                <a:solidFill>
                  <a:srgbClr val="D8E5EA"/>
                </a:solidFill>
                <a:latin typeface="Modica Light" pitchFamily="2" charset="77"/>
              </a:rPr>
              <a:t>, R. A.*, Peter, S. C.*, </a:t>
            </a:r>
            <a:r>
              <a:rPr lang="en-US" sz="1200" dirty="0" err="1">
                <a:solidFill>
                  <a:srgbClr val="D8E5EA"/>
                </a:solidFill>
                <a:latin typeface="Modica Light" pitchFamily="2" charset="77"/>
              </a:rPr>
              <a:t>Ginley</a:t>
            </a:r>
            <a:r>
              <a:rPr lang="en-US" sz="1200" dirty="0">
                <a:solidFill>
                  <a:srgbClr val="D8E5EA"/>
                </a:solidFill>
                <a:latin typeface="Modica Light" pitchFamily="2" charset="77"/>
              </a:rPr>
              <a:t>, M. K.*, Whelan, J. P., &amp; Meyers, A. W.  (2021). Dropout from face-to-face, multi-session psychological treatments for problem and disordered gambling: A systematic review and meta-analysis. Psychology of Addictive Behaviors, 35(8), 901-913. </a:t>
            </a:r>
          </a:p>
        </p:txBody>
      </p:sp>
    </p:spTree>
    <p:extLst>
      <p:ext uri="{BB962C8B-B14F-4D97-AF65-F5344CB8AC3E}">
        <p14:creationId xmlns:p14="http://schemas.microsoft.com/office/powerpoint/2010/main" val="2402977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A5F3EC-9F66-80F2-A9A5-D0B28EFE9E03}"/>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4">
            <a:extLst>
              <a:ext uri="{FF2B5EF4-FFF2-40B4-BE49-F238E27FC236}">
                <a16:creationId xmlns:a16="http://schemas.microsoft.com/office/drawing/2014/main" id="{AF2D218C-D164-A0A5-2048-A69347213A31}"/>
              </a:ext>
            </a:extLst>
          </p:cNvPr>
          <p:cNvGraphicFramePr>
            <a:graphicFrameLocks noGrp="1"/>
          </p:cNvGraphicFramePr>
          <p:nvPr>
            <p:ph idx="1"/>
            <p:extLst>
              <p:ext uri="{D42A27DB-BD31-4B8C-83A1-F6EECF244321}">
                <p14:modId xmlns:p14="http://schemas.microsoft.com/office/powerpoint/2010/main" val="2800336851"/>
              </p:ext>
            </p:extLst>
          </p:nvPr>
        </p:nvGraphicFramePr>
        <p:xfrm>
          <a:off x="2328256" y="819150"/>
          <a:ext cx="8234401" cy="521969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5E265716-0704-04B0-EC1C-6C1A2B5E6E2D}"/>
              </a:ext>
            </a:extLst>
          </p:cNvPr>
          <p:cNvSpPr>
            <a:spLocks noGrp="1"/>
          </p:cNvSpPr>
          <p:nvPr>
            <p:ph type="sldNum" sz="quarter" idx="12"/>
          </p:nvPr>
        </p:nvSpPr>
        <p:spPr/>
        <p:txBody>
          <a:bodyPr/>
          <a:lstStyle/>
          <a:p>
            <a:fld id="{B4FF8FB3-EFA1-EE4E-B71F-A2C396C9D21A}" type="slidenum">
              <a:rPr lang="en-US" smtClean="0"/>
              <a:t>37</a:t>
            </a:fld>
            <a:endParaRPr lang="en-US"/>
          </a:p>
        </p:txBody>
      </p:sp>
    </p:spTree>
    <p:extLst>
      <p:ext uri="{BB962C8B-B14F-4D97-AF65-F5344CB8AC3E}">
        <p14:creationId xmlns:p14="http://schemas.microsoft.com/office/powerpoint/2010/main" val="1832362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67CB12-BFDC-D6AB-8E50-6647B93B45BD}"/>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C36BDC-B599-67EE-C823-0056A8301399}"/>
              </a:ext>
            </a:extLst>
          </p:cNvPr>
          <p:cNvSpPr>
            <a:spLocks noGrp="1"/>
          </p:cNvSpPr>
          <p:nvPr>
            <p:ph type="title"/>
          </p:nvPr>
        </p:nvSpPr>
        <p:spPr>
          <a:xfrm>
            <a:off x="838200" y="365125"/>
            <a:ext cx="10515600" cy="808475"/>
          </a:xfrm>
        </p:spPr>
        <p:txBody>
          <a:bodyPr>
            <a:normAutofit/>
          </a:bodyPr>
          <a:lstStyle/>
          <a:p>
            <a:r>
              <a:rPr lang="en-US" sz="4000" b="1" cap="small" dirty="0">
                <a:solidFill>
                  <a:srgbClr val="D9BA6D"/>
                </a:solidFill>
                <a:latin typeface="Modica SemiBold" pitchFamily="2" charset="77"/>
              </a:rPr>
              <a:t>Leveraging the Relationship</a:t>
            </a:r>
            <a:endParaRPr lang="en-US" sz="4000" dirty="0"/>
          </a:p>
        </p:txBody>
      </p:sp>
      <p:sp>
        <p:nvSpPr>
          <p:cNvPr id="3" name="Content Placeholder 2">
            <a:extLst>
              <a:ext uri="{FF2B5EF4-FFF2-40B4-BE49-F238E27FC236}">
                <a16:creationId xmlns:a16="http://schemas.microsoft.com/office/drawing/2014/main" id="{0A2FD91C-5057-5346-4193-11367FED02D4}"/>
              </a:ext>
            </a:extLst>
          </p:cNvPr>
          <p:cNvSpPr>
            <a:spLocks noGrp="1"/>
          </p:cNvSpPr>
          <p:nvPr>
            <p:ph idx="1"/>
          </p:nvPr>
        </p:nvSpPr>
        <p:spPr>
          <a:xfrm>
            <a:off x="291000" y="1657525"/>
            <a:ext cx="7296343" cy="4214900"/>
          </a:xfrm>
        </p:spPr>
        <p:txBody>
          <a:bodyPr>
            <a:normAutofit/>
          </a:bodyPr>
          <a:lstStyle/>
          <a:p>
            <a:pPr lvl="2">
              <a:lnSpc>
                <a:spcPct val="150000"/>
              </a:lnSpc>
              <a:buClr>
                <a:srgbClr val="D9BA6D"/>
              </a:buClr>
              <a:buFont typeface="Courier New" panose="02070309020205020404" pitchFamily="49" charset="0"/>
              <a:buChar char="o"/>
            </a:pPr>
            <a:r>
              <a:rPr lang="en-US" dirty="0">
                <a:solidFill>
                  <a:srgbClr val="D8E5EA"/>
                </a:solidFill>
              </a:rPr>
              <a:t>Actively manage expectations</a:t>
            </a:r>
          </a:p>
          <a:p>
            <a:pPr lvl="3">
              <a:lnSpc>
                <a:spcPct val="150000"/>
              </a:lnSpc>
              <a:buClr>
                <a:srgbClr val="D9BA6D"/>
              </a:buClr>
              <a:buFont typeface="Courier New" panose="02070309020205020404" pitchFamily="49" charset="0"/>
              <a:buChar char="o"/>
            </a:pPr>
            <a:r>
              <a:rPr lang="en-US" sz="2000" dirty="0">
                <a:solidFill>
                  <a:srgbClr val="D8E5EA"/>
                </a:solidFill>
              </a:rPr>
              <a:t>review what’s next &amp; why important</a:t>
            </a:r>
          </a:p>
          <a:p>
            <a:pPr lvl="2">
              <a:lnSpc>
                <a:spcPct val="150000"/>
              </a:lnSpc>
              <a:buClr>
                <a:srgbClr val="D9BA6D"/>
              </a:buClr>
              <a:buFont typeface="Courier New" panose="02070309020205020404" pitchFamily="49" charset="0"/>
              <a:buChar char="o"/>
            </a:pPr>
            <a:r>
              <a:rPr lang="en-US" dirty="0">
                <a:solidFill>
                  <a:srgbClr val="D8E5EA"/>
                </a:solidFill>
              </a:rPr>
              <a:t> Be collaborative </a:t>
            </a:r>
          </a:p>
          <a:p>
            <a:pPr lvl="3">
              <a:lnSpc>
                <a:spcPct val="150000"/>
              </a:lnSpc>
              <a:buClr>
                <a:srgbClr val="D9BA6D"/>
              </a:buClr>
              <a:buFont typeface="Courier New" panose="02070309020205020404" pitchFamily="49" charset="0"/>
              <a:buChar char="o"/>
            </a:pPr>
            <a:r>
              <a:rPr lang="en-US" sz="2000" dirty="0">
                <a:solidFill>
                  <a:srgbClr val="D8E5EA"/>
                </a:solidFill>
              </a:rPr>
              <a:t> setting treatment goals </a:t>
            </a:r>
          </a:p>
          <a:p>
            <a:pPr lvl="3">
              <a:lnSpc>
                <a:spcPct val="150000"/>
              </a:lnSpc>
              <a:buClr>
                <a:srgbClr val="D9BA6D"/>
              </a:buClr>
              <a:buFont typeface="Courier New" panose="02070309020205020404" pitchFamily="49" charset="0"/>
              <a:buChar char="o"/>
            </a:pPr>
            <a:r>
              <a:rPr lang="en-US" sz="2000" dirty="0">
                <a:solidFill>
                  <a:srgbClr val="D8E5EA"/>
                </a:solidFill>
              </a:rPr>
              <a:t> indications of treatment success</a:t>
            </a:r>
          </a:p>
          <a:p>
            <a:pPr lvl="2">
              <a:lnSpc>
                <a:spcPct val="150000"/>
              </a:lnSpc>
              <a:buClr>
                <a:srgbClr val="D9BA6D"/>
              </a:buClr>
              <a:buFont typeface="Courier New" panose="02070309020205020404" pitchFamily="49" charset="0"/>
              <a:buChar char="o"/>
            </a:pPr>
            <a:r>
              <a:rPr lang="en-US" dirty="0">
                <a:solidFill>
                  <a:srgbClr val="D8E5EA"/>
                </a:solidFill>
              </a:rPr>
              <a:t> Engage in periodic outcome assessment</a:t>
            </a:r>
          </a:p>
          <a:p>
            <a:pPr lvl="3">
              <a:lnSpc>
                <a:spcPct val="150000"/>
              </a:lnSpc>
              <a:buClr>
                <a:srgbClr val="D9BA6D"/>
              </a:buClr>
              <a:buFont typeface="Courier New" panose="02070309020205020404" pitchFamily="49" charset="0"/>
              <a:buChar char="o"/>
            </a:pPr>
            <a:r>
              <a:rPr lang="en-US" sz="2000" dirty="0">
                <a:solidFill>
                  <a:srgbClr val="D8E5EA"/>
                </a:solidFill>
              </a:rPr>
              <a:t>provide feedback that informs planning</a:t>
            </a:r>
          </a:p>
          <a:p>
            <a:pPr marL="914400" lvl="2" indent="0">
              <a:buNone/>
            </a:pPr>
            <a:endParaRPr lang="en-US" dirty="0">
              <a:solidFill>
                <a:srgbClr val="D8E5EA"/>
              </a:solidFill>
            </a:endParaRPr>
          </a:p>
        </p:txBody>
      </p:sp>
      <p:sp>
        <p:nvSpPr>
          <p:cNvPr id="4" name="Slide Number Placeholder 3">
            <a:extLst>
              <a:ext uri="{FF2B5EF4-FFF2-40B4-BE49-F238E27FC236}">
                <a16:creationId xmlns:a16="http://schemas.microsoft.com/office/drawing/2014/main" id="{93E5F980-505E-529E-91B8-9911DD7AAFF9}"/>
              </a:ext>
            </a:extLst>
          </p:cNvPr>
          <p:cNvSpPr>
            <a:spLocks noGrp="1"/>
          </p:cNvSpPr>
          <p:nvPr>
            <p:ph type="sldNum" sz="quarter" idx="12"/>
          </p:nvPr>
        </p:nvSpPr>
        <p:spPr/>
        <p:txBody>
          <a:bodyPr/>
          <a:lstStyle/>
          <a:p>
            <a:fld id="{B4FF8FB3-EFA1-EE4E-B71F-A2C396C9D21A}" type="slidenum">
              <a:rPr lang="en-US" smtClean="0"/>
              <a:t>38</a:t>
            </a:fld>
            <a:endParaRPr lang="en-US"/>
          </a:p>
        </p:txBody>
      </p:sp>
    </p:spTree>
    <p:extLst>
      <p:ext uri="{BB962C8B-B14F-4D97-AF65-F5344CB8AC3E}">
        <p14:creationId xmlns:p14="http://schemas.microsoft.com/office/powerpoint/2010/main" val="470866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2881FB-1A53-7D49-85B9-3F738B70F0CD}"/>
              </a:ext>
            </a:extLst>
          </p:cNvPr>
          <p:cNvSpPr/>
          <p:nvPr/>
        </p:nvSpPr>
        <p:spPr>
          <a:xfrm>
            <a:off x="0" y="-10886"/>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C36BDC-B599-67EE-C823-0056A8301399}"/>
              </a:ext>
            </a:extLst>
          </p:cNvPr>
          <p:cNvSpPr>
            <a:spLocks noGrp="1"/>
          </p:cNvSpPr>
          <p:nvPr>
            <p:ph type="title"/>
          </p:nvPr>
        </p:nvSpPr>
        <p:spPr/>
        <p:txBody>
          <a:bodyPr>
            <a:normAutofit/>
          </a:bodyPr>
          <a:lstStyle/>
          <a:p>
            <a:r>
              <a:rPr lang="en-US" sz="4000" b="1" cap="small" dirty="0">
                <a:solidFill>
                  <a:srgbClr val="D9BA6D"/>
                </a:solidFill>
                <a:latin typeface="Modica SemiBold" pitchFamily="2" charset="77"/>
              </a:rPr>
              <a:t>Treatment Discontinuation</a:t>
            </a:r>
            <a:endParaRPr lang="en-US" sz="4000" dirty="0"/>
          </a:p>
        </p:txBody>
      </p:sp>
      <p:sp>
        <p:nvSpPr>
          <p:cNvPr id="3" name="Content Placeholder 2">
            <a:extLst>
              <a:ext uri="{FF2B5EF4-FFF2-40B4-BE49-F238E27FC236}">
                <a16:creationId xmlns:a16="http://schemas.microsoft.com/office/drawing/2014/main" id="{0A2FD91C-5057-5346-4193-11367FED02D4}"/>
              </a:ext>
            </a:extLst>
          </p:cNvPr>
          <p:cNvSpPr>
            <a:spLocks noGrp="1"/>
          </p:cNvSpPr>
          <p:nvPr>
            <p:ph idx="1"/>
          </p:nvPr>
        </p:nvSpPr>
        <p:spPr>
          <a:xfrm>
            <a:off x="838200" y="1439069"/>
            <a:ext cx="10515600" cy="5168900"/>
          </a:xfrm>
        </p:spPr>
        <p:txBody>
          <a:bodyPr>
            <a:normAutofit fontScale="92500" lnSpcReduction="10000"/>
          </a:bodyPr>
          <a:lstStyle/>
          <a:p>
            <a:pPr>
              <a:lnSpc>
                <a:spcPct val="150000"/>
              </a:lnSpc>
              <a:buClr>
                <a:srgbClr val="D9BA6D"/>
              </a:buClr>
              <a:buFont typeface="Courier New" panose="02070309020205020404" pitchFamily="49" charset="0"/>
              <a:buChar char="o"/>
            </a:pPr>
            <a:r>
              <a:rPr lang="en-US" dirty="0">
                <a:solidFill>
                  <a:srgbClr val="D8E5EA"/>
                </a:solidFill>
              </a:rPr>
              <a:t> Talk about it!              </a:t>
            </a:r>
            <a:endParaRPr lang="en-US" sz="2400" dirty="0">
              <a:solidFill>
                <a:srgbClr val="D8E5EA"/>
              </a:solidFill>
            </a:endParaRPr>
          </a:p>
          <a:p>
            <a:pPr>
              <a:lnSpc>
                <a:spcPct val="150000"/>
              </a:lnSpc>
              <a:buClr>
                <a:srgbClr val="D9BA6D"/>
              </a:buClr>
              <a:buFont typeface="Courier New" panose="02070309020205020404" pitchFamily="49" charset="0"/>
              <a:buChar char="o"/>
            </a:pPr>
            <a:r>
              <a:rPr lang="en-US" sz="2400" dirty="0">
                <a:solidFill>
                  <a:srgbClr val="D8E5EA"/>
                </a:solidFill>
              </a:rPr>
              <a:t>Process	</a:t>
            </a:r>
          </a:p>
          <a:p>
            <a:pPr lvl="1">
              <a:lnSpc>
                <a:spcPct val="150000"/>
              </a:lnSpc>
              <a:buClr>
                <a:srgbClr val="D9BA6D"/>
              </a:buClr>
              <a:buFont typeface="Courier New" panose="02070309020205020404" pitchFamily="49" charset="0"/>
              <a:buChar char="o"/>
            </a:pPr>
            <a:r>
              <a:rPr lang="en-US" dirty="0">
                <a:solidFill>
                  <a:srgbClr val="D8E5EA"/>
                </a:solidFill>
              </a:rPr>
              <a:t>Near end of 1st session</a:t>
            </a:r>
          </a:p>
          <a:p>
            <a:pPr lvl="1">
              <a:lnSpc>
                <a:spcPct val="150000"/>
              </a:lnSpc>
              <a:buClr>
                <a:srgbClr val="D9BA6D"/>
              </a:buClr>
              <a:buFont typeface="Courier New" panose="02070309020205020404" pitchFamily="49" charset="0"/>
              <a:buChar char="o"/>
            </a:pPr>
            <a:r>
              <a:rPr lang="en-US" dirty="0">
                <a:solidFill>
                  <a:srgbClr val="D8E5EA"/>
                </a:solidFill>
              </a:rPr>
              <a:t>Describe the probably of not continuing</a:t>
            </a:r>
          </a:p>
          <a:p>
            <a:pPr lvl="1">
              <a:lnSpc>
                <a:spcPct val="150000"/>
              </a:lnSpc>
              <a:buClr>
                <a:srgbClr val="D9BA6D"/>
              </a:buClr>
              <a:buFont typeface="Courier New" panose="02070309020205020404" pitchFamily="49" charset="0"/>
              <a:buChar char="o"/>
            </a:pPr>
            <a:r>
              <a:rPr lang="en-US" dirty="0">
                <a:solidFill>
                  <a:srgbClr val="D8E5EA"/>
                </a:solidFill>
              </a:rPr>
              <a:t>Ask about what likely factors for client</a:t>
            </a:r>
          </a:p>
          <a:p>
            <a:pPr lvl="2">
              <a:lnSpc>
                <a:spcPct val="150000"/>
              </a:lnSpc>
              <a:buClr>
                <a:srgbClr val="D9BA6D"/>
              </a:buClr>
              <a:buFont typeface="Courier New" panose="02070309020205020404" pitchFamily="49" charset="0"/>
              <a:buChar char="o"/>
            </a:pPr>
            <a:r>
              <a:rPr lang="en-US" sz="2400" dirty="0">
                <a:solidFill>
                  <a:srgbClr val="D8E5EA"/>
                </a:solidFill>
              </a:rPr>
              <a:t>Why return</a:t>
            </a:r>
          </a:p>
          <a:p>
            <a:pPr lvl="2">
              <a:lnSpc>
                <a:spcPct val="150000"/>
              </a:lnSpc>
              <a:buClr>
                <a:srgbClr val="D9BA6D"/>
              </a:buClr>
              <a:buFont typeface="Courier New" panose="02070309020205020404" pitchFamily="49" charset="0"/>
              <a:buChar char="o"/>
            </a:pPr>
            <a:r>
              <a:rPr lang="en-US" sz="2400" dirty="0">
                <a:solidFill>
                  <a:srgbClr val="D8E5EA"/>
                </a:solidFill>
              </a:rPr>
              <a:t>Why not return</a:t>
            </a:r>
          </a:p>
          <a:p>
            <a:pPr lvl="1">
              <a:lnSpc>
                <a:spcPct val="150000"/>
              </a:lnSpc>
              <a:buClr>
                <a:srgbClr val="D9BA6D"/>
              </a:buClr>
              <a:buFont typeface="Courier New" panose="02070309020205020404" pitchFamily="49" charset="0"/>
              <a:buChar char="o"/>
            </a:pPr>
            <a:r>
              <a:rPr lang="en-US" dirty="0">
                <a:solidFill>
                  <a:srgbClr val="D8E5EA"/>
                </a:solidFill>
              </a:rPr>
              <a:t>Estimate probably</a:t>
            </a:r>
          </a:p>
          <a:p>
            <a:pPr lvl="1">
              <a:lnSpc>
                <a:spcPct val="150000"/>
              </a:lnSpc>
              <a:buClr>
                <a:srgbClr val="D9BA6D"/>
              </a:buClr>
              <a:buFont typeface="Courier New" panose="02070309020205020404" pitchFamily="49" charset="0"/>
              <a:buChar char="o"/>
            </a:pPr>
            <a:r>
              <a:rPr lang="en-US" dirty="0">
                <a:solidFill>
                  <a:srgbClr val="D8E5EA"/>
                </a:solidFill>
              </a:rPr>
              <a:t>Discuss how to increase chance of returning</a:t>
            </a:r>
          </a:p>
          <a:p>
            <a:pPr lvl="2"/>
            <a:endParaRPr lang="en-US" sz="2400" dirty="0">
              <a:solidFill>
                <a:srgbClr val="D8E5EA"/>
              </a:solidFill>
            </a:endParaRPr>
          </a:p>
        </p:txBody>
      </p:sp>
      <p:sp>
        <p:nvSpPr>
          <p:cNvPr id="4" name="Slide Number Placeholder 3">
            <a:extLst>
              <a:ext uri="{FF2B5EF4-FFF2-40B4-BE49-F238E27FC236}">
                <a16:creationId xmlns:a16="http://schemas.microsoft.com/office/drawing/2014/main" id="{93E5F980-505E-529E-91B8-9911DD7AAFF9}"/>
              </a:ext>
            </a:extLst>
          </p:cNvPr>
          <p:cNvSpPr>
            <a:spLocks noGrp="1"/>
          </p:cNvSpPr>
          <p:nvPr>
            <p:ph type="sldNum" sz="quarter" idx="12"/>
          </p:nvPr>
        </p:nvSpPr>
        <p:spPr/>
        <p:txBody>
          <a:bodyPr/>
          <a:lstStyle/>
          <a:p>
            <a:fld id="{B4FF8FB3-EFA1-EE4E-B71F-A2C396C9D21A}" type="slidenum">
              <a:rPr lang="en-US" smtClean="0"/>
              <a:t>39</a:t>
            </a:fld>
            <a:endParaRPr lang="en-US"/>
          </a:p>
        </p:txBody>
      </p:sp>
      <p:pic>
        <p:nvPicPr>
          <p:cNvPr id="5" name="Picture 4">
            <a:extLst>
              <a:ext uri="{FF2B5EF4-FFF2-40B4-BE49-F238E27FC236}">
                <a16:creationId xmlns:a16="http://schemas.microsoft.com/office/drawing/2014/main" id="{9B622E25-5EDB-8516-1360-F341E2A2E90F}"/>
              </a:ext>
            </a:extLst>
          </p:cNvPr>
          <p:cNvPicPr>
            <a:picLocks noChangeAspect="1"/>
          </p:cNvPicPr>
          <p:nvPr/>
        </p:nvPicPr>
        <p:blipFill>
          <a:blip r:embed="rId2"/>
          <a:stretch>
            <a:fillRect/>
          </a:stretch>
        </p:blipFill>
        <p:spPr>
          <a:xfrm>
            <a:off x="8963376" y="2033852"/>
            <a:ext cx="2652889" cy="3979333"/>
          </a:xfrm>
          <a:prstGeom prst="rect">
            <a:avLst/>
          </a:prstGeom>
          <a:ln w="25400">
            <a:solidFill>
              <a:srgbClr val="000000"/>
            </a:solidFill>
          </a:ln>
        </p:spPr>
      </p:pic>
    </p:spTree>
    <p:extLst>
      <p:ext uri="{BB962C8B-B14F-4D97-AF65-F5344CB8AC3E}">
        <p14:creationId xmlns:p14="http://schemas.microsoft.com/office/powerpoint/2010/main" val="3607552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1546B8-0380-4B02-DE14-DEA0708A41D8}"/>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a:spLocks noChangeArrowheads="1"/>
          </p:cNvSpPr>
          <p:nvPr/>
        </p:nvSpPr>
        <p:spPr bwMode="auto">
          <a:xfrm>
            <a:off x="7635054" y="2848393"/>
            <a:ext cx="3290838" cy="2735684"/>
          </a:xfrm>
          <a:prstGeom prst="ellipse">
            <a:avLst/>
          </a:prstGeom>
          <a:noFill/>
          <a:ln w="57150">
            <a:solidFill>
              <a:srgbClr val="D9BA6D"/>
            </a:solidFill>
            <a:round/>
            <a:headEnd/>
            <a:tailEnd/>
          </a:ln>
        </p:spPr>
        <p:txBody>
          <a:bodyPr>
            <a:prstTxWarp prst="textNoShape">
              <a:avLst/>
            </a:prstTxWarp>
          </a:bodyPr>
          <a:lstStyle/>
          <a:p>
            <a:pPr marL="342900" indent="-342900" algn="ctr">
              <a:spcBef>
                <a:spcPct val="20000"/>
              </a:spcBef>
              <a:buClr>
                <a:schemeClr val="tx1"/>
              </a:buClr>
              <a:buSzPct val="85000"/>
              <a:buFont typeface="Wingdings" charset="2"/>
              <a:buChar char="l"/>
            </a:pPr>
            <a:endParaRPr lang="en-US" dirty="0"/>
          </a:p>
        </p:txBody>
      </p:sp>
      <p:pic>
        <p:nvPicPr>
          <p:cNvPr id="27" name="Picture 2100" descr="MCj04326090000[1]"/>
          <p:cNvPicPr>
            <a:picLocks noChangeAspect="1" noChangeArrowheads="1"/>
          </p:cNvPicPr>
          <p:nvPr/>
        </p:nvPicPr>
        <p:blipFill>
          <a:blip r:embed="rId3"/>
          <a:srcRect/>
          <a:stretch>
            <a:fillRect/>
          </a:stretch>
        </p:blipFill>
        <p:spPr bwMode="auto">
          <a:xfrm>
            <a:off x="3488355" y="3260849"/>
            <a:ext cx="914400" cy="914400"/>
          </a:xfrm>
          <a:prstGeom prst="rect">
            <a:avLst/>
          </a:prstGeom>
          <a:noFill/>
          <a:ln w="9525">
            <a:noFill/>
            <a:miter lim="800000"/>
            <a:headEnd/>
            <a:tailEnd/>
          </a:ln>
        </p:spPr>
      </p:pic>
      <p:pic>
        <p:nvPicPr>
          <p:cNvPr id="30" name="Picture 2098" descr="MCj04339360000[1]"/>
          <p:cNvPicPr>
            <a:picLocks noChangeAspect="1" noChangeArrowheads="1"/>
          </p:cNvPicPr>
          <p:nvPr/>
        </p:nvPicPr>
        <p:blipFill>
          <a:blip r:embed="rId4"/>
          <a:srcRect/>
          <a:stretch>
            <a:fillRect/>
          </a:stretch>
        </p:blipFill>
        <p:spPr bwMode="auto">
          <a:xfrm>
            <a:off x="3571947" y="2956744"/>
            <a:ext cx="838200" cy="838200"/>
          </a:xfrm>
          <a:prstGeom prst="rect">
            <a:avLst/>
          </a:prstGeom>
          <a:noFill/>
          <a:ln w="9525">
            <a:noFill/>
            <a:miter lim="800000"/>
            <a:headEnd/>
            <a:tailEnd/>
          </a:ln>
        </p:spPr>
      </p:pic>
      <p:pic>
        <p:nvPicPr>
          <p:cNvPr id="29" name="Picture 2107" descr="MCj04326110000[1]"/>
          <p:cNvPicPr>
            <a:picLocks noChangeAspect="1" noChangeArrowheads="1"/>
          </p:cNvPicPr>
          <p:nvPr/>
        </p:nvPicPr>
        <p:blipFill>
          <a:blip r:embed="rId5"/>
          <a:srcRect/>
          <a:stretch>
            <a:fillRect/>
          </a:stretch>
        </p:blipFill>
        <p:spPr bwMode="auto">
          <a:xfrm>
            <a:off x="1692891" y="3055972"/>
            <a:ext cx="990600" cy="9906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6D5CC8E-CF3B-4E46-8414-B2900010AD15}" type="slidenum">
              <a:rPr lang="en-US" smtClean="0"/>
              <a:pPr>
                <a:defRPr/>
              </a:pPr>
              <a:t>4</a:t>
            </a:fld>
            <a:endParaRPr lang="en-US" dirty="0"/>
          </a:p>
        </p:txBody>
      </p:sp>
      <p:pic>
        <p:nvPicPr>
          <p:cNvPr id="5" name="Picture 2092" descr="MCj04339510000[1]"/>
          <p:cNvPicPr>
            <a:picLocks noChangeAspect="1" noChangeArrowheads="1"/>
          </p:cNvPicPr>
          <p:nvPr/>
        </p:nvPicPr>
        <p:blipFill>
          <a:blip r:embed="rId6"/>
          <a:srcRect/>
          <a:stretch>
            <a:fillRect/>
          </a:stretch>
        </p:blipFill>
        <p:spPr bwMode="auto">
          <a:xfrm>
            <a:off x="4434701" y="1762426"/>
            <a:ext cx="1143000" cy="1143000"/>
          </a:xfrm>
          <a:prstGeom prst="rect">
            <a:avLst/>
          </a:prstGeom>
          <a:noFill/>
          <a:ln w="9525">
            <a:noFill/>
            <a:miter lim="800000"/>
            <a:headEnd/>
            <a:tailEnd/>
          </a:ln>
        </p:spPr>
      </p:pic>
      <p:pic>
        <p:nvPicPr>
          <p:cNvPr id="6" name="Picture 2093" descr="MCj04326250000[1]"/>
          <p:cNvPicPr>
            <a:picLocks noChangeAspect="1" noChangeArrowheads="1"/>
          </p:cNvPicPr>
          <p:nvPr/>
        </p:nvPicPr>
        <p:blipFill>
          <a:blip r:embed="rId7"/>
          <a:srcRect/>
          <a:stretch>
            <a:fillRect/>
          </a:stretch>
        </p:blipFill>
        <p:spPr bwMode="auto">
          <a:xfrm>
            <a:off x="4200188" y="2358157"/>
            <a:ext cx="914400" cy="914400"/>
          </a:xfrm>
          <a:prstGeom prst="rect">
            <a:avLst/>
          </a:prstGeom>
          <a:noFill/>
          <a:ln w="9525">
            <a:noFill/>
            <a:miter lim="800000"/>
            <a:headEnd/>
            <a:tailEnd/>
          </a:ln>
        </p:spPr>
      </p:pic>
      <p:pic>
        <p:nvPicPr>
          <p:cNvPr id="7" name="Picture 2107" descr="MCj04326110000[1]"/>
          <p:cNvPicPr>
            <a:picLocks noChangeAspect="1" noChangeArrowheads="1"/>
          </p:cNvPicPr>
          <p:nvPr/>
        </p:nvPicPr>
        <p:blipFill>
          <a:blip r:embed="rId5"/>
          <a:srcRect/>
          <a:stretch>
            <a:fillRect/>
          </a:stretch>
        </p:blipFill>
        <p:spPr bwMode="auto">
          <a:xfrm>
            <a:off x="4847813" y="2070100"/>
            <a:ext cx="990600" cy="990600"/>
          </a:xfrm>
          <a:prstGeom prst="rect">
            <a:avLst/>
          </a:prstGeom>
          <a:noFill/>
          <a:ln w="9525">
            <a:noFill/>
            <a:miter lim="800000"/>
            <a:headEnd/>
            <a:tailEnd/>
          </a:ln>
        </p:spPr>
      </p:pic>
      <p:pic>
        <p:nvPicPr>
          <p:cNvPr id="8" name="Picture 2106" descr="MCj04339350000[1]"/>
          <p:cNvPicPr>
            <a:picLocks noChangeAspect="1" noChangeArrowheads="1"/>
          </p:cNvPicPr>
          <p:nvPr/>
        </p:nvPicPr>
        <p:blipFill>
          <a:blip r:embed="rId8"/>
          <a:srcRect/>
          <a:stretch>
            <a:fillRect/>
          </a:stretch>
        </p:blipFill>
        <p:spPr bwMode="auto">
          <a:xfrm>
            <a:off x="4776376" y="2933700"/>
            <a:ext cx="990600" cy="990600"/>
          </a:xfrm>
          <a:prstGeom prst="rect">
            <a:avLst/>
          </a:prstGeom>
          <a:noFill/>
          <a:ln w="9525">
            <a:noFill/>
            <a:miter lim="800000"/>
            <a:headEnd/>
            <a:tailEnd/>
          </a:ln>
        </p:spPr>
      </p:pic>
      <p:pic>
        <p:nvPicPr>
          <p:cNvPr id="9" name="Picture 2105" descr="MCj04339330000[1]"/>
          <p:cNvPicPr>
            <a:picLocks noChangeAspect="1" noChangeArrowheads="1"/>
          </p:cNvPicPr>
          <p:nvPr/>
        </p:nvPicPr>
        <p:blipFill>
          <a:blip r:embed="rId9"/>
          <a:srcRect/>
          <a:stretch>
            <a:fillRect/>
          </a:stretch>
        </p:blipFill>
        <p:spPr bwMode="auto">
          <a:xfrm>
            <a:off x="4560476" y="2501900"/>
            <a:ext cx="1066800" cy="1066800"/>
          </a:xfrm>
          <a:prstGeom prst="rect">
            <a:avLst/>
          </a:prstGeom>
          <a:noFill/>
          <a:ln w="9525">
            <a:noFill/>
            <a:miter lim="800000"/>
            <a:headEnd/>
            <a:tailEnd/>
          </a:ln>
        </p:spPr>
      </p:pic>
      <p:pic>
        <p:nvPicPr>
          <p:cNvPr id="11" name="Picture 2103" descr="MCj04326100000[1]"/>
          <p:cNvPicPr>
            <a:picLocks noChangeAspect="1" noChangeArrowheads="1"/>
          </p:cNvPicPr>
          <p:nvPr/>
        </p:nvPicPr>
        <p:blipFill>
          <a:blip r:embed="rId10"/>
          <a:srcRect/>
          <a:stretch>
            <a:fillRect/>
          </a:stretch>
        </p:blipFill>
        <p:spPr bwMode="auto">
          <a:xfrm>
            <a:off x="5208176" y="2646363"/>
            <a:ext cx="838200" cy="838200"/>
          </a:xfrm>
          <a:prstGeom prst="rect">
            <a:avLst/>
          </a:prstGeom>
          <a:noFill/>
          <a:ln w="9525">
            <a:noFill/>
            <a:miter lim="800000"/>
            <a:headEnd/>
            <a:tailEnd/>
          </a:ln>
        </p:spPr>
      </p:pic>
      <p:pic>
        <p:nvPicPr>
          <p:cNvPr id="12" name="Picture 2102" descr="MCj04326250000[1]"/>
          <p:cNvPicPr>
            <a:picLocks noChangeAspect="1" noChangeArrowheads="1"/>
          </p:cNvPicPr>
          <p:nvPr/>
        </p:nvPicPr>
        <p:blipFill>
          <a:blip r:embed="rId7"/>
          <a:srcRect/>
          <a:stretch>
            <a:fillRect/>
          </a:stretch>
        </p:blipFill>
        <p:spPr bwMode="auto">
          <a:xfrm>
            <a:off x="5424076" y="2862263"/>
            <a:ext cx="914400" cy="914400"/>
          </a:xfrm>
          <a:prstGeom prst="rect">
            <a:avLst/>
          </a:prstGeom>
          <a:noFill/>
          <a:ln w="9525">
            <a:noFill/>
            <a:miter lim="800000"/>
            <a:headEnd/>
            <a:tailEnd/>
          </a:ln>
        </p:spPr>
      </p:pic>
      <p:pic>
        <p:nvPicPr>
          <p:cNvPr id="14" name="Picture 2100" descr="MCj04326090000[1]"/>
          <p:cNvPicPr>
            <a:picLocks noChangeAspect="1" noChangeArrowheads="1"/>
          </p:cNvPicPr>
          <p:nvPr/>
        </p:nvPicPr>
        <p:blipFill>
          <a:blip r:embed="rId3"/>
          <a:srcRect/>
          <a:stretch>
            <a:fillRect/>
          </a:stretch>
        </p:blipFill>
        <p:spPr bwMode="auto">
          <a:xfrm>
            <a:off x="4273138" y="2862263"/>
            <a:ext cx="914400" cy="914400"/>
          </a:xfrm>
          <a:prstGeom prst="rect">
            <a:avLst/>
          </a:prstGeom>
          <a:noFill/>
          <a:ln w="9525">
            <a:noFill/>
            <a:miter lim="800000"/>
            <a:headEnd/>
            <a:tailEnd/>
          </a:ln>
        </p:spPr>
      </p:pic>
      <p:pic>
        <p:nvPicPr>
          <p:cNvPr id="13" name="Picture 2096" descr="MCj04326570000[1]"/>
          <p:cNvPicPr>
            <a:picLocks noChangeAspect="1" noChangeArrowheads="1"/>
          </p:cNvPicPr>
          <p:nvPr/>
        </p:nvPicPr>
        <p:blipFill>
          <a:blip r:embed="rId11"/>
          <a:srcRect/>
          <a:stretch>
            <a:fillRect/>
          </a:stretch>
        </p:blipFill>
        <p:spPr bwMode="auto">
          <a:xfrm>
            <a:off x="5208498" y="3220517"/>
            <a:ext cx="990600" cy="990600"/>
          </a:xfrm>
          <a:prstGeom prst="rect">
            <a:avLst/>
          </a:prstGeom>
          <a:noFill/>
          <a:ln w="9525">
            <a:noFill/>
            <a:miter lim="800000"/>
            <a:headEnd/>
            <a:tailEnd/>
          </a:ln>
        </p:spPr>
      </p:pic>
      <p:sp>
        <p:nvSpPr>
          <p:cNvPr id="15" name="AutoShape 2088"/>
          <p:cNvSpPr>
            <a:spLocks noChangeArrowheads="1"/>
          </p:cNvSpPr>
          <p:nvPr/>
        </p:nvSpPr>
        <p:spPr bwMode="auto">
          <a:xfrm>
            <a:off x="528942" y="4602162"/>
            <a:ext cx="10735157" cy="1392237"/>
          </a:xfrm>
          <a:prstGeom prst="leftRightArrow">
            <a:avLst>
              <a:gd name="adj1" fmla="val 50000"/>
              <a:gd name="adj2" fmla="val 81361"/>
            </a:avLst>
          </a:prstGeom>
          <a:solidFill>
            <a:schemeClr val="accent4">
              <a:lumMod val="75000"/>
            </a:schemeClr>
          </a:solidFill>
          <a:ln w="9525">
            <a:solidFill>
              <a:srgbClr val="000000"/>
            </a:solidFill>
            <a:miter lim="800000"/>
            <a:headEnd/>
            <a:tailEnd/>
          </a:ln>
        </p:spPr>
        <p:txBody>
          <a:bodyPr wrap="none" anchor="ctr">
            <a:prstTxWarp prst="textNoShape">
              <a:avLst/>
            </a:prstTxWarp>
          </a:bodyPr>
          <a:lstStyle/>
          <a:p>
            <a:pPr marL="342900" indent="-342900"/>
            <a:r>
              <a:rPr lang="en-US" dirty="0">
                <a:latin typeface="Modica Medium" pitchFamily="2" charset="77"/>
              </a:rPr>
              <a:t>Not gambling                       Recreational                               Problem Gambling &amp; </a:t>
            </a:r>
            <a:br>
              <a:rPr lang="en-US" dirty="0">
                <a:latin typeface="Modica Medium" pitchFamily="2" charset="77"/>
              </a:rPr>
            </a:br>
            <a:r>
              <a:rPr lang="en-US" dirty="0">
                <a:latin typeface="Modica Medium" pitchFamily="2" charset="77"/>
              </a:rPr>
              <a:t>								Gambling disorder</a:t>
            </a:r>
          </a:p>
        </p:txBody>
      </p:sp>
      <p:pic>
        <p:nvPicPr>
          <p:cNvPr id="16" name="Picture 2089" descr="MCj04326220000[1]"/>
          <p:cNvPicPr>
            <a:picLocks noChangeAspect="1" noChangeArrowheads="1"/>
          </p:cNvPicPr>
          <p:nvPr/>
        </p:nvPicPr>
        <p:blipFill>
          <a:blip r:embed="rId12"/>
          <a:srcRect/>
          <a:stretch>
            <a:fillRect/>
          </a:stretch>
        </p:blipFill>
        <p:spPr bwMode="auto">
          <a:xfrm>
            <a:off x="995221" y="3369900"/>
            <a:ext cx="990600" cy="990600"/>
          </a:xfrm>
          <a:prstGeom prst="rect">
            <a:avLst/>
          </a:prstGeom>
          <a:noFill/>
          <a:ln w="9525">
            <a:noFill/>
            <a:miter lim="800000"/>
            <a:headEnd/>
            <a:tailEnd/>
          </a:ln>
        </p:spPr>
      </p:pic>
      <p:pic>
        <p:nvPicPr>
          <p:cNvPr id="17" name="Picture 2094" descr="MCj04326100000[1]"/>
          <p:cNvPicPr>
            <a:picLocks noChangeAspect="1" noChangeArrowheads="1"/>
          </p:cNvPicPr>
          <p:nvPr/>
        </p:nvPicPr>
        <p:blipFill>
          <a:blip r:embed="rId10"/>
          <a:srcRect/>
          <a:stretch>
            <a:fillRect/>
          </a:stretch>
        </p:blipFill>
        <p:spPr bwMode="auto">
          <a:xfrm>
            <a:off x="5208176" y="3365500"/>
            <a:ext cx="838200" cy="838200"/>
          </a:xfrm>
          <a:prstGeom prst="rect">
            <a:avLst/>
          </a:prstGeom>
          <a:noFill/>
          <a:ln w="9525">
            <a:noFill/>
            <a:miter lim="800000"/>
            <a:headEnd/>
            <a:tailEnd/>
          </a:ln>
        </p:spPr>
      </p:pic>
      <p:pic>
        <p:nvPicPr>
          <p:cNvPr id="18" name="Picture 2095" descr="MCj04339290000[1]"/>
          <p:cNvPicPr>
            <a:picLocks noChangeAspect="1" noChangeArrowheads="1"/>
          </p:cNvPicPr>
          <p:nvPr/>
        </p:nvPicPr>
        <p:blipFill>
          <a:blip r:embed="rId13"/>
          <a:srcRect/>
          <a:stretch>
            <a:fillRect/>
          </a:stretch>
        </p:blipFill>
        <p:spPr bwMode="auto">
          <a:xfrm>
            <a:off x="4631913" y="3438525"/>
            <a:ext cx="914400" cy="914400"/>
          </a:xfrm>
          <a:prstGeom prst="rect">
            <a:avLst/>
          </a:prstGeom>
          <a:noFill/>
          <a:ln w="9525">
            <a:noFill/>
            <a:miter lim="800000"/>
            <a:headEnd/>
            <a:tailEnd/>
          </a:ln>
        </p:spPr>
      </p:pic>
      <p:pic>
        <p:nvPicPr>
          <p:cNvPr id="19" name="Picture 2097" descr="MCj04339540000[1]"/>
          <p:cNvPicPr>
            <a:picLocks noChangeAspect="1" noChangeArrowheads="1"/>
          </p:cNvPicPr>
          <p:nvPr/>
        </p:nvPicPr>
        <p:blipFill>
          <a:blip r:embed="rId14"/>
          <a:srcRect/>
          <a:stretch>
            <a:fillRect/>
          </a:stretch>
        </p:blipFill>
        <p:spPr bwMode="auto">
          <a:xfrm>
            <a:off x="3117696" y="3478042"/>
            <a:ext cx="1066800" cy="1066800"/>
          </a:xfrm>
          <a:prstGeom prst="rect">
            <a:avLst/>
          </a:prstGeom>
          <a:noFill/>
          <a:ln w="9525">
            <a:noFill/>
            <a:miter lim="800000"/>
            <a:headEnd/>
            <a:tailEnd/>
          </a:ln>
        </p:spPr>
      </p:pic>
      <p:pic>
        <p:nvPicPr>
          <p:cNvPr id="20" name="Picture 2098" descr="MCj04339360000[1]"/>
          <p:cNvPicPr>
            <a:picLocks noChangeAspect="1" noChangeArrowheads="1"/>
          </p:cNvPicPr>
          <p:nvPr/>
        </p:nvPicPr>
        <p:blipFill>
          <a:blip r:embed="rId4"/>
          <a:srcRect/>
          <a:stretch>
            <a:fillRect/>
          </a:stretch>
        </p:blipFill>
        <p:spPr bwMode="auto">
          <a:xfrm>
            <a:off x="4992276" y="3870325"/>
            <a:ext cx="838200" cy="838200"/>
          </a:xfrm>
          <a:prstGeom prst="rect">
            <a:avLst/>
          </a:prstGeom>
          <a:noFill/>
          <a:ln w="9525">
            <a:noFill/>
            <a:miter lim="800000"/>
            <a:headEnd/>
            <a:tailEnd/>
          </a:ln>
        </p:spPr>
      </p:pic>
      <p:pic>
        <p:nvPicPr>
          <p:cNvPr id="21" name="Picture 2099" descr="MCj04339280000[1]"/>
          <p:cNvPicPr>
            <a:picLocks noChangeAspect="1" noChangeArrowheads="1"/>
          </p:cNvPicPr>
          <p:nvPr/>
        </p:nvPicPr>
        <p:blipFill>
          <a:blip r:embed="rId15"/>
          <a:srcRect/>
          <a:stretch>
            <a:fillRect/>
          </a:stretch>
        </p:blipFill>
        <p:spPr bwMode="auto">
          <a:xfrm>
            <a:off x="4414587" y="3803923"/>
            <a:ext cx="1066800" cy="1066800"/>
          </a:xfrm>
          <a:prstGeom prst="rect">
            <a:avLst/>
          </a:prstGeom>
          <a:noFill/>
          <a:ln w="9525">
            <a:noFill/>
            <a:miter lim="800000"/>
            <a:headEnd/>
            <a:tailEnd/>
          </a:ln>
        </p:spPr>
      </p:pic>
      <p:pic>
        <p:nvPicPr>
          <p:cNvPr id="23" name="Picture 2108" descr="MCj04326100000[1]"/>
          <p:cNvPicPr>
            <a:picLocks noChangeAspect="1" noChangeArrowheads="1"/>
          </p:cNvPicPr>
          <p:nvPr/>
        </p:nvPicPr>
        <p:blipFill>
          <a:blip r:embed="rId10"/>
          <a:srcRect/>
          <a:stretch>
            <a:fillRect/>
          </a:stretch>
        </p:blipFill>
        <p:spPr bwMode="auto">
          <a:xfrm>
            <a:off x="8826760" y="3467458"/>
            <a:ext cx="838200" cy="838200"/>
          </a:xfrm>
          <a:prstGeom prst="rect">
            <a:avLst/>
          </a:prstGeom>
          <a:noFill/>
          <a:ln w="9525">
            <a:noFill/>
            <a:miter lim="800000"/>
            <a:headEnd/>
            <a:tailEnd/>
          </a:ln>
        </p:spPr>
      </p:pic>
      <p:sp>
        <p:nvSpPr>
          <p:cNvPr id="24" name="Oval 1"/>
          <p:cNvSpPr>
            <a:spLocks noChangeArrowheads="1"/>
          </p:cNvSpPr>
          <p:nvPr/>
        </p:nvSpPr>
        <p:spPr bwMode="auto">
          <a:xfrm>
            <a:off x="9327406" y="3068365"/>
            <a:ext cx="914400" cy="914400"/>
          </a:xfrm>
          <a:prstGeom prst="ellipse">
            <a:avLst/>
          </a:prstGeom>
          <a:noFill/>
          <a:ln w="9525">
            <a:noFill/>
            <a:round/>
            <a:headEnd/>
            <a:tailEnd/>
          </a:ln>
        </p:spPr>
        <p:txBody>
          <a:bodyPr>
            <a:prstTxWarp prst="textNoShape">
              <a:avLst/>
            </a:prstTxWarp>
          </a:bodyPr>
          <a:lstStyle/>
          <a:p>
            <a:pPr marL="342900" indent="-342900" algn="ctr">
              <a:spcBef>
                <a:spcPct val="20000"/>
              </a:spcBef>
              <a:buClr>
                <a:schemeClr val="tx1"/>
              </a:buClr>
              <a:buSzPct val="85000"/>
              <a:buFont typeface="Wingdings" charset="2"/>
              <a:buChar char="l"/>
            </a:pPr>
            <a:endParaRPr lang="en-US" dirty="0"/>
          </a:p>
        </p:txBody>
      </p:sp>
      <p:pic>
        <p:nvPicPr>
          <p:cNvPr id="26" name="Picture 2104" descr="MCj04326220000[1]"/>
          <p:cNvPicPr>
            <a:picLocks noChangeAspect="1" noChangeArrowheads="1"/>
          </p:cNvPicPr>
          <p:nvPr/>
        </p:nvPicPr>
        <p:blipFill>
          <a:blip r:embed="rId12"/>
          <a:srcRect/>
          <a:stretch>
            <a:fillRect/>
          </a:stretch>
        </p:blipFill>
        <p:spPr bwMode="auto">
          <a:xfrm>
            <a:off x="8130448" y="3758687"/>
            <a:ext cx="914400" cy="914400"/>
          </a:xfrm>
          <a:prstGeom prst="rect">
            <a:avLst/>
          </a:prstGeom>
          <a:noFill/>
          <a:ln w="9525">
            <a:noFill/>
            <a:miter lim="800000"/>
            <a:headEnd/>
            <a:tailEnd/>
          </a:ln>
        </p:spPr>
      </p:pic>
      <p:pic>
        <p:nvPicPr>
          <p:cNvPr id="28" name="Picture 2099" descr="MCj04339280000[1]"/>
          <p:cNvPicPr>
            <a:picLocks noChangeAspect="1" noChangeArrowheads="1"/>
          </p:cNvPicPr>
          <p:nvPr/>
        </p:nvPicPr>
        <p:blipFill>
          <a:blip r:embed="rId15"/>
          <a:srcRect/>
          <a:stretch>
            <a:fillRect/>
          </a:stretch>
        </p:blipFill>
        <p:spPr bwMode="auto">
          <a:xfrm>
            <a:off x="1509615" y="3691989"/>
            <a:ext cx="1066800" cy="1066800"/>
          </a:xfrm>
          <a:prstGeom prst="rect">
            <a:avLst/>
          </a:prstGeom>
          <a:noFill/>
          <a:ln w="9525">
            <a:noFill/>
            <a:miter lim="800000"/>
            <a:headEnd/>
            <a:tailEnd/>
          </a:ln>
        </p:spPr>
      </p:pic>
      <p:pic>
        <p:nvPicPr>
          <p:cNvPr id="33" name="Picture 2104" descr="MCj04326220000[1]"/>
          <p:cNvPicPr>
            <a:picLocks noChangeAspect="1" noChangeArrowheads="1"/>
          </p:cNvPicPr>
          <p:nvPr/>
        </p:nvPicPr>
        <p:blipFill>
          <a:blip r:embed="rId12"/>
          <a:srcRect/>
          <a:stretch>
            <a:fillRect/>
          </a:stretch>
        </p:blipFill>
        <p:spPr bwMode="auto">
          <a:xfrm>
            <a:off x="5801826" y="3324126"/>
            <a:ext cx="914400" cy="914400"/>
          </a:xfrm>
          <a:prstGeom prst="rect">
            <a:avLst/>
          </a:prstGeom>
          <a:noFill/>
          <a:ln w="9525">
            <a:noFill/>
            <a:miter lim="800000"/>
            <a:headEnd/>
            <a:tailEnd/>
          </a:ln>
        </p:spPr>
      </p:pic>
      <p:pic>
        <p:nvPicPr>
          <p:cNvPr id="32" name="Picture 2108" descr="MCj04326100000[1]"/>
          <p:cNvPicPr>
            <a:picLocks noChangeAspect="1" noChangeArrowheads="1"/>
          </p:cNvPicPr>
          <p:nvPr/>
        </p:nvPicPr>
        <p:blipFill>
          <a:blip r:embed="rId10"/>
          <a:srcRect/>
          <a:stretch>
            <a:fillRect/>
          </a:stretch>
        </p:blipFill>
        <p:spPr bwMode="auto">
          <a:xfrm>
            <a:off x="6693505" y="3810744"/>
            <a:ext cx="838200" cy="838200"/>
          </a:xfrm>
          <a:prstGeom prst="rect">
            <a:avLst/>
          </a:prstGeom>
          <a:noFill/>
          <a:ln w="9525">
            <a:noFill/>
            <a:miter lim="800000"/>
            <a:headEnd/>
            <a:tailEnd/>
          </a:ln>
        </p:spPr>
      </p:pic>
      <p:pic>
        <p:nvPicPr>
          <p:cNvPr id="34" name="Picture 2100" descr="MCj04326090000[1]"/>
          <p:cNvPicPr>
            <a:picLocks noChangeAspect="1" noChangeArrowheads="1"/>
          </p:cNvPicPr>
          <p:nvPr/>
        </p:nvPicPr>
        <p:blipFill>
          <a:blip r:embed="rId3"/>
          <a:srcRect/>
          <a:stretch>
            <a:fillRect/>
          </a:stretch>
        </p:blipFill>
        <p:spPr bwMode="auto">
          <a:xfrm>
            <a:off x="9381535" y="3841067"/>
            <a:ext cx="914400" cy="914400"/>
          </a:xfrm>
          <a:prstGeom prst="rect">
            <a:avLst/>
          </a:prstGeom>
          <a:noFill/>
          <a:ln w="9525">
            <a:noFill/>
            <a:miter lim="800000"/>
            <a:headEnd/>
            <a:tailEnd/>
          </a:ln>
        </p:spPr>
      </p:pic>
      <p:pic>
        <p:nvPicPr>
          <p:cNvPr id="35" name="Picture 2093" descr="MCj04326250000[1]"/>
          <p:cNvPicPr>
            <a:picLocks noChangeAspect="1" noChangeArrowheads="1"/>
          </p:cNvPicPr>
          <p:nvPr/>
        </p:nvPicPr>
        <p:blipFill>
          <a:blip r:embed="rId7"/>
          <a:srcRect/>
          <a:stretch>
            <a:fillRect/>
          </a:stretch>
        </p:blipFill>
        <p:spPr bwMode="auto">
          <a:xfrm>
            <a:off x="6180743" y="3501008"/>
            <a:ext cx="914400" cy="914400"/>
          </a:xfrm>
          <a:prstGeom prst="rect">
            <a:avLst/>
          </a:prstGeom>
          <a:noFill/>
          <a:ln w="9525">
            <a:noFill/>
            <a:miter lim="800000"/>
            <a:headEnd/>
            <a:tailEnd/>
          </a:ln>
        </p:spPr>
      </p:pic>
      <p:pic>
        <p:nvPicPr>
          <p:cNvPr id="10" name="Picture 2104" descr="MCj04326220000[1]"/>
          <p:cNvPicPr>
            <a:picLocks noChangeAspect="1" noChangeArrowheads="1"/>
          </p:cNvPicPr>
          <p:nvPr/>
        </p:nvPicPr>
        <p:blipFill>
          <a:blip r:embed="rId12"/>
          <a:srcRect/>
          <a:stretch>
            <a:fillRect/>
          </a:stretch>
        </p:blipFill>
        <p:spPr bwMode="auto">
          <a:xfrm>
            <a:off x="3912280" y="2933700"/>
            <a:ext cx="914400" cy="914400"/>
          </a:xfrm>
          <a:prstGeom prst="rect">
            <a:avLst/>
          </a:prstGeom>
          <a:noFill/>
          <a:ln w="9525">
            <a:noFill/>
            <a:miter lim="800000"/>
            <a:headEnd/>
            <a:tailEnd/>
          </a:ln>
        </p:spPr>
      </p:pic>
      <p:pic>
        <p:nvPicPr>
          <p:cNvPr id="31" name="Picture 2101" descr="MCj04326110000[1]"/>
          <p:cNvPicPr>
            <a:picLocks noChangeAspect="1" noChangeArrowheads="1"/>
          </p:cNvPicPr>
          <p:nvPr/>
        </p:nvPicPr>
        <p:blipFill>
          <a:blip r:embed="rId5"/>
          <a:srcRect/>
          <a:stretch>
            <a:fillRect/>
          </a:stretch>
        </p:blipFill>
        <p:spPr bwMode="auto">
          <a:xfrm>
            <a:off x="3924249" y="3734272"/>
            <a:ext cx="858317" cy="858317"/>
          </a:xfrm>
          <a:prstGeom prst="rect">
            <a:avLst/>
          </a:prstGeom>
          <a:noFill/>
          <a:ln w="9525">
            <a:noFill/>
            <a:miter lim="800000"/>
            <a:headEnd/>
            <a:tailEnd/>
          </a:ln>
        </p:spPr>
      </p:pic>
      <p:pic>
        <p:nvPicPr>
          <p:cNvPr id="22" name="Picture 2101" descr="MCj04326110000[1]"/>
          <p:cNvPicPr>
            <a:picLocks noChangeAspect="1" noChangeArrowheads="1"/>
          </p:cNvPicPr>
          <p:nvPr/>
        </p:nvPicPr>
        <p:blipFill>
          <a:blip r:embed="rId5"/>
          <a:srcRect/>
          <a:stretch>
            <a:fillRect/>
          </a:stretch>
        </p:blipFill>
        <p:spPr bwMode="auto">
          <a:xfrm>
            <a:off x="5496332" y="3726309"/>
            <a:ext cx="990600" cy="990600"/>
          </a:xfrm>
          <a:prstGeom prst="rect">
            <a:avLst/>
          </a:prstGeom>
          <a:noFill/>
          <a:ln w="9525">
            <a:noFill/>
            <a:miter lim="800000"/>
            <a:headEnd/>
            <a:tailEnd/>
          </a:ln>
        </p:spPr>
      </p:pic>
      <p:sp>
        <p:nvSpPr>
          <p:cNvPr id="4" name="TextBox 3">
            <a:extLst>
              <a:ext uri="{FF2B5EF4-FFF2-40B4-BE49-F238E27FC236}">
                <a16:creationId xmlns:a16="http://schemas.microsoft.com/office/drawing/2014/main" id="{97A6E016-DE1B-5C9C-269E-411E3CCD2855}"/>
              </a:ext>
            </a:extLst>
          </p:cNvPr>
          <p:cNvSpPr txBox="1"/>
          <p:nvPr/>
        </p:nvSpPr>
        <p:spPr>
          <a:xfrm>
            <a:off x="931689" y="498950"/>
            <a:ext cx="6843435" cy="707886"/>
          </a:xfrm>
          <a:prstGeom prst="rect">
            <a:avLst/>
          </a:prstGeom>
          <a:noFill/>
        </p:spPr>
        <p:txBody>
          <a:bodyPr wrap="square">
            <a:spAutoFit/>
          </a:bodyPr>
          <a:lstStyle/>
          <a:p>
            <a:r>
              <a:rPr lang="en-US" sz="4000" b="1" cap="small" dirty="0">
                <a:solidFill>
                  <a:srgbClr val="D9BA6D"/>
                </a:solidFill>
                <a:latin typeface="Modica SemiBold" pitchFamily="2" charset="77"/>
              </a:rPr>
              <a:t> Problems/Disorder</a:t>
            </a:r>
            <a:endParaRPr lang="en-US" sz="4000" dirty="0"/>
          </a:p>
        </p:txBody>
      </p:sp>
    </p:spTree>
    <p:extLst>
      <p:ext uri="{BB962C8B-B14F-4D97-AF65-F5344CB8AC3E}">
        <p14:creationId xmlns:p14="http://schemas.microsoft.com/office/powerpoint/2010/main" val="25081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childTnLst>
                                </p:cTn>
                              </p:par>
                            </p:childTnLst>
                          </p:cTn>
                        </p:par>
                        <p:par>
                          <p:cTn id="14" fill="hold">
                            <p:stCondLst>
                              <p:cond delay="1500"/>
                            </p:stCondLst>
                            <p:childTnLst>
                              <p:par>
                                <p:cTn id="15" presetID="10" presetClass="entr" presetSubtype="0" fill="hold" nodeType="afterEffect">
                                  <p:stCondLst>
                                    <p:cond delay="1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50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childTnLst>
                          </p:cTn>
                        </p:par>
                        <p:par>
                          <p:cTn id="75" fill="hold">
                            <p:stCondLst>
                              <p:cond delay="3000"/>
                            </p:stCondLst>
                            <p:childTnLst>
                              <p:par>
                                <p:cTn id="76" presetID="10" presetClass="entr" presetSubtype="0" fill="hold" nodeType="afterEffect">
                                  <p:stCondLst>
                                    <p:cond delay="50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par>
                          <p:cTn id="79" fill="hold">
                            <p:stCondLst>
                              <p:cond delay="4000"/>
                            </p:stCondLst>
                            <p:childTnLst>
                              <p:par>
                                <p:cTn id="80" presetID="10" presetClass="entr" presetSubtype="0" fill="hold" nodeType="afterEffect">
                                  <p:stCondLst>
                                    <p:cond delay="50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childTnLst>
                          </p:cTn>
                        </p:par>
                        <p:par>
                          <p:cTn id="83" fill="hold">
                            <p:stCondLst>
                              <p:cond delay="5000"/>
                            </p:stCondLst>
                            <p:childTnLst>
                              <p:par>
                                <p:cTn id="84" presetID="10" presetClass="entr" presetSubtype="0" fill="hold" nodeType="afterEffect">
                                  <p:stCondLst>
                                    <p:cond delay="100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1000"/>
                                        <p:tgtEl>
                                          <p:spTgt spid="23"/>
                                        </p:tgtEl>
                                      </p:cBhvr>
                                    </p:animEffect>
                                  </p:childTnLst>
                                </p:cTn>
                              </p:par>
                              <p:par>
                                <p:cTn id="87" presetID="10" presetClass="entr" presetSubtype="0" fill="hold" nodeType="withEffect">
                                  <p:stCondLst>
                                    <p:cond delay="50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par>
                                <p:cTn id="90" presetID="10" presetClass="entr" presetSubtype="0" fill="hold" nodeType="withEffect">
                                  <p:stCondLst>
                                    <p:cond delay="50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par>
                          <p:cTn id="93" fill="hold">
                            <p:stCondLst>
                              <p:cond delay="7000"/>
                            </p:stCondLst>
                            <p:childTnLst>
                              <p:par>
                                <p:cTn id="94" presetID="10" presetClass="entr" presetSubtype="0" fill="hold" grpId="0" nodeType="afterEffect">
                                  <p:stCondLst>
                                    <p:cond delay="200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4F30F0-EB61-EC7A-DB2D-27A0473366D2}"/>
              </a:ext>
            </a:extLst>
          </p:cNvPr>
          <p:cNvSpPr/>
          <p:nvPr/>
        </p:nvSpPr>
        <p:spPr>
          <a:xfrm>
            <a:off x="0" y="-10886"/>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A4A773C-4D5F-7E63-D0F1-3CAB06BD853A}"/>
              </a:ext>
            </a:extLst>
          </p:cNvPr>
          <p:cNvPicPr>
            <a:picLocks noChangeAspect="1"/>
          </p:cNvPicPr>
          <p:nvPr/>
        </p:nvPicPr>
        <p:blipFill>
          <a:blip r:embed="rId2"/>
          <a:stretch>
            <a:fillRect/>
          </a:stretch>
        </p:blipFill>
        <p:spPr>
          <a:xfrm>
            <a:off x="8276169" y="1846659"/>
            <a:ext cx="3213098" cy="1866899"/>
          </a:xfrm>
          <a:prstGeom prst="rect">
            <a:avLst/>
          </a:prstGeom>
        </p:spPr>
      </p:pic>
      <p:sp>
        <p:nvSpPr>
          <p:cNvPr id="2" name="Title 1">
            <a:extLst>
              <a:ext uri="{FF2B5EF4-FFF2-40B4-BE49-F238E27FC236}">
                <a16:creationId xmlns:a16="http://schemas.microsoft.com/office/drawing/2014/main" id="{12F27B52-D5DC-FEBE-81F9-DD054E8A5EB9}"/>
              </a:ext>
            </a:extLst>
          </p:cNvPr>
          <p:cNvSpPr>
            <a:spLocks noGrp="1"/>
          </p:cNvSpPr>
          <p:nvPr>
            <p:ph type="title"/>
          </p:nvPr>
        </p:nvSpPr>
        <p:spPr/>
        <p:txBody>
          <a:bodyPr>
            <a:normAutofit/>
          </a:bodyPr>
          <a:lstStyle/>
          <a:p>
            <a:r>
              <a:rPr lang="en-US" sz="4000" b="1" cap="small" dirty="0">
                <a:solidFill>
                  <a:srgbClr val="D9BA6D"/>
                </a:solidFill>
                <a:latin typeface="Modica SemiBold" pitchFamily="2" charset="77"/>
              </a:rPr>
              <a:t>Contingency Management</a:t>
            </a:r>
            <a:endParaRPr lang="en-US" sz="4000" dirty="0"/>
          </a:p>
        </p:txBody>
      </p:sp>
      <p:sp>
        <p:nvSpPr>
          <p:cNvPr id="4" name="Slide Number Placeholder 3">
            <a:extLst>
              <a:ext uri="{FF2B5EF4-FFF2-40B4-BE49-F238E27FC236}">
                <a16:creationId xmlns:a16="http://schemas.microsoft.com/office/drawing/2014/main" id="{5E964DF2-A901-0E83-605A-8FAA14FA6093}"/>
              </a:ext>
            </a:extLst>
          </p:cNvPr>
          <p:cNvSpPr>
            <a:spLocks noGrp="1"/>
          </p:cNvSpPr>
          <p:nvPr>
            <p:ph type="sldNum" sz="quarter" idx="12"/>
          </p:nvPr>
        </p:nvSpPr>
        <p:spPr/>
        <p:txBody>
          <a:bodyPr/>
          <a:lstStyle/>
          <a:p>
            <a:fld id="{B4FF8FB3-EFA1-EE4E-B71F-A2C396C9D21A}" type="slidenum">
              <a:rPr lang="en-US" smtClean="0"/>
              <a:t>40</a:t>
            </a:fld>
            <a:endParaRPr lang="en-US"/>
          </a:p>
        </p:txBody>
      </p:sp>
      <p:pic>
        <p:nvPicPr>
          <p:cNvPr id="6" name="Picture 5">
            <a:extLst>
              <a:ext uri="{FF2B5EF4-FFF2-40B4-BE49-F238E27FC236}">
                <a16:creationId xmlns:a16="http://schemas.microsoft.com/office/drawing/2014/main" id="{707BA2AE-1F67-78E1-EA6A-38411A5A88C0}"/>
              </a:ext>
            </a:extLst>
          </p:cNvPr>
          <p:cNvPicPr>
            <a:picLocks noChangeAspect="1"/>
          </p:cNvPicPr>
          <p:nvPr/>
        </p:nvPicPr>
        <p:blipFill>
          <a:blip r:embed="rId3"/>
          <a:stretch>
            <a:fillRect/>
          </a:stretch>
        </p:blipFill>
        <p:spPr>
          <a:xfrm>
            <a:off x="9824640" y="3036540"/>
            <a:ext cx="2220119" cy="2220119"/>
          </a:xfrm>
          <a:prstGeom prst="rect">
            <a:avLst/>
          </a:prstGeom>
        </p:spPr>
      </p:pic>
      <p:pic>
        <p:nvPicPr>
          <p:cNvPr id="5" name="Content Placeholder 4">
            <a:extLst>
              <a:ext uri="{FF2B5EF4-FFF2-40B4-BE49-F238E27FC236}">
                <a16:creationId xmlns:a16="http://schemas.microsoft.com/office/drawing/2014/main" id="{D2FAB080-CE48-7070-C140-5534FA8CD6F6}"/>
              </a:ext>
            </a:extLst>
          </p:cNvPr>
          <p:cNvPicPr>
            <a:picLocks noGrp="1" noChangeAspect="1"/>
          </p:cNvPicPr>
          <p:nvPr>
            <p:ph idx="1"/>
          </p:nvPr>
        </p:nvPicPr>
        <p:blipFill>
          <a:blip r:embed="rId4"/>
          <a:stretch>
            <a:fillRect/>
          </a:stretch>
        </p:blipFill>
        <p:spPr>
          <a:xfrm>
            <a:off x="9029700" y="4455619"/>
            <a:ext cx="1905000" cy="1066800"/>
          </a:xfrm>
        </p:spPr>
      </p:pic>
      <p:sp>
        <p:nvSpPr>
          <p:cNvPr id="12" name="Content Placeholder 2">
            <a:extLst>
              <a:ext uri="{FF2B5EF4-FFF2-40B4-BE49-F238E27FC236}">
                <a16:creationId xmlns:a16="http://schemas.microsoft.com/office/drawing/2014/main" id="{A5C86561-E299-FA88-6BE9-AF80C1BAF81E}"/>
              </a:ext>
            </a:extLst>
          </p:cNvPr>
          <p:cNvSpPr txBox="1">
            <a:spLocks/>
          </p:cNvSpPr>
          <p:nvPr/>
        </p:nvSpPr>
        <p:spPr>
          <a:xfrm>
            <a:off x="973667" y="1846659"/>
            <a:ext cx="10515600" cy="4300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dic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dic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dic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dic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dic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D9BA6D"/>
              </a:buClr>
              <a:buNone/>
            </a:pPr>
            <a:r>
              <a:rPr lang="en-US" dirty="0">
                <a:solidFill>
                  <a:srgbClr val="D8E5EA"/>
                </a:solidFill>
              </a:rPr>
              <a:t>Contingency Management</a:t>
            </a:r>
          </a:p>
          <a:p>
            <a:pPr>
              <a:lnSpc>
                <a:spcPct val="150000"/>
              </a:lnSpc>
              <a:buClr>
                <a:srgbClr val="D9BA6D"/>
              </a:buClr>
              <a:buFont typeface="Courier New" panose="02070309020205020404" pitchFamily="49" charset="0"/>
              <a:buChar char="o"/>
            </a:pPr>
            <a:r>
              <a:rPr lang="en-US" sz="2400" dirty="0">
                <a:solidFill>
                  <a:srgbClr val="D8E5EA"/>
                </a:solidFill>
              </a:rPr>
              <a:t>Operant reinforcement strategy</a:t>
            </a:r>
          </a:p>
          <a:p>
            <a:pPr lvl="1">
              <a:lnSpc>
                <a:spcPct val="150000"/>
              </a:lnSpc>
              <a:buClr>
                <a:srgbClr val="D9BA6D"/>
              </a:buClr>
              <a:buFont typeface="Courier New" panose="02070309020205020404" pitchFamily="49" charset="0"/>
              <a:buChar char="o"/>
            </a:pPr>
            <a:r>
              <a:rPr lang="en-US" sz="2000" dirty="0">
                <a:solidFill>
                  <a:srgbClr val="D8E5EA"/>
                </a:solidFill>
              </a:rPr>
              <a:t>Tangible reward (money on gift card) for </a:t>
            </a:r>
            <a:br>
              <a:rPr lang="en-US" sz="2000" dirty="0">
                <a:solidFill>
                  <a:srgbClr val="D8E5EA"/>
                </a:solidFill>
              </a:rPr>
            </a:br>
            <a:r>
              <a:rPr lang="en-US" sz="2000" dirty="0">
                <a:solidFill>
                  <a:srgbClr val="D8E5EA"/>
                </a:solidFill>
              </a:rPr>
              <a:t>behavior adherence/change</a:t>
            </a:r>
          </a:p>
          <a:p>
            <a:pPr>
              <a:lnSpc>
                <a:spcPct val="150000"/>
              </a:lnSpc>
              <a:buClr>
                <a:srgbClr val="D9BA6D"/>
              </a:buClr>
              <a:buFont typeface="Courier New" panose="02070309020205020404" pitchFamily="49" charset="0"/>
              <a:buChar char="o"/>
            </a:pPr>
            <a:r>
              <a:rPr lang="en-US" sz="2400" dirty="0">
                <a:solidFill>
                  <a:srgbClr val="D8E5EA"/>
                </a:solidFill>
              </a:rPr>
              <a:t>Empirically support – substance use treatment</a:t>
            </a:r>
          </a:p>
          <a:p>
            <a:pPr lvl="1">
              <a:lnSpc>
                <a:spcPct val="150000"/>
              </a:lnSpc>
              <a:buClr>
                <a:srgbClr val="D9BA6D"/>
              </a:buClr>
              <a:buFont typeface="Courier New" panose="02070309020205020404" pitchFamily="49" charset="0"/>
              <a:buChar char="o"/>
            </a:pPr>
            <a:r>
              <a:rPr lang="en-US" sz="2000" dirty="0">
                <a:solidFill>
                  <a:srgbClr val="D8E5EA"/>
                </a:solidFill>
              </a:rPr>
              <a:t>Escalating payments for treatment attendance</a:t>
            </a:r>
          </a:p>
        </p:txBody>
      </p:sp>
    </p:spTree>
    <p:extLst>
      <p:ext uri="{BB962C8B-B14F-4D97-AF65-F5344CB8AC3E}">
        <p14:creationId xmlns:p14="http://schemas.microsoft.com/office/powerpoint/2010/main" val="1514117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AA6556-2C92-1E6E-0261-A72A64CD37A7}"/>
              </a:ext>
            </a:extLst>
          </p:cNvPr>
          <p:cNvSpPr>
            <a:spLocks noGrp="1"/>
          </p:cNvSpPr>
          <p:nvPr>
            <p:ph idx="1"/>
          </p:nvPr>
        </p:nvSpPr>
        <p:spPr>
          <a:xfrm>
            <a:off x="1126200" y="1495920"/>
            <a:ext cx="6354600" cy="4788430"/>
          </a:xfrm>
        </p:spPr>
        <p:txBody>
          <a:bodyPr>
            <a:normAutofit/>
          </a:bodyPr>
          <a:lstStyle/>
          <a:p>
            <a:pPr lvl="1">
              <a:lnSpc>
                <a:spcPct val="100000"/>
              </a:lnSpc>
              <a:spcBef>
                <a:spcPts val="0"/>
              </a:spcBef>
              <a:buFont typeface="Courier New" panose="02070309020205020404" pitchFamily="49" charset="0"/>
              <a:buChar char="o"/>
            </a:pPr>
            <a:endParaRPr lang="en-US" dirty="0">
              <a:solidFill>
                <a:srgbClr val="D8E5EA"/>
              </a:solidFill>
            </a:endParaRPr>
          </a:p>
          <a:p>
            <a:pPr>
              <a:buFont typeface="Courier New" panose="02070309020205020404" pitchFamily="49" charset="0"/>
              <a:buChar char="o"/>
            </a:pPr>
            <a:r>
              <a:rPr lang="en-US" dirty="0">
                <a:solidFill>
                  <a:srgbClr val="D9BA6D"/>
                </a:solidFill>
              </a:rPr>
              <a:t> What are they waiting for?</a:t>
            </a:r>
          </a:p>
          <a:p>
            <a:pPr lvl="1">
              <a:buFont typeface="Courier New" panose="02070309020205020404" pitchFamily="49" charset="0"/>
              <a:buChar char="o"/>
            </a:pPr>
            <a:r>
              <a:rPr lang="en-US" dirty="0">
                <a:solidFill>
                  <a:srgbClr val="D8E5EA"/>
                </a:solidFill>
              </a:rPr>
              <a:t> Let’s thinking differently</a:t>
            </a:r>
          </a:p>
          <a:p>
            <a:pPr lvl="1">
              <a:buFont typeface="Courier New" panose="02070309020205020404" pitchFamily="49" charset="0"/>
              <a:buChar char="o"/>
            </a:pPr>
            <a:r>
              <a:rPr lang="en-US" dirty="0">
                <a:solidFill>
                  <a:srgbClr val="D8E5EA"/>
                </a:solidFill>
              </a:rPr>
              <a:t> Be a concierge</a:t>
            </a:r>
          </a:p>
          <a:p>
            <a:pPr lvl="1">
              <a:buFont typeface="Courier New" panose="02070309020205020404" pitchFamily="49" charset="0"/>
              <a:buChar char="o"/>
            </a:pPr>
            <a:endParaRPr lang="en-US" dirty="0">
              <a:solidFill>
                <a:srgbClr val="D8E5EA"/>
              </a:solidFill>
            </a:endParaRPr>
          </a:p>
          <a:p>
            <a:pPr>
              <a:buFont typeface="Courier New" panose="02070309020205020404" pitchFamily="49" charset="0"/>
              <a:buChar char="o"/>
            </a:pPr>
            <a:r>
              <a:rPr lang="en-US" dirty="0">
                <a:solidFill>
                  <a:srgbClr val="D9BA6D"/>
                </a:solidFill>
              </a:rPr>
              <a:t> Please don’t leave</a:t>
            </a:r>
          </a:p>
          <a:p>
            <a:pPr lvl="1">
              <a:buFont typeface="Courier New" panose="02070309020205020404" pitchFamily="49" charset="0"/>
              <a:buChar char="o"/>
            </a:pPr>
            <a:r>
              <a:rPr lang="en-US" dirty="0">
                <a:solidFill>
                  <a:srgbClr val="D8E5EA"/>
                </a:solidFill>
              </a:rPr>
              <a:t> New thinking again</a:t>
            </a:r>
          </a:p>
          <a:p>
            <a:pPr lvl="1">
              <a:buFont typeface="Courier New" panose="02070309020205020404" pitchFamily="49" charset="0"/>
              <a:buChar char="o"/>
            </a:pPr>
            <a:r>
              <a:rPr lang="en-US" dirty="0">
                <a:solidFill>
                  <a:srgbClr val="D8E5EA"/>
                </a:solidFill>
              </a:rPr>
              <a:t> Develop an active plan</a:t>
            </a:r>
          </a:p>
          <a:p>
            <a:pPr lvl="1"/>
            <a:endParaRPr lang="en-US" dirty="0">
              <a:solidFill>
                <a:srgbClr val="D8E5EA"/>
              </a:solidFill>
            </a:endParaRPr>
          </a:p>
        </p:txBody>
      </p:sp>
      <p:sp>
        <p:nvSpPr>
          <p:cNvPr id="4" name="Slide Number Placeholder 3">
            <a:extLst>
              <a:ext uri="{FF2B5EF4-FFF2-40B4-BE49-F238E27FC236}">
                <a16:creationId xmlns:a16="http://schemas.microsoft.com/office/drawing/2014/main" id="{EB918D3F-C702-2705-495D-F68F66564826}"/>
              </a:ext>
            </a:extLst>
          </p:cNvPr>
          <p:cNvSpPr>
            <a:spLocks noGrp="1"/>
          </p:cNvSpPr>
          <p:nvPr>
            <p:ph type="sldNum" sz="quarter" idx="12"/>
          </p:nvPr>
        </p:nvSpPr>
        <p:spPr/>
        <p:txBody>
          <a:bodyPr/>
          <a:lstStyle/>
          <a:p>
            <a:fld id="{B4FF8FB3-EFA1-EE4E-B71F-A2C396C9D21A}" type="slidenum">
              <a:rPr lang="en-US" smtClean="0"/>
              <a:t>41</a:t>
            </a:fld>
            <a:endParaRPr lang="en-US"/>
          </a:p>
        </p:txBody>
      </p:sp>
    </p:spTree>
    <p:extLst>
      <p:ext uri="{BB962C8B-B14F-4D97-AF65-F5344CB8AC3E}">
        <p14:creationId xmlns:p14="http://schemas.microsoft.com/office/powerpoint/2010/main" val="4207262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a:extLst>
              <a:ext uri="{FF2B5EF4-FFF2-40B4-BE49-F238E27FC236}">
                <a16:creationId xmlns:a16="http://schemas.microsoft.com/office/drawing/2014/main" id="{C6450C29-20F9-BE2A-A4AA-8BF1F7100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297" r="21407" b="2"/>
          <a:stretch>
            <a:fillRect/>
          </a:stretch>
        </p:blipFill>
        <p:spPr bwMode="auto">
          <a:xfrm>
            <a:off x="0" y="-357188"/>
            <a:ext cx="12192000" cy="72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itle 4">
            <a:extLst>
              <a:ext uri="{FF2B5EF4-FFF2-40B4-BE49-F238E27FC236}">
                <a16:creationId xmlns:a16="http://schemas.microsoft.com/office/drawing/2014/main" id="{2AA797B8-C650-05E9-E65A-74EBEAE388EF}"/>
              </a:ext>
            </a:extLst>
          </p:cNvPr>
          <p:cNvSpPr>
            <a:spLocks noGrp="1" noChangeArrowheads="1"/>
          </p:cNvSpPr>
          <p:nvPr>
            <p:ph type="title"/>
          </p:nvPr>
        </p:nvSpPr>
        <p:spPr>
          <a:xfrm>
            <a:off x="673100" y="682625"/>
            <a:ext cx="4454525" cy="2147888"/>
          </a:xfrm>
        </p:spPr>
        <p:txBody>
          <a:bodyPr/>
          <a:lstStyle/>
          <a:p>
            <a:r>
              <a:rPr lang="en-US" altLang="en-US" sz="3700" b="1">
                <a:solidFill>
                  <a:srgbClr val="D8E5EA"/>
                </a:solidFill>
                <a:latin typeface="Calibri" panose="020F0502020204030204" pitchFamily="34" charset="0"/>
                <a:cs typeface="Calibri" panose="020F0502020204030204" pitchFamily="34" charset="0"/>
              </a:rPr>
              <a:t>TN Institute for Gambling Education &amp; Research</a:t>
            </a:r>
          </a:p>
        </p:txBody>
      </p:sp>
      <p:sp>
        <p:nvSpPr>
          <p:cNvPr id="47107" name="Content Placeholder 5">
            <a:extLst>
              <a:ext uri="{FF2B5EF4-FFF2-40B4-BE49-F238E27FC236}">
                <a16:creationId xmlns:a16="http://schemas.microsoft.com/office/drawing/2014/main" id="{93752E09-807A-826A-3719-B0595C42ABD7}"/>
              </a:ext>
            </a:extLst>
          </p:cNvPr>
          <p:cNvSpPr>
            <a:spLocks noGrp="1" noChangeArrowheads="1"/>
          </p:cNvSpPr>
          <p:nvPr>
            <p:ph idx="1"/>
          </p:nvPr>
        </p:nvSpPr>
        <p:spPr>
          <a:xfrm>
            <a:off x="1166813" y="3379788"/>
            <a:ext cx="3875087" cy="3186112"/>
          </a:xfrm>
        </p:spPr>
        <p:txBody>
          <a:bodyPr anchor="ctr"/>
          <a:lstStyle/>
          <a:p>
            <a:pPr marL="0" indent="0">
              <a:spcBef>
                <a:spcPct val="0"/>
              </a:spcBef>
              <a:buFont typeface="Arial" panose="020B0604020202020204" pitchFamily="34" charset="0"/>
              <a:buNone/>
            </a:pPr>
            <a:r>
              <a:rPr lang="en-US" altLang="en-US" sz="1800">
                <a:solidFill>
                  <a:schemeClr val="bg1"/>
                </a:solidFill>
              </a:rPr>
              <a:t>University of Memphis</a:t>
            </a:r>
          </a:p>
          <a:p>
            <a:pPr marL="0" indent="0">
              <a:spcBef>
                <a:spcPct val="0"/>
              </a:spcBef>
              <a:buFont typeface="Arial" panose="020B0604020202020204" pitchFamily="34" charset="0"/>
              <a:buNone/>
            </a:pPr>
            <a:r>
              <a:rPr lang="en-US" altLang="en-US" sz="1800">
                <a:solidFill>
                  <a:schemeClr val="bg1"/>
                </a:solidFill>
              </a:rPr>
              <a:t>400 Fogelman Drive</a:t>
            </a:r>
          </a:p>
          <a:p>
            <a:pPr marL="0" indent="0">
              <a:spcBef>
                <a:spcPct val="0"/>
              </a:spcBef>
              <a:buFont typeface="Arial" panose="020B0604020202020204" pitchFamily="34" charset="0"/>
              <a:buNone/>
            </a:pPr>
            <a:r>
              <a:rPr lang="en-US" altLang="en-US" sz="1800">
                <a:solidFill>
                  <a:schemeClr val="bg1"/>
                </a:solidFill>
              </a:rPr>
              <a:t>Memphis, TN 38152</a:t>
            </a:r>
          </a:p>
          <a:p>
            <a:pPr marL="0" indent="0">
              <a:buFont typeface="Arial" panose="020B0604020202020204" pitchFamily="34" charset="0"/>
              <a:buNone/>
            </a:pPr>
            <a:endParaRPr lang="en-US" altLang="en-US" sz="1800">
              <a:solidFill>
                <a:schemeClr val="bg1"/>
              </a:solidFill>
            </a:endParaRPr>
          </a:p>
          <a:p>
            <a:pPr marL="0" indent="0">
              <a:buFont typeface="Arial" panose="020B0604020202020204" pitchFamily="34" charset="0"/>
              <a:buNone/>
            </a:pPr>
            <a:r>
              <a:rPr lang="en-US" altLang="en-US" sz="1800">
                <a:solidFill>
                  <a:schemeClr val="bg1"/>
                </a:solidFill>
              </a:rPr>
              <a:t>@GamblingClinic                                (901) 678-STOP (7867)</a:t>
            </a:r>
          </a:p>
          <a:p>
            <a:pPr marL="0" indent="0">
              <a:buFont typeface="Arial" panose="020B0604020202020204" pitchFamily="34" charset="0"/>
              <a:buNone/>
            </a:pPr>
            <a:r>
              <a:rPr lang="en-US" altLang="en-US" sz="1800">
                <a:solidFill>
                  <a:srgbClr val="D8E5EA"/>
                </a:solidFill>
                <a:hlinkClick r:id="rId3"/>
              </a:rPr>
              <a:t>www.thegamblingclinic.com</a:t>
            </a:r>
            <a:r>
              <a:rPr lang="en-US" altLang="en-US" sz="1800">
                <a:solidFill>
                  <a:srgbClr val="D8E5EA"/>
                </a:solidFill>
              </a:rPr>
              <a:t>             </a:t>
            </a:r>
            <a:r>
              <a:rPr lang="en-US" altLang="en-US" sz="1800">
                <a:solidFill>
                  <a:srgbClr val="D8E5EA"/>
                </a:solidFill>
                <a:hlinkClick r:id="rId4"/>
              </a:rPr>
              <a:t>gambling@memphis.edu</a:t>
            </a:r>
            <a:endParaRPr lang="en-US" altLang="en-US" sz="1800">
              <a:solidFill>
                <a:srgbClr val="D8E5EA"/>
              </a:solidFill>
            </a:endParaRPr>
          </a:p>
          <a:p>
            <a:pPr marL="0" indent="0">
              <a:buFont typeface="Arial" panose="020B0604020202020204" pitchFamily="34" charset="0"/>
              <a:buNone/>
            </a:pPr>
            <a:endParaRPr lang="en-US" altLang="en-US" sz="1800">
              <a:solidFill>
                <a:schemeClr val="bg1"/>
              </a:solidFill>
            </a:endParaRPr>
          </a:p>
        </p:txBody>
      </p:sp>
      <p:pic>
        <p:nvPicPr>
          <p:cNvPr id="47108" name="Picture 1" descr="Logo, company name&#10;&#10;Description automatically generated">
            <a:extLst>
              <a:ext uri="{FF2B5EF4-FFF2-40B4-BE49-F238E27FC236}">
                <a16:creationId xmlns:a16="http://schemas.microsoft.com/office/drawing/2014/main" id="{F25FD214-70B2-CB02-5B3E-47FCA1FEEC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5883275"/>
            <a:ext cx="2743200" cy="974725"/>
          </a:xfrm>
          <a:prstGeom prst="rect">
            <a:avLst/>
          </a:prstGeom>
          <a:noFill/>
          <a:ln w="9525">
            <a:solidFill>
              <a:srgbClr val="D8E5EA"/>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959F59E-86AC-4677-BFB0-9CD55AB1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97ED08E-7CE7-4539-8E16-6A356378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7324526"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FFAC664E-4B48-14BB-AF14-B5850BEC5DBC}"/>
              </a:ext>
            </a:extLst>
          </p:cNvPr>
          <p:cNvPicPr>
            <a:picLocks noChangeAspect="1"/>
          </p:cNvPicPr>
          <p:nvPr/>
        </p:nvPicPr>
        <p:blipFill>
          <a:blip r:embed="rId2"/>
          <a:stretch>
            <a:fillRect/>
          </a:stretch>
        </p:blipFill>
        <p:spPr>
          <a:xfrm>
            <a:off x="641179" y="811220"/>
            <a:ext cx="6999492" cy="5249619"/>
          </a:xfrm>
          <a:prstGeom prst="rect">
            <a:avLst/>
          </a:prstGeom>
        </p:spPr>
      </p:pic>
      <p:sp>
        <p:nvSpPr>
          <p:cNvPr id="31" name="Rectangle 30">
            <a:extLst>
              <a:ext uri="{FF2B5EF4-FFF2-40B4-BE49-F238E27FC236}">
                <a16:creationId xmlns:a16="http://schemas.microsoft.com/office/drawing/2014/main" id="{39F96DC1-4B54-4B36-B945-425E4C04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87090"/>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10;&#10;Description automatically generated">
            <a:extLst>
              <a:ext uri="{FF2B5EF4-FFF2-40B4-BE49-F238E27FC236}">
                <a16:creationId xmlns:a16="http://schemas.microsoft.com/office/drawing/2014/main" id="{2036FF5B-7EC0-6563-0AAF-672ACE57B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72" y="862183"/>
            <a:ext cx="3420946" cy="1094702"/>
          </a:xfrm>
          <a:prstGeom prst="rect">
            <a:avLst/>
          </a:prstGeom>
        </p:spPr>
      </p:pic>
      <p:sp>
        <p:nvSpPr>
          <p:cNvPr id="33" name="Rectangle 32">
            <a:extLst>
              <a:ext uri="{FF2B5EF4-FFF2-40B4-BE49-F238E27FC236}">
                <a16:creationId xmlns:a16="http://schemas.microsoft.com/office/drawing/2014/main" id="{A4F450A1-0760-4C39-82E4-515AA4FC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2511639"/>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4C331977-DA7D-D955-4E29-22AFBA6D3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872" y="3006679"/>
            <a:ext cx="3420946" cy="863788"/>
          </a:xfrm>
          <a:prstGeom prst="rect">
            <a:avLst/>
          </a:prstGeom>
        </p:spPr>
      </p:pic>
      <p:sp>
        <p:nvSpPr>
          <p:cNvPr id="35" name="Rectangle 34">
            <a:extLst>
              <a:ext uri="{FF2B5EF4-FFF2-40B4-BE49-F238E27FC236}">
                <a16:creationId xmlns:a16="http://schemas.microsoft.com/office/drawing/2014/main" id="{0185CD32-2E94-4663-81AE-CC54E44AC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528738"/>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descr="Text&#10;&#10;Description automatically generated">
            <a:extLst>
              <a:ext uri="{FF2B5EF4-FFF2-40B4-BE49-F238E27FC236}">
                <a16:creationId xmlns:a16="http://schemas.microsoft.com/office/drawing/2014/main" id="{C2BEC978-E196-B50C-6C98-B09907C6BAC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129872" y="5109126"/>
            <a:ext cx="3420946" cy="692740"/>
          </a:xfrm>
          <a:prstGeom prst="rect">
            <a:avLst/>
          </a:prstGeom>
        </p:spPr>
      </p:pic>
      <p:sp>
        <p:nvSpPr>
          <p:cNvPr id="9" name="Slide Number Placeholder 8">
            <a:extLst>
              <a:ext uri="{FF2B5EF4-FFF2-40B4-BE49-F238E27FC236}">
                <a16:creationId xmlns:a16="http://schemas.microsoft.com/office/drawing/2014/main" id="{557F5F7B-6D8F-9B1F-327E-27D09EE3C657}"/>
              </a:ext>
            </a:extLst>
          </p:cNvPr>
          <p:cNvSpPr>
            <a:spLocks noGrp="1"/>
          </p:cNvSpPr>
          <p:nvPr>
            <p:ph type="sldNum" sz="quarter" idx="12"/>
          </p:nvPr>
        </p:nvSpPr>
        <p:spPr>
          <a:xfrm>
            <a:off x="11079009" y="6435478"/>
            <a:ext cx="635977" cy="365125"/>
          </a:xfrm>
        </p:spPr>
        <p:txBody>
          <a:bodyPr vert="horz" lIns="91440" tIns="45720" rIns="91440" bIns="45720" rtlCol="0" anchor="ctr">
            <a:normAutofit/>
          </a:bodyPr>
          <a:lstStyle/>
          <a:p>
            <a:pPr>
              <a:spcAft>
                <a:spcPts val="600"/>
              </a:spcAft>
            </a:pPr>
            <a:fld id="{B4FF8FB3-EFA1-EE4E-B71F-A2C396C9D21A}" type="slidenum">
              <a:rPr lang="en-US" smtClean="0">
                <a:latin typeface="+mn-lt"/>
              </a:rPr>
              <a:pPr>
                <a:spcAft>
                  <a:spcPts val="600"/>
                </a:spcAft>
              </a:pPr>
              <a:t>5</a:t>
            </a:fld>
            <a:endParaRPr lang="en-US">
              <a:latin typeface="+mn-lt"/>
            </a:endParaRPr>
          </a:p>
        </p:txBody>
      </p:sp>
    </p:spTree>
    <p:extLst>
      <p:ext uri="{BB962C8B-B14F-4D97-AF65-F5344CB8AC3E}">
        <p14:creationId xmlns:p14="http://schemas.microsoft.com/office/powerpoint/2010/main" val="2722963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C6C261-2AE1-2164-9A0B-5AE766AB3F88}"/>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ontent Placeholder 9">
            <a:extLst>
              <a:ext uri="{FF2B5EF4-FFF2-40B4-BE49-F238E27FC236}">
                <a16:creationId xmlns:a16="http://schemas.microsoft.com/office/drawing/2014/main" id="{1B3C80FD-ED58-0119-2814-5B2707C739F7}"/>
              </a:ext>
            </a:extLst>
          </p:cNvPr>
          <p:cNvGraphicFramePr>
            <a:graphicFrameLocks noGrp="1"/>
          </p:cNvGraphicFramePr>
          <p:nvPr>
            <p:ph idx="1"/>
            <p:extLst>
              <p:ext uri="{D42A27DB-BD31-4B8C-83A1-F6EECF244321}">
                <p14:modId xmlns:p14="http://schemas.microsoft.com/office/powerpoint/2010/main" val="117757046"/>
              </p:ext>
            </p:extLst>
          </p:nvPr>
        </p:nvGraphicFramePr>
        <p:xfrm>
          <a:off x="668828" y="1635919"/>
          <a:ext cx="5115200" cy="3586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shape&#10;&#10;Description automatically generated">
            <a:extLst>
              <a:ext uri="{FF2B5EF4-FFF2-40B4-BE49-F238E27FC236}">
                <a16:creationId xmlns:a16="http://schemas.microsoft.com/office/drawing/2014/main" id="{4208CAB2-72A1-6C8A-340D-E4B80E2F5C62}"/>
              </a:ext>
            </a:extLst>
          </p:cNvPr>
          <p:cNvPicPr>
            <a:picLocks noChangeAspect="1"/>
          </p:cNvPicPr>
          <p:nvPr/>
        </p:nvPicPr>
        <p:blipFill>
          <a:blip r:embed="rId8"/>
          <a:stretch>
            <a:fillRect/>
          </a:stretch>
        </p:blipFill>
        <p:spPr>
          <a:xfrm>
            <a:off x="6287730" y="472846"/>
            <a:ext cx="4154129" cy="5912308"/>
          </a:xfrm>
          <a:prstGeom prst="rect">
            <a:avLst/>
          </a:prstGeom>
          <a:ln w="19050">
            <a:solidFill>
              <a:srgbClr val="D9BA6D"/>
            </a:solidFill>
          </a:ln>
        </p:spPr>
      </p:pic>
      <p:sp>
        <p:nvSpPr>
          <p:cNvPr id="2" name="Slide Number Placeholder 1">
            <a:extLst>
              <a:ext uri="{FF2B5EF4-FFF2-40B4-BE49-F238E27FC236}">
                <a16:creationId xmlns:a16="http://schemas.microsoft.com/office/drawing/2014/main" id="{1DEAE9CE-7EE4-210E-0601-B59F0154084D}"/>
              </a:ext>
            </a:extLst>
          </p:cNvPr>
          <p:cNvSpPr>
            <a:spLocks noGrp="1"/>
          </p:cNvSpPr>
          <p:nvPr>
            <p:ph type="sldNum" sz="quarter" idx="12"/>
          </p:nvPr>
        </p:nvSpPr>
        <p:spPr/>
        <p:txBody>
          <a:bodyPr/>
          <a:lstStyle/>
          <a:p>
            <a:fld id="{B4FF8FB3-EFA1-EE4E-B71F-A2C396C9D21A}" type="slidenum">
              <a:rPr lang="en-US" smtClean="0">
                <a:solidFill>
                  <a:srgbClr val="D8E5EA"/>
                </a:solidFill>
              </a:rPr>
              <a:t>6</a:t>
            </a:fld>
            <a:endParaRPr lang="en-US" dirty="0">
              <a:solidFill>
                <a:srgbClr val="D8E5EA"/>
              </a:solidFill>
            </a:endParaRPr>
          </a:p>
        </p:txBody>
      </p:sp>
    </p:spTree>
    <p:extLst>
      <p:ext uri="{BB962C8B-B14F-4D97-AF65-F5344CB8AC3E}">
        <p14:creationId xmlns:p14="http://schemas.microsoft.com/office/powerpoint/2010/main" val="39109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F6F22A-9EC1-3516-62B1-6883CCEF67F3}"/>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group of people in a room&#10;&#10;Description automatically generated">
            <a:extLst>
              <a:ext uri="{FF2B5EF4-FFF2-40B4-BE49-F238E27FC236}">
                <a16:creationId xmlns:a16="http://schemas.microsoft.com/office/drawing/2014/main" id="{BE59AEAB-0A0D-95AC-2FD0-76A3B35FF756}"/>
              </a:ext>
            </a:extLst>
          </p:cNvPr>
          <p:cNvPicPr>
            <a:picLocks noChangeAspect="1"/>
          </p:cNvPicPr>
          <p:nvPr/>
        </p:nvPicPr>
        <p:blipFill>
          <a:blip r:embed="rId3"/>
          <a:srcRect t="57568" r="-1" b="11567"/>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2" name="Picture 11" descr="A group of people in a room&#10;&#10;Description automatically generated">
            <a:extLst>
              <a:ext uri="{FF2B5EF4-FFF2-40B4-BE49-F238E27FC236}">
                <a16:creationId xmlns:a16="http://schemas.microsoft.com/office/drawing/2014/main" id="{38D4CC39-13A5-EABD-8148-FCE5DBA0A77D}"/>
              </a:ext>
            </a:extLst>
          </p:cNvPr>
          <p:cNvPicPr>
            <a:picLocks noChangeAspect="1"/>
          </p:cNvPicPr>
          <p:nvPr/>
        </p:nvPicPr>
        <p:blipFill>
          <a:blip r:embed="rId4"/>
          <a:srcRect t="23880" r="-3" b="-3"/>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8" name="Picture 7" descr="A group of people in a classroom&#10;&#10;Description automatically generated">
            <a:extLst>
              <a:ext uri="{FF2B5EF4-FFF2-40B4-BE49-F238E27FC236}">
                <a16:creationId xmlns:a16="http://schemas.microsoft.com/office/drawing/2014/main" id="{3D61B9F6-5F82-B068-BB3A-7F4005C7059F}"/>
              </a:ext>
            </a:extLst>
          </p:cNvPr>
          <p:cNvPicPr>
            <a:picLocks noChangeAspect="1"/>
          </p:cNvPicPr>
          <p:nvPr/>
        </p:nvPicPr>
        <p:blipFill>
          <a:blip r:embed="rId5"/>
          <a:srcRect t="42435" b="8125"/>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4" name="Picture 13" descr="A group of people looking at sticky notes on a window&#10;&#10;Description automatically generated">
            <a:extLst>
              <a:ext uri="{FF2B5EF4-FFF2-40B4-BE49-F238E27FC236}">
                <a16:creationId xmlns:a16="http://schemas.microsoft.com/office/drawing/2014/main" id="{FD977CCF-C506-53F0-7742-36598CC84F7A}"/>
              </a:ext>
            </a:extLst>
          </p:cNvPr>
          <p:cNvPicPr>
            <a:picLocks noChangeAspect="1"/>
          </p:cNvPicPr>
          <p:nvPr/>
        </p:nvPicPr>
        <p:blipFill>
          <a:blip r:embed="rId6"/>
          <a:srcRect t="5572" r="1" b="13874"/>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2" name="Slide Number Placeholder 1">
            <a:extLst>
              <a:ext uri="{FF2B5EF4-FFF2-40B4-BE49-F238E27FC236}">
                <a16:creationId xmlns:a16="http://schemas.microsoft.com/office/drawing/2014/main" id="{09425525-8E44-DDE9-8910-8E8AEB59D000}"/>
              </a:ext>
            </a:extLst>
          </p:cNvPr>
          <p:cNvSpPr>
            <a:spLocks noGrp="1"/>
          </p:cNvSpPr>
          <p:nvPr>
            <p:ph type="sldNum" sz="quarter" idx="12"/>
          </p:nvPr>
        </p:nvSpPr>
        <p:spPr>
          <a:xfrm>
            <a:off x="11017959" y="6041362"/>
            <a:ext cx="683339" cy="365125"/>
          </a:xfrm>
        </p:spPr>
        <p:txBody>
          <a:bodyPr vert="horz" lIns="91440" tIns="45720" rIns="91440" bIns="45720" rtlCol="0" anchor="ctr">
            <a:normAutofit/>
          </a:bodyPr>
          <a:lstStyle/>
          <a:p>
            <a:pPr>
              <a:spcAft>
                <a:spcPts val="600"/>
              </a:spcAft>
            </a:pPr>
            <a:fld id="{B4FF8FB3-EFA1-EE4E-B71F-A2C396C9D21A}" type="slidenum">
              <a:rPr lang="en-US">
                <a:solidFill>
                  <a:srgbClr val="FFFFFF"/>
                </a:solidFill>
                <a:latin typeface="+mn-lt"/>
              </a:rPr>
              <a:pPr>
                <a:spcAft>
                  <a:spcPts val="600"/>
                </a:spcAft>
              </a:pPr>
              <a:t>7</a:t>
            </a:fld>
            <a:endParaRPr lang="en-US">
              <a:solidFill>
                <a:srgbClr val="FFFFFF"/>
              </a:solidFill>
              <a:latin typeface="+mn-lt"/>
            </a:endParaRPr>
          </a:p>
        </p:txBody>
      </p:sp>
    </p:spTree>
    <p:extLst>
      <p:ext uri="{BB962C8B-B14F-4D97-AF65-F5344CB8AC3E}">
        <p14:creationId xmlns:p14="http://schemas.microsoft.com/office/powerpoint/2010/main" val="3820340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75670-C529-6A46-9917-43F0FBC248B2}"/>
              </a:ext>
            </a:extLst>
          </p:cNvPr>
          <p:cNvSpPr>
            <a:spLocks noGrp="1"/>
          </p:cNvSpPr>
          <p:nvPr>
            <p:ph type="title"/>
          </p:nvPr>
        </p:nvSpPr>
        <p:spPr>
          <a:xfrm>
            <a:off x="996600" y="2766218"/>
            <a:ext cx="8183400" cy="1325563"/>
          </a:xfrm>
        </p:spPr>
        <p:txBody>
          <a:bodyPr/>
          <a:lstStyle/>
          <a:p>
            <a:r>
              <a:rPr lang="en-US" dirty="0">
                <a:solidFill>
                  <a:srgbClr val="D9BA6D"/>
                </a:solidFill>
              </a:rPr>
              <a:t>What are you waiting for?</a:t>
            </a:r>
          </a:p>
        </p:txBody>
      </p:sp>
      <p:sp>
        <p:nvSpPr>
          <p:cNvPr id="3" name="Slide Number Placeholder 2">
            <a:extLst>
              <a:ext uri="{FF2B5EF4-FFF2-40B4-BE49-F238E27FC236}">
                <a16:creationId xmlns:a16="http://schemas.microsoft.com/office/drawing/2014/main" id="{B1096BD8-4CC1-F765-6D31-FF935B807E49}"/>
              </a:ext>
            </a:extLst>
          </p:cNvPr>
          <p:cNvSpPr>
            <a:spLocks noGrp="1"/>
          </p:cNvSpPr>
          <p:nvPr>
            <p:ph type="sldNum" sz="quarter" idx="12"/>
          </p:nvPr>
        </p:nvSpPr>
        <p:spPr/>
        <p:txBody>
          <a:bodyPr/>
          <a:lstStyle/>
          <a:p>
            <a:fld id="{B4FF8FB3-EFA1-EE4E-B71F-A2C396C9D21A}" type="slidenum">
              <a:rPr lang="en-US" smtClean="0"/>
              <a:t>8</a:t>
            </a:fld>
            <a:endParaRPr lang="en-US"/>
          </a:p>
        </p:txBody>
      </p:sp>
    </p:spTree>
    <p:extLst>
      <p:ext uri="{BB962C8B-B14F-4D97-AF65-F5344CB8AC3E}">
        <p14:creationId xmlns:p14="http://schemas.microsoft.com/office/powerpoint/2010/main" val="2642193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284A6-763A-24B7-A1B1-92182100021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E1450B3-062C-EB7C-9ED2-32FEE375DF82}"/>
              </a:ext>
            </a:extLst>
          </p:cNvPr>
          <p:cNvSpPr/>
          <p:nvPr/>
        </p:nvSpPr>
        <p:spPr>
          <a:xfrm>
            <a:off x="1" y="0"/>
            <a:ext cx="12192000" cy="6879772"/>
          </a:xfrm>
          <a:prstGeom prst="rect">
            <a:avLst/>
          </a:prstGeom>
          <a:solidFill>
            <a:srgbClr val="084E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4">
            <a:extLst>
              <a:ext uri="{FF2B5EF4-FFF2-40B4-BE49-F238E27FC236}">
                <a16:creationId xmlns:a16="http://schemas.microsoft.com/office/drawing/2014/main" id="{3C6F61E7-9371-735D-1DCB-67F396C5F4D3}"/>
              </a:ext>
            </a:extLst>
          </p:cNvPr>
          <p:cNvGraphicFramePr>
            <a:graphicFrameLocks noGrp="1"/>
          </p:cNvGraphicFramePr>
          <p:nvPr>
            <p:ph idx="1"/>
          </p:nvPr>
        </p:nvGraphicFramePr>
        <p:xfrm>
          <a:off x="5312229" y="1103975"/>
          <a:ext cx="5421085" cy="383177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735F564C-489D-A63E-7612-CFBCA5DAB960}"/>
              </a:ext>
            </a:extLst>
          </p:cNvPr>
          <p:cNvSpPr>
            <a:spLocks noGrp="1"/>
          </p:cNvSpPr>
          <p:nvPr>
            <p:ph type="sldNum" sz="quarter" idx="12"/>
          </p:nvPr>
        </p:nvSpPr>
        <p:spPr/>
        <p:txBody>
          <a:bodyPr/>
          <a:lstStyle/>
          <a:p>
            <a:fld id="{B4FF8FB3-EFA1-EE4E-B71F-A2C396C9D21A}" type="slidenum">
              <a:rPr lang="en-US" smtClean="0"/>
              <a:t>9</a:t>
            </a:fld>
            <a:endParaRPr lang="en-US"/>
          </a:p>
        </p:txBody>
      </p:sp>
      <p:graphicFrame>
        <p:nvGraphicFramePr>
          <p:cNvPr id="3" name="Chart 2">
            <a:extLst>
              <a:ext uri="{FF2B5EF4-FFF2-40B4-BE49-F238E27FC236}">
                <a16:creationId xmlns:a16="http://schemas.microsoft.com/office/drawing/2014/main" id="{1FB1907E-6328-E5D3-A05C-0B1F94B07043}"/>
              </a:ext>
            </a:extLst>
          </p:cNvPr>
          <p:cNvGraphicFramePr/>
          <p:nvPr>
            <p:extLst>
              <p:ext uri="{D42A27DB-BD31-4B8C-83A1-F6EECF244321}">
                <p14:modId xmlns:p14="http://schemas.microsoft.com/office/powerpoint/2010/main" val="2677864811"/>
              </p:ext>
            </p:extLst>
          </p:nvPr>
        </p:nvGraphicFramePr>
        <p:xfrm>
          <a:off x="2013061" y="1271091"/>
          <a:ext cx="7184571" cy="4636668"/>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C6DE13DE-5516-ABF5-84A2-AB17B3D8D6D9}"/>
              </a:ext>
            </a:extLst>
          </p:cNvPr>
          <p:cNvSpPr>
            <a:spLocks noGrp="1"/>
          </p:cNvSpPr>
          <p:nvPr>
            <p:ph type="title"/>
          </p:nvPr>
        </p:nvSpPr>
        <p:spPr>
          <a:xfrm>
            <a:off x="646245" y="43259"/>
            <a:ext cx="8183400" cy="1325563"/>
          </a:xfrm>
        </p:spPr>
        <p:txBody>
          <a:bodyPr>
            <a:normAutofit/>
          </a:bodyPr>
          <a:lstStyle/>
          <a:p>
            <a:r>
              <a:rPr lang="en-US" sz="4000" dirty="0">
                <a:solidFill>
                  <a:srgbClr val="D9BA6D"/>
                </a:solidFill>
              </a:rPr>
              <a:t>Help Seeking</a:t>
            </a:r>
          </a:p>
        </p:txBody>
      </p:sp>
      <p:sp>
        <p:nvSpPr>
          <p:cNvPr id="6" name="TextBox 5">
            <a:extLst>
              <a:ext uri="{FF2B5EF4-FFF2-40B4-BE49-F238E27FC236}">
                <a16:creationId xmlns:a16="http://schemas.microsoft.com/office/drawing/2014/main" id="{1DBD8FD4-57D5-04F5-8A26-268A71C0AC25}"/>
              </a:ext>
            </a:extLst>
          </p:cNvPr>
          <p:cNvSpPr txBox="1"/>
          <p:nvPr/>
        </p:nvSpPr>
        <p:spPr>
          <a:xfrm>
            <a:off x="3909076" y="5531991"/>
            <a:ext cx="3584543" cy="861774"/>
          </a:xfrm>
          <a:prstGeom prst="rect">
            <a:avLst/>
          </a:prstGeom>
          <a:noFill/>
        </p:spPr>
        <p:txBody>
          <a:bodyPr wrap="square">
            <a:spAutoFit/>
          </a:bodyPr>
          <a:lstStyle/>
          <a:p>
            <a:pPr algn="ctr"/>
            <a:r>
              <a:rPr lang="en-US" sz="1600" b="1" dirty="0">
                <a:solidFill>
                  <a:srgbClr val="D8E5EA"/>
                </a:solidFill>
                <a:latin typeface="Modica SemiBold" pitchFamily="2" charset="77"/>
              </a:rPr>
              <a:t>% of those with gambling</a:t>
            </a:r>
            <a:br>
              <a:rPr lang="en-US" sz="1600" b="1" dirty="0">
                <a:solidFill>
                  <a:srgbClr val="D8E5EA"/>
                </a:solidFill>
                <a:latin typeface="Modica SemiBold" pitchFamily="2" charset="77"/>
              </a:rPr>
            </a:br>
            <a:r>
              <a:rPr lang="en-US" sz="1600" b="1" dirty="0">
                <a:solidFill>
                  <a:srgbClr val="D8E5EA"/>
                </a:solidFill>
                <a:latin typeface="Modica SemiBold" pitchFamily="2" charset="77"/>
              </a:rPr>
              <a:t> problems seeking </a:t>
            </a:r>
            <a:r>
              <a:rPr lang="en-US" sz="1600" b="1" dirty="0">
                <a:solidFill>
                  <a:srgbClr val="549A3D"/>
                </a:solidFill>
                <a:latin typeface="Modica SemiBold" pitchFamily="2" charset="77"/>
              </a:rPr>
              <a:t>help</a:t>
            </a:r>
          </a:p>
          <a:p>
            <a:pPr>
              <a:buFont typeface="Courier New" panose="02070309020205020404" pitchFamily="49" charset="0"/>
              <a:buChar char="o"/>
            </a:pPr>
            <a:endParaRPr lang="en-US" sz="1800" dirty="0">
              <a:solidFill>
                <a:srgbClr val="D9BA6D"/>
              </a:solidFill>
            </a:endParaRPr>
          </a:p>
        </p:txBody>
      </p:sp>
      <p:graphicFrame>
        <p:nvGraphicFramePr>
          <p:cNvPr id="8" name="Content Placeholder 4">
            <a:extLst>
              <a:ext uri="{FF2B5EF4-FFF2-40B4-BE49-F238E27FC236}">
                <a16:creationId xmlns:a16="http://schemas.microsoft.com/office/drawing/2014/main" id="{E9AC4F78-08AD-0602-CAD2-B24B76350979}"/>
              </a:ext>
            </a:extLst>
          </p:cNvPr>
          <p:cNvGraphicFramePr>
            <a:graphicFrameLocks/>
          </p:cNvGraphicFramePr>
          <p:nvPr>
            <p:extLst>
              <p:ext uri="{D42A27DB-BD31-4B8C-83A1-F6EECF244321}">
                <p14:modId xmlns:p14="http://schemas.microsoft.com/office/powerpoint/2010/main" val="2046525336"/>
              </p:ext>
            </p:extLst>
          </p:nvPr>
        </p:nvGraphicFramePr>
        <p:xfrm>
          <a:off x="6021529" y="1523101"/>
          <a:ext cx="5616232" cy="4132647"/>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46FB85DD-27CF-B81D-8B36-69B152E59EE2}"/>
              </a:ext>
            </a:extLst>
          </p:cNvPr>
          <p:cNvSpPr txBox="1"/>
          <p:nvPr/>
        </p:nvSpPr>
        <p:spPr>
          <a:xfrm>
            <a:off x="7110273" y="5531991"/>
            <a:ext cx="3584543" cy="861774"/>
          </a:xfrm>
          <a:prstGeom prst="rect">
            <a:avLst/>
          </a:prstGeom>
          <a:noFill/>
        </p:spPr>
        <p:txBody>
          <a:bodyPr wrap="square">
            <a:spAutoFit/>
          </a:bodyPr>
          <a:lstStyle/>
          <a:p>
            <a:pPr algn="ctr"/>
            <a:r>
              <a:rPr lang="en-US" sz="1600" b="1" dirty="0">
                <a:solidFill>
                  <a:srgbClr val="D8E5EA"/>
                </a:solidFill>
                <a:latin typeface="Modica SemiBold" pitchFamily="2" charset="77"/>
              </a:rPr>
              <a:t>% of those with gambling</a:t>
            </a:r>
            <a:br>
              <a:rPr lang="en-US" sz="1600" b="1" dirty="0">
                <a:solidFill>
                  <a:srgbClr val="D8E5EA"/>
                </a:solidFill>
                <a:latin typeface="Modica SemiBold" pitchFamily="2" charset="77"/>
              </a:rPr>
            </a:br>
            <a:r>
              <a:rPr lang="en-US" sz="1600" b="1" dirty="0">
                <a:solidFill>
                  <a:srgbClr val="D8E5EA"/>
                </a:solidFill>
                <a:latin typeface="Modica SemiBold" pitchFamily="2" charset="77"/>
              </a:rPr>
              <a:t> problems seeking </a:t>
            </a:r>
            <a:r>
              <a:rPr lang="en-US" sz="1600" b="1" dirty="0">
                <a:solidFill>
                  <a:srgbClr val="00B050"/>
                </a:solidFill>
                <a:latin typeface="Modica SemiBold" pitchFamily="2" charset="77"/>
              </a:rPr>
              <a:t>treatment</a:t>
            </a:r>
          </a:p>
          <a:p>
            <a:pPr>
              <a:buFont typeface="Courier New" panose="02070309020205020404" pitchFamily="49" charset="0"/>
              <a:buChar char="o"/>
            </a:pPr>
            <a:endParaRPr lang="en-US" sz="1800" dirty="0">
              <a:solidFill>
                <a:srgbClr val="D9BA6D"/>
              </a:solidFill>
            </a:endParaRPr>
          </a:p>
        </p:txBody>
      </p:sp>
    </p:spTree>
    <p:extLst>
      <p:ext uri="{BB962C8B-B14F-4D97-AF65-F5344CB8AC3E}">
        <p14:creationId xmlns:p14="http://schemas.microsoft.com/office/powerpoint/2010/main" val="34549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875E-6 -4.44444E-6 L -0.26276 -0.0081 " pathEditMode="relative" rAng="0" ptsTypes="AA">
                                      <p:cBhvr>
                                        <p:cTn id="6" dur="2000" fill="hold"/>
                                        <p:tgtEl>
                                          <p:spTgt spid="6"/>
                                        </p:tgtEl>
                                        <p:attrNameLst>
                                          <p:attrName>ppt_x</p:attrName>
                                          <p:attrName>ppt_y</p:attrName>
                                        </p:attrNameLst>
                                      </p:cBhvr>
                                      <p:rCtr x="-13138" y="-417"/>
                                    </p:animMotion>
                                  </p:childTnLst>
                                </p:cTn>
                              </p:par>
                              <p:par>
                                <p:cTn id="7" presetID="0" presetClass="path" presetSubtype="0" accel="50000" decel="50000" fill="hold" grpId="0" nodeType="withEffect">
                                  <p:stCondLst>
                                    <p:cond delay="0"/>
                                  </p:stCondLst>
                                  <p:childTnLst>
                                    <p:animMotion origin="layout" path="M 4.375E-6 3.7037E-7 L -0.2586 0.00023 " pathEditMode="relative" rAng="0" ptsTypes="AA">
                                      <p:cBhvr>
                                        <p:cTn id="8" dur="2000" fill="hold"/>
                                        <p:tgtEl>
                                          <p:spTgt spid="3"/>
                                        </p:tgtEl>
                                        <p:attrNameLst>
                                          <p:attrName>ppt_x</p:attrName>
                                          <p:attrName>ppt_y</p:attrName>
                                        </p:attrNameLst>
                                      </p:cBhvr>
                                      <p:rCtr x="-12930" y="0"/>
                                    </p:animMotion>
                                  </p:childTnLst>
                                </p:cTn>
                              </p:par>
                            </p:childTnLst>
                          </p:cTn>
                        </p:par>
                        <p:par>
                          <p:cTn id="9" fill="hold">
                            <p:stCondLst>
                              <p:cond delay="2000"/>
                            </p:stCondLst>
                            <p:childTnLst>
                              <p:par>
                                <p:cTn id="10" presetID="1" presetClass="entr" presetSubtype="0" fill="hold" grpId="0" nodeType="afterEffect">
                                  <p:stCondLst>
                                    <p:cond delay="50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2500"/>
                            </p:stCondLst>
                            <p:childTnLst>
                              <p:par>
                                <p:cTn id="13" presetID="1" presetClass="entr" presetSubtype="0" fill="hold" grpId="1" nodeType="after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3000"/>
                            </p:stCondLst>
                            <p:childTnLst>
                              <p:par>
                                <p:cTn id="16" presetID="1" presetClass="entr" presetSubtype="0" fill="hold" grpId="2" nodeType="afterEffect">
                                  <p:stCondLst>
                                    <p:cond delay="50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6" grpId="0"/>
      <p:bldGraphic spid="8" grpId="0">
        <p:bldAsOne/>
      </p:bldGraphic>
      <p:bldP spid="9" grpId="1"/>
      <p:bldP spid="9"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295A9B3-073D-3E46-93F5-580CD1E32176}" vid="{551ABC65-65CD-6E41-9E72-CC7A9E2B45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0fce1a1-1314-41cc-bbaf-b02c1ccd659d" xsi:nil="true"/>
    <lcf76f155ced4ddcb4097134ff3c332f xmlns="1d6d5436-fe62-4382-a003-e35fe5c36529">
      <Terms xmlns="http://schemas.microsoft.com/office/infopath/2007/PartnerControls"/>
    </lcf76f155ced4ddcb4097134ff3c332f>
    <SharedWithUsers xmlns="10fce1a1-1314-41cc-bbaf-b02c1ccd659d">
      <UserInfo>
        <DisplayName/>
        <AccountId xsi:nil="true"/>
        <AccountType/>
      </UserInfo>
    </SharedWithUsers>
    <MediaLengthInSeconds xmlns="1d6d5436-fe62-4382-a003-e35fe5c3652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0756962965C046A70814E7C953EA44" ma:contentTypeVersion="13" ma:contentTypeDescription="Create a new document." ma:contentTypeScope="" ma:versionID="9ed132937f79e877d1879afac2c575bb">
  <xsd:schema xmlns:xsd="http://www.w3.org/2001/XMLSchema" xmlns:xs="http://www.w3.org/2001/XMLSchema" xmlns:p="http://schemas.microsoft.com/office/2006/metadata/properties" xmlns:ns2="1d6d5436-fe62-4382-a003-e35fe5c36529" xmlns:ns3="10fce1a1-1314-41cc-bbaf-b02c1ccd659d" targetNamespace="http://schemas.microsoft.com/office/2006/metadata/properties" ma:root="true" ma:fieldsID="71d367c1234551a6bf1b090edb58873d" ns2:_="" ns3:_="">
    <xsd:import namespace="1d6d5436-fe62-4382-a003-e35fe5c36529"/>
    <xsd:import namespace="10fce1a1-1314-41cc-bbaf-b02c1ccd659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6d5436-fe62-4382-a003-e35fe5c365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0ea710e-a96d-4f27-b492-f79e59713bb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fce1a1-1314-41cc-bbaf-b02c1ccd659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744660a-fcda-4e04-966a-571eca19b677}" ma:internalName="TaxCatchAll" ma:showField="CatchAllData" ma:web="10fce1a1-1314-41cc-bbaf-b02c1ccd659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F4CB49-5D0C-40EB-929D-9CE19D2E1150}">
  <ds:schemaRefs>
    <ds:schemaRef ds:uri="http://schemas.microsoft.com/office/2006/metadata/properties"/>
    <ds:schemaRef ds:uri="http://schemas.microsoft.com/office/infopath/2007/PartnerControls"/>
    <ds:schemaRef ds:uri="10fce1a1-1314-41cc-bbaf-b02c1ccd659d"/>
    <ds:schemaRef ds:uri="1d6d5436-fe62-4382-a003-e35fe5c36529"/>
  </ds:schemaRefs>
</ds:datastoreItem>
</file>

<file path=customXml/itemProps2.xml><?xml version="1.0" encoding="utf-8"?>
<ds:datastoreItem xmlns:ds="http://schemas.openxmlformats.org/officeDocument/2006/customXml" ds:itemID="{7925F93C-3E22-4EAC-965F-F74AF15BD2A5}">
  <ds:schemaRefs>
    <ds:schemaRef ds:uri="http://schemas.microsoft.com/sharepoint/v3/contenttype/forms"/>
  </ds:schemaRefs>
</ds:datastoreItem>
</file>

<file path=customXml/itemProps3.xml><?xml version="1.0" encoding="utf-8"?>
<ds:datastoreItem xmlns:ds="http://schemas.openxmlformats.org/officeDocument/2006/customXml" ds:itemID="{0D476AC3-B9C5-4524-B08C-1D357C92ED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6d5436-fe62-4382-a003-e35fe5c36529"/>
    <ds:schemaRef ds:uri="10fce1a1-1314-41cc-bbaf-b02c1ccd6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10256</TotalTime>
  <Words>2195</Words>
  <Application>Microsoft Macintosh PowerPoint</Application>
  <PresentationFormat>Widescreen</PresentationFormat>
  <Paragraphs>337</Paragraphs>
  <Slides>42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Calibri</vt:lpstr>
      <vt:lpstr>Courier New</vt:lpstr>
      <vt:lpstr>Modica</vt:lpstr>
      <vt:lpstr>Modica Light</vt:lpstr>
      <vt:lpstr>Modica Medium</vt:lpstr>
      <vt:lpstr>Modica SemiBold</vt:lpstr>
      <vt:lpstr>Tahoma</vt:lpstr>
      <vt:lpstr>Times New Roman</vt:lpstr>
      <vt:lpstr>Wingdings</vt:lpstr>
      <vt:lpstr>Office Theme</vt:lpstr>
      <vt:lpstr>Treating Gambling Harms                valuable strategies to  engage &amp; retain our clients</vt:lpstr>
      <vt:lpstr>Where are we going</vt:lpstr>
      <vt:lpstr>PowerPoint Presentation</vt:lpstr>
      <vt:lpstr>PowerPoint Presentation</vt:lpstr>
      <vt:lpstr>PowerPoint Presentation</vt:lpstr>
      <vt:lpstr>PowerPoint Presentation</vt:lpstr>
      <vt:lpstr>PowerPoint Presentation</vt:lpstr>
      <vt:lpstr>What are you waiting for?</vt:lpstr>
      <vt:lpstr>Help Seeking</vt:lpstr>
      <vt:lpstr>Treatment Hesitance </vt:lpstr>
      <vt:lpstr>What about engagement in alcohol treatment?</vt:lpstr>
      <vt:lpstr>PowerPoint Presentation</vt:lpstr>
      <vt:lpstr>PowerPoint Presentation</vt:lpstr>
      <vt:lpstr>Treatment Hesitancy</vt:lpstr>
      <vt:lpstr>Awareness</vt:lpstr>
      <vt:lpstr>Awareness</vt:lpstr>
      <vt:lpstr>What % screen &amp; follow-up for serious health problems?</vt:lpstr>
      <vt:lpstr>Perhaps it is how we screen</vt:lpstr>
      <vt:lpstr>PowerPoint Presentation</vt:lpstr>
      <vt:lpstr>Problem Gambling Severity Index</vt:lpstr>
      <vt:lpstr>PowerPoint Presentation</vt:lpstr>
      <vt:lpstr>Treatment Hesitancy</vt:lpstr>
      <vt:lpstr>Watching our language</vt:lpstr>
      <vt:lpstr>Carl’s search for help</vt:lpstr>
      <vt:lpstr>Does this online information provide Carl with answers? </vt:lpstr>
      <vt:lpstr>Does this self-help guidance provide  answers? </vt:lpstr>
      <vt:lpstr>Your message to clients</vt:lpstr>
      <vt:lpstr>“The Letter Project”</vt:lpstr>
      <vt:lpstr>PowerPoint Presentation</vt:lpstr>
      <vt:lpstr>PowerPoint Presentation</vt:lpstr>
      <vt:lpstr>PowerPoint Presentation</vt:lpstr>
      <vt:lpstr>PowerPoint Presentation</vt:lpstr>
      <vt:lpstr>PowerPoint Presentation</vt:lpstr>
      <vt:lpstr>Then COVID</vt:lpstr>
      <vt:lpstr>Please don’t leave!</vt:lpstr>
      <vt:lpstr>PowerPoint Presentation</vt:lpstr>
      <vt:lpstr>PowerPoint Presentation</vt:lpstr>
      <vt:lpstr>Leveraging the Relationship</vt:lpstr>
      <vt:lpstr>Treatment Discontinuation</vt:lpstr>
      <vt:lpstr>Contingency Management</vt:lpstr>
      <vt:lpstr>PowerPoint Presentation</vt:lpstr>
      <vt:lpstr>TN Institute for Gambling Education &amp; Research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P Whelan (jwhelan)</dc:creator>
  <cp:lastModifiedBy>James P Whelan (jwhelan)</cp:lastModifiedBy>
  <cp:revision>32</cp:revision>
  <dcterms:created xsi:type="dcterms:W3CDTF">2023-02-21T17:46:10Z</dcterms:created>
  <dcterms:modified xsi:type="dcterms:W3CDTF">2024-12-02T16:56:05Z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0x010100BF0756962965C046A70814E7C953EA44</vt:lpwstr>
  </property>
  <property fmtid="{D5CDD505-2E9C-101B-9397-08002B2CF9AE}" pid="3" name="Order">
    <vt:r8>172300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MediaServiceImageTags">
    <vt:lpwstr/>
  </property>
</Properties>
</file>