
<file path=[Content_Types].xml><?xml version="1.0" encoding="utf-8"?>
<Types xmlns="http://schemas.openxmlformats.org/package/2006/content-types">
  <Default Extension="glb" ContentType="model/gltf.binary"/>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8" r:id="rId2"/>
    <p:sldId id="294" r:id="rId3"/>
    <p:sldId id="263" r:id="rId4"/>
    <p:sldId id="286" r:id="rId5"/>
    <p:sldId id="264" r:id="rId6"/>
    <p:sldId id="288" r:id="rId7"/>
    <p:sldId id="281" r:id="rId8"/>
    <p:sldId id="272" r:id="rId9"/>
    <p:sldId id="265" r:id="rId10"/>
    <p:sldId id="267" r:id="rId11"/>
    <p:sldId id="290" r:id="rId12"/>
    <p:sldId id="280" r:id="rId13"/>
    <p:sldId id="273" r:id="rId14"/>
    <p:sldId id="266" r:id="rId15"/>
    <p:sldId id="268" r:id="rId16"/>
    <p:sldId id="283" r:id="rId17"/>
    <p:sldId id="269" r:id="rId18"/>
    <p:sldId id="270" r:id="rId19"/>
    <p:sldId id="271" r:id="rId20"/>
    <p:sldId id="284" r:id="rId21"/>
    <p:sldId id="285" r:id="rId22"/>
    <p:sldId id="274" r:id="rId23"/>
    <p:sldId id="289" r:id="rId24"/>
    <p:sldId id="291" r:id="rId25"/>
    <p:sldId id="29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3567" autoAdjust="0"/>
  </p:normalViewPr>
  <p:slideViewPr>
    <p:cSldViewPr snapToGrid="0">
      <p:cViewPr varScale="1">
        <p:scale>
          <a:sx n="84" d="100"/>
          <a:sy n="84" d="100"/>
        </p:scale>
        <p:origin x="16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ndy Anderson" userId="9a53a324c10aba0c" providerId="LiveId" clId="{8DDD704E-DDE9-4AB8-B5C0-65C17655B327}"/>
    <pc:docChg chg="custSel modSld">
      <pc:chgData name="Cindy Anderson" userId="9a53a324c10aba0c" providerId="LiveId" clId="{8DDD704E-DDE9-4AB8-B5C0-65C17655B327}" dt="2024-12-02T17:00:59.919" v="176" actId="20577"/>
      <pc:docMkLst>
        <pc:docMk/>
      </pc:docMkLst>
      <pc:sldChg chg="modSp modAnim">
        <pc:chgData name="Cindy Anderson" userId="9a53a324c10aba0c" providerId="LiveId" clId="{8DDD704E-DDE9-4AB8-B5C0-65C17655B327}" dt="2024-11-29T20:07:47.525" v="14"/>
        <pc:sldMkLst>
          <pc:docMk/>
          <pc:sldMk cId="2720718388" sldId="258"/>
        </pc:sldMkLst>
        <pc:picChg chg="mod">
          <ac:chgData name="Cindy Anderson" userId="9a53a324c10aba0c" providerId="LiveId" clId="{8DDD704E-DDE9-4AB8-B5C0-65C17655B327}" dt="2024-11-29T20:06:32.678" v="13"/>
          <ac:picMkLst>
            <pc:docMk/>
            <pc:sldMk cId="2720718388" sldId="258"/>
            <ac:picMk id="2" creationId="{527CDC30-DCE2-E8A5-A533-E147BFE0EA86}"/>
          </ac:picMkLst>
        </pc:picChg>
      </pc:sldChg>
      <pc:sldChg chg="modSp mod">
        <pc:chgData name="Cindy Anderson" userId="9a53a324c10aba0c" providerId="LiveId" clId="{8DDD704E-DDE9-4AB8-B5C0-65C17655B327}" dt="2024-12-02T16:33:24.194" v="65" actId="14100"/>
        <pc:sldMkLst>
          <pc:docMk/>
          <pc:sldMk cId="1494443305" sldId="267"/>
        </pc:sldMkLst>
        <pc:spChg chg="mod">
          <ac:chgData name="Cindy Anderson" userId="9a53a324c10aba0c" providerId="LiveId" clId="{8DDD704E-DDE9-4AB8-B5C0-65C17655B327}" dt="2024-12-02T16:33:24.194" v="65" actId="14100"/>
          <ac:spMkLst>
            <pc:docMk/>
            <pc:sldMk cId="1494443305" sldId="267"/>
            <ac:spMk id="2" creationId="{84DF17F2-DA70-3908-87BD-BAFF54059AD9}"/>
          </ac:spMkLst>
        </pc:spChg>
      </pc:sldChg>
      <pc:sldChg chg="modSp mod">
        <pc:chgData name="Cindy Anderson" userId="9a53a324c10aba0c" providerId="LiveId" clId="{8DDD704E-DDE9-4AB8-B5C0-65C17655B327}" dt="2024-12-02T16:39:11.964" v="77" actId="20577"/>
        <pc:sldMkLst>
          <pc:docMk/>
          <pc:sldMk cId="460986077" sldId="268"/>
        </pc:sldMkLst>
        <pc:spChg chg="mod">
          <ac:chgData name="Cindy Anderson" userId="9a53a324c10aba0c" providerId="LiveId" clId="{8DDD704E-DDE9-4AB8-B5C0-65C17655B327}" dt="2024-12-02T16:39:11.964" v="77" actId="20577"/>
          <ac:spMkLst>
            <pc:docMk/>
            <pc:sldMk cId="460986077" sldId="268"/>
            <ac:spMk id="5" creationId="{B6AA93A6-97C2-F308-6499-CEECD3672492}"/>
          </ac:spMkLst>
        </pc:spChg>
      </pc:sldChg>
      <pc:sldChg chg="modSp mod">
        <pc:chgData name="Cindy Anderson" userId="9a53a324c10aba0c" providerId="LiveId" clId="{8DDD704E-DDE9-4AB8-B5C0-65C17655B327}" dt="2024-12-02T16:59:31.943" v="158" actId="207"/>
        <pc:sldMkLst>
          <pc:docMk/>
          <pc:sldMk cId="2983841867" sldId="270"/>
        </pc:sldMkLst>
        <pc:spChg chg="mod">
          <ac:chgData name="Cindy Anderson" userId="9a53a324c10aba0c" providerId="LiveId" clId="{8DDD704E-DDE9-4AB8-B5C0-65C17655B327}" dt="2024-12-02T16:47:55.168" v="111" actId="20577"/>
          <ac:spMkLst>
            <pc:docMk/>
            <pc:sldMk cId="2983841867" sldId="270"/>
            <ac:spMk id="4" creationId="{02C0D6CE-2CC2-B280-3728-97B110455A69}"/>
          </ac:spMkLst>
        </pc:spChg>
        <pc:spChg chg="mod">
          <ac:chgData name="Cindy Anderson" userId="9a53a324c10aba0c" providerId="LiveId" clId="{8DDD704E-DDE9-4AB8-B5C0-65C17655B327}" dt="2024-12-02T16:49:40.913" v="133" actId="20577"/>
          <ac:spMkLst>
            <pc:docMk/>
            <pc:sldMk cId="2983841867" sldId="270"/>
            <ac:spMk id="6" creationId="{26102026-AB97-A8AA-A38D-21F3CCAA8B7C}"/>
          </ac:spMkLst>
        </pc:spChg>
        <pc:spChg chg="mod">
          <ac:chgData name="Cindy Anderson" userId="9a53a324c10aba0c" providerId="LiveId" clId="{8DDD704E-DDE9-4AB8-B5C0-65C17655B327}" dt="2024-12-02T16:59:31.943" v="158" actId="207"/>
          <ac:spMkLst>
            <pc:docMk/>
            <pc:sldMk cId="2983841867" sldId="270"/>
            <ac:spMk id="8" creationId="{7CFBBAF0-4BC5-E867-539D-ABBC395E4326}"/>
          </ac:spMkLst>
        </pc:spChg>
      </pc:sldChg>
      <pc:sldChg chg="modSp mod">
        <pc:chgData name="Cindy Anderson" userId="9a53a324c10aba0c" providerId="LiveId" clId="{8DDD704E-DDE9-4AB8-B5C0-65C17655B327}" dt="2024-12-02T16:50:19.356" v="139" actId="20577"/>
        <pc:sldMkLst>
          <pc:docMk/>
          <pc:sldMk cId="3562268652" sldId="271"/>
        </pc:sldMkLst>
        <pc:spChg chg="mod">
          <ac:chgData name="Cindy Anderson" userId="9a53a324c10aba0c" providerId="LiveId" clId="{8DDD704E-DDE9-4AB8-B5C0-65C17655B327}" dt="2024-12-02T16:50:19.356" v="139" actId="20577"/>
          <ac:spMkLst>
            <pc:docMk/>
            <pc:sldMk cId="3562268652" sldId="271"/>
            <ac:spMk id="3" creationId="{D6072AB1-885D-31D8-3E5D-034261EAC71F}"/>
          </ac:spMkLst>
        </pc:spChg>
      </pc:sldChg>
      <pc:sldChg chg="modSp mod">
        <pc:chgData name="Cindy Anderson" userId="9a53a324c10aba0c" providerId="LiveId" clId="{8DDD704E-DDE9-4AB8-B5C0-65C17655B327}" dt="2024-12-02T16:28:15.969" v="46" actId="20577"/>
        <pc:sldMkLst>
          <pc:docMk/>
          <pc:sldMk cId="2319903090" sldId="281"/>
        </pc:sldMkLst>
        <pc:spChg chg="mod">
          <ac:chgData name="Cindy Anderson" userId="9a53a324c10aba0c" providerId="LiveId" clId="{8DDD704E-DDE9-4AB8-B5C0-65C17655B327}" dt="2024-12-02T16:28:15.969" v="46" actId="20577"/>
          <ac:spMkLst>
            <pc:docMk/>
            <pc:sldMk cId="2319903090" sldId="281"/>
            <ac:spMk id="4" creationId="{1CBC9F0D-DB65-BA7B-DF95-94E7E61C2CF6}"/>
          </ac:spMkLst>
        </pc:spChg>
      </pc:sldChg>
      <pc:sldChg chg="modSp mod">
        <pc:chgData name="Cindy Anderson" userId="9a53a324c10aba0c" providerId="LiveId" clId="{8DDD704E-DDE9-4AB8-B5C0-65C17655B327}" dt="2024-12-02T16:51:29.669" v="147" actId="20577"/>
        <pc:sldMkLst>
          <pc:docMk/>
          <pc:sldMk cId="1689123374" sldId="284"/>
        </pc:sldMkLst>
        <pc:spChg chg="mod">
          <ac:chgData name="Cindy Anderson" userId="9a53a324c10aba0c" providerId="LiveId" clId="{8DDD704E-DDE9-4AB8-B5C0-65C17655B327}" dt="2024-12-02T16:51:29.669" v="147" actId="20577"/>
          <ac:spMkLst>
            <pc:docMk/>
            <pc:sldMk cId="1689123374" sldId="284"/>
            <ac:spMk id="3" creationId="{BC76E770-B5A3-409E-E0E0-DDAA48D9F8FD}"/>
          </ac:spMkLst>
        </pc:spChg>
        <pc:spChg chg="mod">
          <ac:chgData name="Cindy Anderson" userId="9a53a324c10aba0c" providerId="LiveId" clId="{8DDD704E-DDE9-4AB8-B5C0-65C17655B327}" dt="2024-12-02T16:51:26.367" v="142" actId="27636"/>
          <ac:spMkLst>
            <pc:docMk/>
            <pc:sldMk cId="1689123374" sldId="284"/>
            <ac:spMk id="4" creationId="{323D65BE-1CCB-E234-ADF0-4572B115FFF8}"/>
          </ac:spMkLst>
        </pc:spChg>
      </pc:sldChg>
      <pc:sldChg chg="modSp mod">
        <pc:chgData name="Cindy Anderson" userId="9a53a324c10aba0c" providerId="LiveId" clId="{8DDD704E-DDE9-4AB8-B5C0-65C17655B327}" dt="2024-12-02T17:00:59.919" v="176" actId="20577"/>
        <pc:sldMkLst>
          <pc:docMk/>
          <pc:sldMk cId="3564250186" sldId="291"/>
        </pc:sldMkLst>
        <pc:spChg chg="mod">
          <ac:chgData name="Cindy Anderson" userId="9a53a324c10aba0c" providerId="LiveId" clId="{8DDD704E-DDE9-4AB8-B5C0-65C17655B327}" dt="2024-12-02T17:00:59.919" v="176" actId="20577"/>
          <ac:spMkLst>
            <pc:docMk/>
            <pc:sldMk cId="3564250186" sldId="291"/>
            <ac:spMk id="3" creationId="{B589B193-20EE-AE17-81CB-6589F1DBE2C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96595-D7EF-47F6-84F0-5E536DFC1FF4}"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EF14A-6AF8-442E-AFAA-FC35099DD831}" type="slidenum">
              <a:rPr lang="en-US" smtClean="0"/>
              <a:t>‹#›</a:t>
            </a:fld>
            <a:endParaRPr lang="en-US"/>
          </a:p>
        </p:txBody>
      </p:sp>
    </p:spTree>
    <p:extLst>
      <p:ext uri="{BB962C8B-B14F-4D97-AF65-F5344CB8AC3E}">
        <p14:creationId xmlns:p14="http://schemas.microsoft.com/office/powerpoint/2010/main" val="165765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EF14A-6AF8-442E-AFAA-FC35099DD831}" type="slidenum">
              <a:rPr lang="en-US" smtClean="0"/>
              <a:t>1</a:t>
            </a:fld>
            <a:endParaRPr lang="en-US"/>
          </a:p>
        </p:txBody>
      </p:sp>
    </p:spTree>
    <p:extLst>
      <p:ext uri="{BB962C8B-B14F-4D97-AF65-F5344CB8AC3E}">
        <p14:creationId xmlns:p14="http://schemas.microsoft.com/office/powerpoint/2010/main" val="3150256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EF14A-6AF8-442E-AFAA-FC35099DD831}" type="slidenum">
              <a:rPr lang="en-US" smtClean="0"/>
              <a:t>16</a:t>
            </a:fld>
            <a:endParaRPr lang="en-US"/>
          </a:p>
        </p:txBody>
      </p:sp>
    </p:spTree>
    <p:extLst>
      <p:ext uri="{BB962C8B-B14F-4D97-AF65-F5344CB8AC3E}">
        <p14:creationId xmlns:p14="http://schemas.microsoft.com/office/powerpoint/2010/main" val="612586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EF14A-6AF8-442E-AFAA-FC35099DD831}" type="slidenum">
              <a:rPr lang="en-US" smtClean="0"/>
              <a:t>19</a:t>
            </a:fld>
            <a:endParaRPr lang="en-US"/>
          </a:p>
        </p:txBody>
      </p:sp>
    </p:spTree>
    <p:extLst>
      <p:ext uri="{BB962C8B-B14F-4D97-AF65-F5344CB8AC3E}">
        <p14:creationId xmlns:p14="http://schemas.microsoft.com/office/powerpoint/2010/main" val="101511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2045-8E9D-CCDD-9093-F6CE0E476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88388-7DB5-1233-CF23-5CD50FE01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C48DC-EA3A-489B-3F0F-8D2B5C14D5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4804D8-7C20-9E96-9E51-677E5BD4B833}"/>
              </a:ext>
            </a:extLst>
          </p:cNvPr>
          <p:cNvSpPr>
            <a:spLocks noGrp="1"/>
          </p:cNvSpPr>
          <p:nvPr>
            <p:ph type="sldNum" sz="quarter" idx="5"/>
          </p:nvPr>
        </p:nvSpPr>
        <p:spPr/>
        <p:txBody>
          <a:bodyPr/>
          <a:lstStyle/>
          <a:p>
            <a:fld id="{575EF14A-6AF8-442E-AFAA-FC35099DD831}" type="slidenum">
              <a:rPr lang="en-US" smtClean="0"/>
              <a:t>2</a:t>
            </a:fld>
            <a:endParaRPr lang="en-US"/>
          </a:p>
        </p:txBody>
      </p:sp>
    </p:spTree>
    <p:extLst>
      <p:ext uri="{BB962C8B-B14F-4D97-AF65-F5344CB8AC3E}">
        <p14:creationId xmlns:p14="http://schemas.microsoft.com/office/powerpoint/2010/main" val="216026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a:t>
            </a:r>
          </a:p>
        </p:txBody>
      </p:sp>
      <p:sp>
        <p:nvSpPr>
          <p:cNvPr id="4" name="Slide Number Placeholder 3"/>
          <p:cNvSpPr>
            <a:spLocks noGrp="1"/>
          </p:cNvSpPr>
          <p:nvPr>
            <p:ph type="sldNum" sz="quarter" idx="5"/>
          </p:nvPr>
        </p:nvSpPr>
        <p:spPr/>
        <p:txBody>
          <a:bodyPr/>
          <a:lstStyle/>
          <a:p>
            <a:fld id="{575EF14A-6AF8-442E-AFAA-FC35099DD831}" type="slidenum">
              <a:rPr lang="en-US" smtClean="0"/>
              <a:t>5</a:t>
            </a:fld>
            <a:endParaRPr lang="en-US"/>
          </a:p>
        </p:txBody>
      </p:sp>
    </p:spTree>
    <p:extLst>
      <p:ext uri="{BB962C8B-B14F-4D97-AF65-F5344CB8AC3E}">
        <p14:creationId xmlns:p14="http://schemas.microsoft.com/office/powerpoint/2010/main" val="979871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 for examples</a:t>
            </a:r>
          </a:p>
          <a:p>
            <a:r>
              <a:rPr lang="en-US" dirty="0"/>
              <a:t>Father</a:t>
            </a:r>
          </a:p>
          <a:p>
            <a:r>
              <a:rPr lang="en-US" dirty="0"/>
              <a:t>Marrying my husband – Marriage as crapshoot</a:t>
            </a:r>
          </a:p>
        </p:txBody>
      </p:sp>
      <p:sp>
        <p:nvSpPr>
          <p:cNvPr id="4" name="Slide Number Placeholder 3"/>
          <p:cNvSpPr>
            <a:spLocks noGrp="1"/>
          </p:cNvSpPr>
          <p:nvPr>
            <p:ph type="sldNum" sz="quarter" idx="5"/>
          </p:nvPr>
        </p:nvSpPr>
        <p:spPr/>
        <p:txBody>
          <a:bodyPr/>
          <a:lstStyle/>
          <a:p>
            <a:fld id="{575EF14A-6AF8-442E-AFAA-FC35099DD831}" type="slidenum">
              <a:rPr lang="en-US" smtClean="0"/>
              <a:t>7</a:t>
            </a:fld>
            <a:endParaRPr lang="en-US"/>
          </a:p>
        </p:txBody>
      </p:sp>
    </p:spTree>
    <p:extLst>
      <p:ext uri="{BB962C8B-B14F-4D97-AF65-F5344CB8AC3E}">
        <p14:creationId xmlns:p14="http://schemas.microsoft.com/office/powerpoint/2010/main" val="204797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EF14A-6AF8-442E-AFAA-FC35099DD831}" type="slidenum">
              <a:rPr lang="en-US" smtClean="0"/>
              <a:t>9</a:t>
            </a:fld>
            <a:endParaRPr lang="en-US"/>
          </a:p>
        </p:txBody>
      </p:sp>
    </p:spTree>
    <p:extLst>
      <p:ext uri="{BB962C8B-B14F-4D97-AF65-F5344CB8AC3E}">
        <p14:creationId xmlns:p14="http://schemas.microsoft.com/office/powerpoint/2010/main" val="3772416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 for </a:t>
            </a:r>
            <a:r>
              <a:rPr lang="en-US" dirty="0" err="1"/>
              <a:t>eg.</a:t>
            </a:r>
            <a:r>
              <a:rPr lang="en-US" dirty="0"/>
              <a:t> of healthy shame  </a:t>
            </a:r>
          </a:p>
        </p:txBody>
      </p:sp>
      <p:sp>
        <p:nvSpPr>
          <p:cNvPr id="4" name="Slide Number Placeholder 3"/>
          <p:cNvSpPr>
            <a:spLocks noGrp="1"/>
          </p:cNvSpPr>
          <p:nvPr>
            <p:ph type="sldNum" sz="quarter" idx="5"/>
          </p:nvPr>
        </p:nvSpPr>
        <p:spPr/>
        <p:txBody>
          <a:bodyPr/>
          <a:lstStyle/>
          <a:p>
            <a:fld id="{575EF14A-6AF8-442E-AFAA-FC35099DD831}" type="slidenum">
              <a:rPr lang="en-US" smtClean="0"/>
              <a:t>10</a:t>
            </a:fld>
            <a:endParaRPr lang="en-US"/>
          </a:p>
        </p:txBody>
      </p:sp>
    </p:spTree>
    <p:extLst>
      <p:ext uri="{BB962C8B-B14F-4D97-AF65-F5344CB8AC3E}">
        <p14:creationId xmlns:p14="http://schemas.microsoft.com/office/powerpoint/2010/main" val="101241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EF14A-6AF8-442E-AFAA-FC35099DD831}" type="slidenum">
              <a:rPr lang="en-US" smtClean="0"/>
              <a:t>12</a:t>
            </a:fld>
            <a:endParaRPr lang="en-US"/>
          </a:p>
        </p:txBody>
      </p:sp>
    </p:spTree>
    <p:extLst>
      <p:ext uri="{BB962C8B-B14F-4D97-AF65-F5344CB8AC3E}">
        <p14:creationId xmlns:p14="http://schemas.microsoft.com/office/powerpoint/2010/main" val="215647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EF14A-6AF8-442E-AFAA-FC35099DD831}" type="slidenum">
              <a:rPr lang="en-US" smtClean="0"/>
              <a:t>14</a:t>
            </a:fld>
            <a:endParaRPr lang="en-US"/>
          </a:p>
        </p:txBody>
      </p:sp>
    </p:spTree>
    <p:extLst>
      <p:ext uri="{BB962C8B-B14F-4D97-AF65-F5344CB8AC3E}">
        <p14:creationId xmlns:p14="http://schemas.microsoft.com/office/powerpoint/2010/main" val="1335081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3058843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60CA50-062E-4072-886B-617742F12FB9}"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3632385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2237647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3099310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316017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860CA50-062E-4072-886B-617742F12FB9}"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830506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860CA50-062E-4072-886B-617742F12FB9}" type="datetimeFigureOut">
              <a:rPr lang="en-US" smtClean="0"/>
              <a:t>12/2/2024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1440678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416948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172113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1505056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133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3963824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60CA50-062E-4072-886B-617742F12FB9}"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228058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60CA50-062E-4072-886B-617742F12FB9}"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138782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60CA50-062E-4072-886B-617742F12FB9}"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68400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60CA50-062E-4072-886B-617742F12FB9}"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106012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0CA50-062E-4072-886B-617742F12FB9}"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19017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60CA50-062E-4072-886B-617742F12FB9}"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159700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60CA50-062E-4072-886B-617742F12FB9}"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4F40F4D-1CDA-4779-AF35-95F209968EF4}" type="slidenum">
              <a:rPr lang="en-US" smtClean="0"/>
              <a:t>‹#›</a:t>
            </a:fld>
            <a:endParaRPr lang="en-US"/>
          </a:p>
        </p:txBody>
      </p:sp>
    </p:spTree>
    <p:extLst>
      <p:ext uri="{BB962C8B-B14F-4D97-AF65-F5344CB8AC3E}">
        <p14:creationId xmlns:p14="http://schemas.microsoft.com/office/powerpoint/2010/main" val="682326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860CA50-062E-4072-886B-617742F12FB9}" type="datetimeFigureOut">
              <a:rPr lang="en-US" smtClean="0"/>
              <a:t>12/2/2024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4F40F4D-1CDA-4779-AF35-95F209968EF4}" type="slidenum">
              <a:rPr lang="en-US" smtClean="0"/>
              <a:t>‹#›</a:t>
            </a:fld>
            <a:endParaRPr lang="en-US"/>
          </a:p>
        </p:txBody>
      </p:sp>
    </p:spTree>
    <p:extLst>
      <p:ext uri="{BB962C8B-B14F-4D97-AF65-F5344CB8AC3E}">
        <p14:creationId xmlns:p14="http://schemas.microsoft.com/office/powerpoint/2010/main" val="42717450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457200"/>
            <a:ext cx="6815446" cy="4331970"/>
          </a:xfrm>
        </p:spPr>
        <p:txBody>
          <a:bodyPr>
            <a:normAutofit fontScale="90000"/>
          </a:bodyPr>
          <a:lstStyle/>
          <a:p>
            <a:r>
              <a:rPr lang="en-US" dirty="0"/>
              <a:t>Panoramic Views: </a:t>
            </a:r>
            <a:br>
              <a:rPr lang="en-US" dirty="0"/>
            </a:br>
            <a:r>
              <a:rPr lang="en-US" sz="5300" dirty="0"/>
              <a:t>Self and Gambler in Helping Relationships</a:t>
            </a:r>
            <a:br>
              <a:rPr lang="en-US" sz="5300" dirty="0"/>
            </a:br>
            <a:endParaRPr lang="en-US" sz="5300" dirty="0"/>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480216"/>
          </a:xfrm>
        </p:spPr>
        <p:txBody>
          <a:bodyPr>
            <a:normAutofit fontScale="92500" lnSpcReduction="10000"/>
          </a:bodyPr>
          <a:lstStyle/>
          <a:p>
            <a:r>
              <a:rPr lang="en-US" dirty="0"/>
              <a:t>Cindy Anderson, MSW, LCSW, ICGC-I</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a:xfrm>
            <a:off x="8113533" y="0"/>
            <a:ext cx="4082983" cy="6858000"/>
          </a:xfrm>
        </p:spPr>
      </p:pic>
      <p:pic>
        <p:nvPicPr>
          <p:cNvPr id="2" name="Lady Gaga - Poker Face (Official Music Video) [ ezmp3.cc ]">
            <a:hlinkClick r:id="" action="ppaction://media"/>
            <a:extLst>
              <a:ext uri="{FF2B5EF4-FFF2-40B4-BE49-F238E27FC236}">
                <a16:creationId xmlns:a16="http://schemas.microsoft.com/office/drawing/2014/main" id="{527CDC30-DCE2-E8A5-A533-E147BFE0EA86}"/>
              </a:ext>
            </a:extLst>
          </p:cNvPr>
          <p:cNvPicPr>
            <a:picLocks noChangeAspect="1"/>
          </p:cNvPicPr>
          <p:nvPr>
            <a:audioFile r:link="rId2"/>
            <p:extLst>
              <p:ext uri="{DAA4B4D4-6D71-4841-9C94-3DE7FCFB9230}">
                <p14:media xmlns:p14="http://schemas.microsoft.com/office/powerpoint/2010/main" r:embed="rId1">
                  <p14:fade out="2750"/>
                </p14:media>
              </p:ext>
            </p:extLst>
          </p:nvPr>
        </p:nvPicPr>
        <p:blipFill>
          <a:blip r:embed="rId6"/>
          <a:stretch>
            <a:fillRect/>
          </a:stretch>
        </p:blipFill>
        <p:spPr>
          <a:xfrm>
            <a:off x="3563022" y="5791200"/>
            <a:ext cx="609600" cy="609600"/>
          </a:xfrm>
          <a:prstGeom prst="rect">
            <a:avLst/>
          </a:prstGeom>
        </p:spPr>
      </p:pic>
      <p:sp>
        <p:nvSpPr>
          <p:cNvPr id="3" name="TextBox 2">
            <a:extLst>
              <a:ext uri="{FF2B5EF4-FFF2-40B4-BE49-F238E27FC236}">
                <a16:creationId xmlns:a16="http://schemas.microsoft.com/office/drawing/2014/main" id="{238811F6-826E-F2E4-5497-D0E14BF790F8}"/>
              </a:ext>
            </a:extLst>
          </p:cNvPr>
          <p:cNvSpPr txBox="1"/>
          <p:nvPr/>
        </p:nvSpPr>
        <p:spPr>
          <a:xfrm>
            <a:off x="1497330" y="5791200"/>
            <a:ext cx="1439818" cy="369332"/>
          </a:xfrm>
          <a:prstGeom prst="rect">
            <a:avLst/>
          </a:prstGeom>
          <a:noFill/>
        </p:spPr>
        <p:txBody>
          <a:bodyPr wrap="none" rtlCol="0">
            <a:spAutoFit/>
          </a:bodyPr>
          <a:lstStyle/>
          <a:p>
            <a:r>
              <a:rPr lang="en-US" dirty="0"/>
              <a:t>Poker Face</a:t>
            </a:r>
          </a:p>
        </p:txBody>
      </p:sp>
    </p:spTree>
    <p:extLst>
      <p:ext uri="{BB962C8B-B14F-4D97-AF65-F5344CB8AC3E}">
        <p14:creationId xmlns:p14="http://schemas.microsoft.com/office/powerpoint/2010/main" val="2720718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17F2-DA70-3908-87BD-BAFF54059AD9}"/>
              </a:ext>
            </a:extLst>
          </p:cNvPr>
          <p:cNvSpPr>
            <a:spLocks noGrp="1"/>
          </p:cNvSpPr>
          <p:nvPr>
            <p:ph type="title"/>
          </p:nvPr>
        </p:nvSpPr>
        <p:spPr>
          <a:xfrm>
            <a:off x="1154954" y="528506"/>
            <a:ext cx="9989296" cy="3664675"/>
          </a:xfrm>
        </p:spPr>
        <p:txBody>
          <a:bodyPr/>
          <a:lstStyle/>
          <a:p>
            <a:r>
              <a:rPr lang="en-US" dirty="0"/>
              <a:t>USUALLY SOME FORM OF SHAME EXPERIENCED IN ADDICTIONS</a:t>
            </a:r>
            <a:br>
              <a:rPr lang="en-US" dirty="0"/>
            </a:br>
            <a:r>
              <a:rPr lang="en-US" u="sng" dirty="0"/>
              <a:t>Toxic shame </a:t>
            </a:r>
            <a:r>
              <a:rPr lang="en-US" dirty="0"/>
              <a:t>is feeling flawed and defective as a human being. (John Bradshaw, </a:t>
            </a:r>
            <a:r>
              <a:rPr lang="en-US" dirty="0" err="1"/>
              <a:t>Brene</a:t>
            </a:r>
            <a:r>
              <a:rPr lang="en-US" dirty="0"/>
              <a:t> Brown)</a:t>
            </a:r>
          </a:p>
        </p:txBody>
      </p:sp>
      <p:sp>
        <p:nvSpPr>
          <p:cNvPr id="3" name="Text Placeholder 2">
            <a:extLst>
              <a:ext uri="{FF2B5EF4-FFF2-40B4-BE49-F238E27FC236}">
                <a16:creationId xmlns:a16="http://schemas.microsoft.com/office/drawing/2014/main" id="{5F7D4C08-FA46-88F9-345A-1631C83F7FE7}"/>
              </a:ext>
            </a:extLst>
          </p:cNvPr>
          <p:cNvSpPr>
            <a:spLocks noGrp="1"/>
          </p:cNvSpPr>
          <p:nvPr>
            <p:ph type="body" idx="1"/>
          </p:nvPr>
        </p:nvSpPr>
        <p:spPr>
          <a:xfrm>
            <a:off x="1154954" y="4848837"/>
            <a:ext cx="8825659" cy="1687430"/>
          </a:xfrm>
        </p:spPr>
        <p:txBody>
          <a:bodyPr>
            <a:noAutofit/>
          </a:bodyPr>
          <a:lstStyle/>
          <a:p>
            <a:r>
              <a:rPr lang="en-US" sz="3600" u="sng" dirty="0"/>
              <a:t>Healthy shame </a:t>
            </a:r>
            <a:r>
              <a:rPr lang="en-US" sz="3600" dirty="0"/>
              <a:t>is experiencing the manifestation of our limitations. (morally, physically, socially, etc.)</a:t>
            </a:r>
            <a:r>
              <a:rPr lang="en-US" dirty="0"/>
              <a:t>Bradshaw</a:t>
            </a:r>
            <a:endParaRPr lang="en-US" sz="3600" dirty="0"/>
          </a:p>
        </p:txBody>
      </p:sp>
    </p:spTree>
    <p:extLst>
      <p:ext uri="{BB962C8B-B14F-4D97-AF65-F5344CB8AC3E}">
        <p14:creationId xmlns:p14="http://schemas.microsoft.com/office/powerpoint/2010/main" val="1494443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EC7CB-B91D-1860-AD5B-D844679344BD}"/>
              </a:ext>
            </a:extLst>
          </p:cNvPr>
          <p:cNvSpPr>
            <a:spLocks noGrp="1"/>
          </p:cNvSpPr>
          <p:nvPr>
            <p:ph type="title"/>
          </p:nvPr>
        </p:nvSpPr>
        <p:spPr/>
        <p:txBody>
          <a:bodyPr/>
          <a:lstStyle/>
          <a:p>
            <a:r>
              <a:rPr lang="en-US" dirty="0"/>
              <a:t>Guilt as opposed to Shame</a:t>
            </a:r>
          </a:p>
        </p:txBody>
      </p:sp>
      <p:sp>
        <p:nvSpPr>
          <p:cNvPr id="3" name="Content Placeholder 2">
            <a:extLst>
              <a:ext uri="{FF2B5EF4-FFF2-40B4-BE49-F238E27FC236}">
                <a16:creationId xmlns:a16="http://schemas.microsoft.com/office/drawing/2014/main" id="{55BFDBAF-EBC7-3074-C926-B8DF9D95A574}"/>
              </a:ext>
            </a:extLst>
          </p:cNvPr>
          <p:cNvSpPr>
            <a:spLocks noGrp="1"/>
          </p:cNvSpPr>
          <p:nvPr>
            <p:ph idx="1"/>
          </p:nvPr>
        </p:nvSpPr>
        <p:spPr>
          <a:xfrm>
            <a:off x="1154954" y="2649220"/>
            <a:ext cx="8825659" cy="3416300"/>
          </a:xfrm>
        </p:spPr>
        <p:txBody>
          <a:bodyPr/>
          <a:lstStyle/>
          <a:p>
            <a:r>
              <a:rPr lang="en-US" dirty="0"/>
              <a:t>Guilt involves our perception that we have fallen short of our values, either by doing something wrong or not doing something we should have. </a:t>
            </a:r>
          </a:p>
          <a:p>
            <a:r>
              <a:rPr lang="en-US" dirty="0"/>
              <a:t>We have to have a sense of morality in order to feel guilt.</a:t>
            </a:r>
          </a:p>
          <a:p>
            <a:r>
              <a:rPr lang="en-US" dirty="0"/>
              <a:t>Guilt is an energizing emotion – it leads us to correct our actions.</a:t>
            </a:r>
          </a:p>
          <a:p>
            <a:pPr marL="0" indent="0">
              <a:buNone/>
            </a:pPr>
            <a:r>
              <a:rPr lang="en-US" dirty="0"/>
              <a:t>     </a:t>
            </a:r>
          </a:p>
          <a:p>
            <a:pPr marL="0" indent="0" algn="ctr">
              <a:buNone/>
            </a:pPr>
            <a:r>
              <a:rPr lang="en-US" sz="2400" dirty="0"/>
              <a:t>GUILT IS ABOUT AN ACTION OR LACK OF ACTION;</a:t>
            </a:r>
          </a:p>
          <a:p>
            <a:pPr marL="0" indent="0" algn="ctr">
              <a:buNone/>
            </a:pPr>
            <a:r>
              <a:rPr lang="en-US" sz="2400" dirty="0"/>
              <a:t>SHAME IS ABOUT OURSELVES AS A PERSON</a:t>
            </a:r>
          </a:p>
        </p:txBody>
      </p:sp>
    </p:spTree>
    <p:extLst>
      <p:ext uri="{BB962C8B-B14F-4D97-AF65-F5344CB8AC3E}">
        <p14:creationId xmlns:p14="http://schemas.microsoft.com/office/powerpoint/2010/main" val="2304163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BC1DC7DE-031D-519B-198D-A8EDFDE88461}"/>
              </a:ext>
            </a:extLst>
          </p:cNvPr>
          <p:cNvSpPr/>
          <p:nvPr/>
        </p:nvSpPr>
        <p:spPr>
          <a:xfrm>
            <a:off x="511277" y="501445"/>
            <a:ext cx="2330246" cy="5633883"/>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u="sng" dirty="0"/>
              <a:t>SOURCES OF SHAME</a:t>
            </a:r>
          </a:p>
          <a:p>
            <a:pPr algn="ctr"/>
            <a:endParaRPr lang="en-US" b="1" u="sng" dirty="0"/>
          </a:p>
          <a:p>
            <a:pPr algn="ctr"/>
            <a:r>
              <a:rPr lang="en-US" dirty="0"/>
              <a:t>Trauma</a:t>
            </a:r>
          </a:p>
          <a:p>
            <a:pPr algn="ctr"/>
            <a:r>
              <a:rPr lang="en-US" dirty="0"/>
              <a:t>Excessive criticism</a:t>
            </a:r>
          </a:p>
          <a:p>
            <a:pPr algn="ctr"/>
            <a:r>
              <a:rPr lang="en-US" dirty="0"/>
              <a:t>Loss</a:t>
            </a:r>
          </a:p>
          <a:p>
            <a:pPr algn="ctr"/>
            <a:r>
              <a:rPr lang="en-US" dirty="0"/>
              <a:t>Family system</a:t>
            </a:r>
          </a:p>
          <a:p>
            <a:pPr algn="ctr"/>
            <a:r>
              <a:rPr lang="en-US" dirty="0"/>
              <a:t>Secrets</a:t>
            </a:r>
          </a:p>
          <a:p>
            <a:pPr algn="ctr"/>
            <a:r>
              <a:rPr lang="en-US" dirty="0"/>
              <a:t>Religions</a:t>
            </a:r>
          </a:p>
          <a:p>
            <a:pPr algn="ctr"/>
            <a:r>
              <a:rPr lang="en-US" dirty="0"/>
              <a:t>Abandonment</a:t>
            </a:r>
          </a:p>
          <a:p>
            <a:pPr algn="ctr"/>
            <a:r>
              <a:rPr lang="en-US" dirty="0"/>
              <a:t>Sex Abuse</a:t>
            </a:r>
          </a:p>
          <a:p>
            <a:pPr algn="ctr"/>
            <a:r>
              <a:rPr lang="en-US" dirty="0"/>
              <a:t>Physical Abuse</a:t>
            </a:r>
          </a:p>
          <a:p>
            <a:pPr algn="ctr"/>
            <a:r>
              <a:rPr lang="en-US" dirty="0"/>
              <a:t>Mental Illness</a:t>
            </a:r>
          </a:p>
          <a:p>
            <a:pPr algn="ctr"/>
            <a:r>
              <a:rPr lang="en-US" dirty="0"/>
              <a:t>Society</a:t>
            </a:r>
          </a:p>
          <a:p>
            <a:pPr algn="ctr"/>
            <a:r>
              <a:rPr lang="en-US" dirty="0"/>
              <a:t>Work</a:t>
            </a:r>
          </a:p>
          <a:p>
            <a:pPr algn="ctr"/>
            <a:r>
              <a:rPr lang="en-US" dirty="0"/>
              <a:t>Money</a:t>
            </a:r>
          </a:p>
          <a:p>
            <a:pPr algn="ctr"/>
            <a:endParaRPr lang="en-US" dirty="0"/>
          </a:p>
          <a:p>
            <a:pPr algn="ctr"/>
            <a:endParaRPr lang="en-US" dirty="0"/>
          </a:p>
        </p:txBody>
      </p:sp>
      <p:cxnSp>
        <p:nvCxnSpPr>
          <p:cNvPr id="4" name="Straight Arrow Connector 3">
            <a:extLst>
              <a:ext uri="{FF2B5EF4-FFF2-40B4-BE49-F238E27FC236}">
                <a16:creationId xmlns:a16="http://schemas.microsoft.com/office/drawing/2014/main" id="{4D884ED7-9E81-07EA-62B7-FDD699D0F738}"/>
              </a:ext>
            </a:extLst>
          </p:cNvPr>
          <p:cNvCxnSpPr>
            <a:cxnSpLocks/>
          </p:cNvCxnSpPr>
          <p:nvPr/>
        </p:nvCxnSpPr>
        <p:spPr>
          <a:xfrm>
            <a:off x="2536723" y="3798332"/>
            <a:ext cx="1212317"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7BF9C4B-2F51-EA00-03A9-8326C3C1A415}"/>
              </a:ext>
            </a:extLst>
          </p:cNvPr>
          <p:cNvSpPr txBox="1"/>
          <p:nvPr/>
        </p:nvSpPr>
        <p:spPr>
          <a:xfrm>
            <a:off x="3903406" y="3429000"/>
            <a:ext cx="1219201" cy="830997"/>
          </a:xfrm>
          <a:prstGeom prst="rect">
            <a:avLst/>
          </a:prstGeom>
          <a:solidFill>
            <a:schemeClr val="accent3">
              <a:lumMod val="60000"/>
              <a:lumOff val="40000"/>
            </a:schemeClr>
          </a:solidFill>
          <a:ln>
            <a:solidFill>
              <a:schemeClr val="accent4"/>
            </a:solidFill>
          </a:ln>
          <a:effectLst>
            <a:outerShdw blurRad="63500" sx="102000" sy="102000" algn="ctr" rotWithShape="0">
              <a:prstClr val="black">
                <a:alpha val="40000"/>
              </a:prstClr>
            </a:outerShdw>
          </a:effectLst>
        </p:spPr>
        <p:txBody>
          <a:bodyPr wrap="square" rtlCol="0">
            <a:spAutoFit/>
          </a:bodyPr>
          <a:lstStyle/>
          <a:p>
            <a:r>
              <a:rPr lang="en-US" sz="2400" b="1" dirty="0">
                <a:latin typeface="Algerian" panose="04020705040A02060702" pitchFamily="82" charset="0"/>
              </a:rPr>
              <a:t>TOXIC SHAME</a:t>
            </a:r>
          </a:p>
        </p:txBody>
      </p:sp>
      <p:cxnSp>
        <p:nvCxnSpPr>
          <p:cNvPr id="10" name="Straight Arrow Connector 9">
            <a:extLst>
              <a:ext uri="{FF2B5EF4-FFF2-40B4-BE49-F238E27FC236}">
                <a16:creationId xmlns:a16="http://schemas.microsoft.com/office/drawing/2014/main" id="{830044F9-7DA9-0D3A-1965-B8C92AA0C6D5}"/>
              </a:ext>
            </a:extLst>
          </p:cNvPr>
          <p:cNvCxnSpPr>
            <a:cxnSpLocks/>
          </p:cNvCxnSpPr>
          <p:nvPr/>
        </p:nvCxnSpPr>
        <p:spPr>
          <a:xfrm>
            <a:off x="5220197" y="3740408"/>
            <a:ext cx="723654" cy="165645"/>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68D0786-413E-1F24-DA6A-A9848257AD41}"/>
              </a:ext>
            </a:extLst>
          </p:cNvPr>
          <p:cNvSpPr txBox="1"/>
          <p:nvPr/>
        </p:nvSpPr>
        <p:spPr>
          <a:xfrm>
            <a:off x="6000627" y="3429000"/>
            <a:ext cx="2251587" cy="954107"/>
          </a:xfrm>
          <a:prstGeom prst="rect">
            <a:avLst/>
          </a:prstGeom>
          <a:solidFill>
            <a:schemeClr val="bg2">
              <a:lumMod val="90000"/>
            </a:schemeClr>
          </a:solidFill>
        </p:spPr>
        <p:txBody>
          <a:bodyPr wrap="square" rtlCol="0">
            <a:spAutoFit/>
          </a:bodyPr>
          <a:lstStyle/>
          <a:p>
            <a:r>
              <a:rPr lang="en-US" sz="2800" dirty="0"/>
              <a:t>ADDICTION or Misuse</a:t>
            </a:r>
          </a:p>
        </p:txBody>
      </p:sp>
      <p:sp>
        <p:nvSpPr>
          <p:cNvPr id="27" name="TextBox 26">
            <a:extLst>
              <a:ext uri="{FF2B5EF4-FFF2-40B4-BE49-F238E27FC236}">
                <a16:creationId xmlns:a16="http://schemas.microsoft.com/office/drawing/2014/main" id="{9903CB50-DF65-A1F9-28F0-B72329991098}"/>
              </a:ext>
            </a:extLst>
          </p:cNvPr>
          <p:cNvSpPr txBox="1"/>
          <p:nvPr/>
        </p:nvSpPr>
        <p:spPr>
          <a:xfrm>
            <a:off x="3344075" y="737420"/>
            <a:ext cx="3868255" cy="707886"/>
          </a:xfrm>
          <a:prstGeom prst="rect">
            <a:avLst/>
          </a:prstGeom>
          <a:noFill/>
        </p:spPr>
        <p:txBody>
          <a:bodyPr wrap="square" rtlCol="0">
            <a:spAutoFit/>
          </a:bodyPr>
          <a:lstStyle/>
          <a:p>
            <a:r>
              <a:rPr lang="en-US" sz="4000" b="1" dirty="0">
                <a:solidFill>
                  <a:schemeClr val="accent2">
                    <a:lumMod val="75000"/>
                  </a:schemeClr>
                </a:solidFill>
              </a:rPr>
              <a:t>SHAME CYCLE</a:t>
            </a:r>
          </a:p>
        </p:txBody>
      </p:sp>
      <p:sp>
        <p:nvSpPr>
          <p:cNvPr id="3" name="Oval 2">
            <a:extLst>
              <a:ext uri="{FF2B5EF4-FFF2-40B4-BE49-F238E27FC236}">
                <a16:creationId xmlns:a16="http://schemas.microsoft.com/office/drawing/2014/main" id="{97E6FF00-DF3A-4F4B-AFCD-3DA499EF3C62}"/>
              </a:ext>
            </a:extLst>
          </p:cNvPr>
          <p:cNvSpPr/>
          <p:nvPr/>
        </p:nvSpPr>
        <p:spPr>
          <a:xfrm>
            <a:off x="5680712" y="4910667"/>
            <a:ext cx="2074756" cy="1117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Negative Experience</a:t>
            </a:r>
          </a:p>
        </p:txBody>
      </p:sp>
      <p:cxnSp>
        <p:nvCxnSpPr>
          <p:cNvPr id="13" name="Straight Arrow Connector 12">
            <a:extLst>
              <a:ext uri="{FF2B5EF4-FFF2-40B4-BE49-F238E27FC236}">
                <a16:creationId xmlns:a16="http://schemas.microsoft.com/office/drawing/2014/main" id="{F5D9663B-4F7B-541F-5ACE-EDA176F5B0AC}"/>
              </a:ext>
            </a:extLst>
          </p:cNvPr>
          <p:cNvCxnSpPr>
            <a:cxnSpLocks/>
          </p:cNvCxnSpPr>
          <p:nvPr/>
        </p:nvCxnSpPr>
        <p:spPr>
          <a:xfrm flipH="1" flipV="1">
            <a:off x="4794698" y="4321797"/>
            <a:ext cx="754382" cy="99498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36" name="Picture Placeholder 5">
            <a:extLst>
              <a:ext uri="{FF2B5EF4-FFF2-40B4-BE49-F238E27FC236}">
                <a16:creationId xmlns:a16="http://schemas.microsoft.com/office/drawing/2014/main" id="{38667647-DB6C-9C8E-0F0A-553EF465EF3D}"/>
              </a:ext>
            </a:extLst>
          </p:cNvPr>
          <p:cNvPicPr>
            <a:picLocks noChangeAspect="1"/>
          </p:cNvPicPr>
          <p:nvPr/>
        </p:nvPicPr>
        <p:blipFill>
          <a:blip r:embed="rId3">
            <a:extLst>
              <a:ext uri="{28A0092B-C50C-407E-A947-70E740481C1C}">
                <a14:useLocalDpi xmlns:a14="http://schemas.microsoft.com/office/drawing/2010/main" val="0"/>
              </a:ext>
            </a:extLst>
          </a:blip>
          <a:srcRect t="2782" b="2782"/>
          <a:stretch>
            <a:fillRect/>
          </a:stretch>
        </p:blipFill>
        <p:spPr>
          <a:xfrm>
            <a:off x="8436077" y="1260640"/>
            <a:ext cx="3244645" cy="4959538"/>
          </a:xfrm>
          <a:prstGeom prst="roundRect">
            <a:avLst>
              <a:gd name="adj" fmla="val 1858"/>
            </a:avLst>
          </a:prstGeom>
        </p:spPr>
      </p:pic>
      <p:cxnSp>
        <p:nvCxnSpPr>
          <p:cNvPr id="14" name="Straight Arrow Connector 13">
            <a:extLst>
              <a:ext uri="{FF2B5EF4-FFF2-40B4-BE49-F238E27FC236}">
                <a16:creationId xmlns:a16="http://schemas.microsoft.com/office/drawing/2014/main" id="{F951B080-6F36-D0AD-A187-7B5ADF9575BD}"/>
              </a:ext>
            </a:extLst>
          </p:cNvPr>
          <p:cNvCxnSpPr>
            <a:cxnSpLocks/>
          </p:cNvCxnSpPr>
          <p:nvPr/>
        </p:nvCxnSpPr>
        <p:spPr>
          <a:xfrm>
            <a:off x="6903721" y="4383107"/>
            <a:ext cx="0" cy="436181"/>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694427"/>
      </p:ext>
    </p:extLst>
  </p:cSld>
  <p:clrMapOvr>
    <a:masterClrMapping/>
  </p:clrMapOvr>
  <p:transition spd="med">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3" name="3D Model 2" descr="Rhombicuboctahedron Red">
                <a:extLst>
                  <a:ext uri="{FF2B5EF4-FFF2-40B4-BE49-F238E27FC236}">
                    <a16:creationId xmlns:a16="http://schemas.microsoft.com/office/drawing/2014/main" id="{AD2C4604-F37A-ABD1-9517-E0073DDC6E93}"/>
                  </a:ext>
                </a:extLst>
              </p:cNvPr>
              <p:cNvGraphicFramePr>
                <a:graphicFrameLocks noChangeAspect="1"/>
              </p:cNvGraphicFramePr>
              <p:nvPr>
                <p:extLst>
                  <p:ext uri="{D42A27DB-BD31-4B8C-83A1-F6EECF244321}">
                    <p14:modId xmlns:p14="http://schemas.microsoft.com/office/powerpoint/2010/main" val="3437047304"/>
                  </p:ext>
                </p:extLst>
              </p:nvPr>
            </p:nvGraphicFramePr>
            <p:xfrm>
              <a:off x="2477817" y="1475835"/>
              <a:ext cx="3477165" cy="3477164"/>
            </p:xfrm>
            <a:graphic>
              <a:graphicData uri="http://schemas.microsoft.com/office/drawing/2017/model3d">
                <am3d:model3d r:embed="rId2">
                  <am3d:spPr>
                    <a:xfrm>
                      <a:off x="0" y="0"/>
                      <a:ext cx="3477165" cy="3477164"/>
                    </a:xfrm>
                    <a:prstGeom prst="rect">
                      <a:avLst/>
                    </a:prstGeom>
                  </am3d:spPr>
                  <am3d:camera>
                    <am3d:pos x="0" y="0" z="81469202"/>
                    <am3d:up dx="0" dy="36000000" dz="0"/>
                    <am3d:lookAt x="0" y="0" z="0"/>
                    <am3d:perspective fov="2700000"/>
                  </am3d:camera>
                  <am3d:trans>
                    <am3d:meterPerModelUnit n="105326" d="1000000"/>
                    <am3d:preTrans dx="0" dy="-18055410" dz="0"/>
                    <am3d:scale>
                      <am3d:sx n="1000000" d="1000000"/>
                      <am3d:sy n="1000000" d="1000000"/>
                      <am3d:sz n="1000000" d="1000000"/>
                    </am3d:scale>
                    <am3d:rot/>
                    <am3d:postTrans dx="0" dy="0" dz="0"/>
                  </am3d:trans>
                  <am3d:raster rName="Office3DRenderer" rVer="16.0.8326">
                    <am3d:blip r:embed="rId3"/>
                  </am3d:raster>
                  <am3d:objViewport viewportSz="57641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hombicuboctahedron Red">
                <a:extLst>
                  <a:ext uri="{FF2B5EF4-FFF2-40B4-BE49-F238E27FC236}">
                    <a16:creationId xmlns:a16="http://schemas.microsoft.com/office/drawing/2014/main" id="{AD2C4604-F37A-ABD1-9517-E0073DDC6E93}"/>
                  </a:ext>
                </a:extLst>
              </p:cNvPr>
              <p:cNvPicPr>
                <a:picLocks noGrp="1" noRot="1" noChangeAspect="1" noMove="1" noResize="1" noEditPoints="1" noAdjustHandles="1" noChangeArrowheads="1" noChangeShapeType="1" noCrop="1"/>
              </p:cNvPicPr>
              <p:nvPr/>
            </p:nvPicPr>
            <p:blipFill>
              <a:blip r:embed="rId3"/>
              <a:stretch>
                <a:fillRect/>
              </a:stretch>
            </p:blipFill>
            <p:spPr>
              <a:xfrm>
                <a:off x="2477817" y="1475835"/>
                <a:ext cx="3477165" cy="3477164"/>
              </a:xfrm>
              <a:prstGeom prst="rect">
                <a:avLst/>
              </a:prstGeom>
            </p:spPr>
          </p:pic>
        </mc:Fallback>
      </mc:AlternateContent>
      <p:cxnSp>
        <p:nvCxnSpPr>
          <p:cNvPr id="5" name="Straight Connector 4">
            <a:extLst>
              <a:ext uri="{FF2B5EF4-FFF2-40B4-BE49-F238E27FC236}">
                <a16:creationId xmlns:a16="http://schemas.microsoft.com/office/drawing/2014/main" id="{FD344584-5B2F-5B5D-392D-616F2DCEF455}"/>
              </a:ext>
            </a:extLst>
          </p:cNvPr>
          <p:cNvCxnSpPr>
            <a:cxnSpLocks/>
          </p:cNvCxnSpPr>
          <p:nvPr/>
        </p:nvCxnSpPr>
        <p:spPr>
          <a:xfrm flipV="1">
            <a:off x="5240442" y="1133970"/>
            <a:ext cx="888625" cy="87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57761B-B128-E01A-0A9D-A2025C2A08AD}"/>
              </a:ext>
            </a:extLst>
          </p:cNvPr>
          <p:cNvCxnSpPr>
            <a:cxnSpLocks/>
          </p:cNvCxnSpPr>
          <p:nvPr/>
        </p:nvCxnSpPr>
        <p:spPr>
          <a:xfrm flipV="1">
            <a:off x="3810000" y="895351"/>
            <a:ext cx="406400" cy="1007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280855-D8C5-AC80-7BAD-6FD2A45F6E7D}"/>
              </a:ext>
            </a:extLst>
          </p:cNvPr>
          <p:cNvCxnSpPr>
            <a:cxnSpLocks/>
          </p:cNvCxnSpPr>
          <p:nvPr/>
        </p:nvCxnSpPr>
        <p:spPr>
          <a:xfrm>
            <a:off x="5588000" y="3060700"/>
            <a:ext cx="16891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E1DC37E-4A9A-7FF0-10E9-D14DAA8B3C04}"/>
              </a:ext>
            </a:extLst>
          </p:cNvPr>
          <p:cNvCxnSpPr>
            <a:cxnSpLocks/>
          </p:cNvCxnSpPr>
          <p:nvPr/>
        </p:nvCxnSpPr>
        <p:spPr>
          <a:xfrm>
            <a:off x="5346700" y="4388838"/>
            <a:ext cx="1282701" cy="1313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815BF1-5A0C-3627-4E9A-BA58BF3E3728}"/>
              </a:ext>
            </a:extLst>
          </p:cNvPr>
          <p:cNvCxnSpPr>
            <a:cxnSpLocks/>
          </p:cNvCxnSpPr>
          <p:nvPr/>
        </p:nvCxnSpPr>
        <p:spPr>
          <a:xfrm>
            <a:off x="4216400" y="4478067"/>
            <a:ext cx="26058" cy="1198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FD3C9F-72A4-D712-B75E-1BC195D3E402}"/>
              </a:ext>
            </a:extLst>
          </p:cNvPr>
          <p:cNvCxnSpPr>
            <a:cxnSpLocks/>
          </p:cNvCxnSpPr>
          <p:nvPr/>
        </p:nvCxnSpPr>
        <p:spPr>
          <a:xfrm flipH="1">
            <a:off x="2125372" y="4254500"/>
            <a:ext cx="1084143" cy="151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06E9DC-CFD9-C7AC-1EA2-B00175A671C6}"/>
              </a:ext>
            </a:extLst>
          </p:cNvPr>
          <p:cNvCxnSpPr>
            <a:cxnSpLocks/>
          </p:cNvCxnSpPr>
          <p:nvPr/>
        </p:nvCxnSpPr>
        <p:spPr>
          <a:xfrm>
            <a:off x="4393541" y="3137560"/>
            <a:ext cx="3797300" cy="1271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42BAB0-A626-319F-9EAA-68D176101AB2}"/>
              </a:ext>
            </a:extLst>
          </p:cNvPr>
          <p:cNvCxnSpPr>
            <a:cxnSpLocks/>
          </p:cNvCxnSpPr>
          <p:nvPr/>
        </p:nvCxnSpPr>
        <p:spPr>
          <a:xfrm flipH="1" flipV="1">
            <a:off x="2108199" y="1398976"/>
            <a:ext cx="1066801" cy="671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A43C64-ADA0-1006-DCEB-DFF3F6233359}"/>
              </a:ext>
            </a:extLst>
          </p:cNvPr>
          <p:cNvCxnSpPr>
            <a:cxnSpLocks/>
          </p:cNvCxnSpPr>
          <p:nvPr/>
        </p:nvCxnSpPr>
        <p:spPr>
          <a:xfrm flipH="1">
            <a:off x="1435100" y="3162300"/>
            <a:ext cx="14478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5C45AA4-B100-B7D2-1105-7E87CA69B53D}"/>
              </a:ext>
            </a:extLst>
          </p:cNvPr>
          <p:cNvSpPr/>
          <p:nvPr/>
        </p:nvSpPr>
        <p:spPr>
          <a:xfrm>
            <a:off x="5836262" y="11433"/>
            <a:ext cx="1192575" cy="12111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Spirituality</a:t>
            </a:r>
          </a:p>
        </p:txBody>
      </p:sp>
      <p:sp>
        <p:nvSpPr>
          <p:cNvPr id="34" name="Rectangle: Rounded Corners 33">
            <a:extLst>
              <a:ext uri="{FF2B5EF4-FFF2-40B4-BE49-F238E27FC236}">
                <a16:creationId xmlns:a16="http://schemas.microsoft.com/office/drawing/2014/main" id="{63C44317-C5D4-30F9-B7C9-9364E06B20F2}"/>
              </a:ext>
            </a:extLst>
          </p:cNvPr>
          <p:cNvSpPr/>
          <p:nvPr/>
        </p:nvSpPr>
        <p:spPr>
          <a:xfrm>
            <a:off x="3414605" y="144311"/>
            <a:ext cx="1553446"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Recreation</a:t>
            </a:r>
          </a:p>
        </p:txBody>
      </p:sp>
      <p:sp>
        <p:nvSpPr>
          <p:cNvPr id="35" name="Isosceles Triangle 34">
            <a:extLst>
              <a:ext uri="{FF2B5EF4-FFF2-40B4-BE49-F238E27FC236}">
                <a16:creationId xmlns:a16="http://schemas.microsoft.com/office/drawing/2014/main" id="{4B2E6D73-2AE7-7667-8E5A-355BC07A75FB}"/>
              </a:ext>
            </a:extLst>
          </p:cNvPr>
          <p:cNvSpPr/>
          <p:nvPr/>
        </p:nvSpPr>
        <p:spPr>
          <a:xfrm>
            <a:off x="580722" y="101500"/>
            <a:ext cx="2329508" cy="13359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Meds Substances</a:t>
            </a:r>
          </a:p>
        </p:txBody>
      </p:sp>
      <p:sp>
        <p:nvSpPr>
          <p:cNvPr id="36" name="Rectangle 35">
            <a:extLst>
              <a:ext uri="{FF2B5EF4-FFF2-40B4-BE49-F238E27FC236}">
                <a16:creationId xmlns:a16="http://schemas.microsoft.com/office/drawing/2014/main" id="{30919E9A-2213-BB7F-7A74-BECD2636954B}"/>
              </a:ext>
            </a:extLst>
          </p:cNvPr>
          <p:cNvSpPr/>
          <p:nvPr/>
        </p:nvSpPr>
        <p:spPr>
          <a:xfrm>
            <a:off x="3505274" y="5765800"/>
            <a:ext cx="1841425"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Family of Origin</a:t>
            </a:r>
          </a:p>
        </p:txBody>
      </p:sp>
      <p:sp>
        <p:nvSpPr>
          <p:cNvPr id="38" name="Isosceles Triangle 37">
            <a:extLst>
              <a:ext uri="{FF2B5EF4-FFF2-40B4-BE49-F238E27FC236}">
                <a16:creationId xmlns:a16="http://schemas.microsoft.com/office/drawing/2014/main" id="{88B60597-1C61-A619-5C2C-E72238E75740}"/>
              </a:ext>
            </a:extLst>
          </p:cNvPr>
          <p:cNvSpPr/>
          <p:nvPr/>
        </p:nvSpPr>
        <p:spPr>
          <a:xfrm>
            <a:off x="676975" y="5314946"/>
            <a:ext cx="2041897" cy="131073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Culture</a:t>
            </a:r>
          </a:p>
        </p:txBody>
      </p:sp>
      <p:sp>
        <p:nvSpPr>
          <p:cNvPr id="39" name="Rectangle: Rounded Corners 38">
            <a:extLst>
              <a:ext uri="{FF2B5EF4-FFF2-40B4-BE49-F238E27FC236}">
                <a16:creationId xmlns:a16="http://schemas.microsoft.com/office/drawing/2014/main" id="{C3D24DB9-244F-F5E1-535E-4E78241D1703}"/>
              </a:ext>
            </a:extLst>
          </p:cNvPr>
          <p:cNvSpPr/>
          <p:nvPr/>
        </p:nvSpPr>
        <p:spPr>
          <a:xfrm>
            <a:off x="7733643" y="4368800"/>
            <a:ext cx="1371598"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Work/</a:t>
            </a:r>
          </a:p>
          <a:p>
            <a:pPr algn="ctr"/>
            <a:r>
              <a:rPr lang="en-US" dirty="0"/>
              <a:t>Volunteer</a:t>
            </a:r>
          </a:p>
        </p:txBody>
      </p:sp>
      <p:sp>
        <p:nvSpPr>
          <p:cNvPr id="40" name="Rectangle: Rounded Corners 39">
            <a:extLst>
              <a:ext uri="{FF2B5EF4-FFF2-40B4-BE49-F238E27FC236}">
                <a16:creationId xmlns:a16="http://schemas.microsoft.com/office/drawing/2014/main" id="{FA86F910-9924-07AF-907C-CEF550FEA24A}"/>
              </a:ext>
            </a:extLst>
          </p:cNvPr>
          <p:cNvSpPr/>
          <p:nvPr/>
        </p:nvSpPr>
        <p:spPr>
          <a:xfrm>
            <a:off x="241959" y="2810418"/>
            <a:ext cx="1673762"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Significant</a:t>
            </a:r>
          </a:p>
          <a:p>
            <a:pPr algn="ctr"/>
            <a:r>
              <a:rPr lang="en-US" dirty="0"/>
              <a:t>Relationship</a:t>
            </a:r>
          </a:p>
        </p:txBody>
      </p:sp>
      <p:sp>
        <p:nvSpPr>
          <p:cNvPr id="41" name="Isosceles Triangle 40">
            <a:extLst>
              <a:ext uri="{FF2B5EF4-FFF2-40B4-BE49-F238E27FC236}">
                <a16:creationId xmlns:a16="http://schemas.microsoft.com/office/drawing/2014/main" id="{A6F4BC7C-5FBF-44C4-33A4-65BDBC6AA5A5}"/>
              </a:ext>
            </a:extLst>
          </p:cNvPr>
          <p:cNvSpPr/>
          <p:nvPr/>
        </p:nvSpPr>
        <p:spPr>
          <a:xfrm>
            <a:off x="6096000" y="5232400"/>
            <a:ext cx="1841425" cy="119660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Health</a:t>
            </a:r>
          </a:p>
        </p:txBody>
      </p:sp>
      <p:sp>
        <p:nvSpPr>
          <p:cNvPr id="42" name="Rectangle 41">
            <a:extLst>
              <a:ext uri="{FF2B5EF4-FFF2-40B4-BE49-F238E27FC236}">
                <a16:creationId xmlns:a16="http://schemas.microsoft.com/office/drawing/2014/main" id="{6C6BF04A-3C8F-D603-F1D6-1B56E0F71463}"/>
              </a:ext>
            </a:extLst>
          </p:cNvPr>
          <p:cNvSpPr/>
          <p:nvPr/>
        </p:nvSpPr>
        <p:spPr>
          <a:xfrm>
            <a:off x="6896100" y="2757217"/>
            <a:ext cx="1709392"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Friends</a:t>
            </a:r>
          </a:p>
        </p:txBody>
      </p:sp>
      <p:cxnSp>
        <p:nvCxnSpPr>
          <p:cNvPr id="45" name="Straight Connector 44">
            <a:extLst>
              <a:ext uri="{FF2B5EF4-FFF2-40B4-BE49-F238E27FC236}">
                <a16:creationId xmlns:a16="http://schemas.microsoft.com/office/drawing/2014/main" id="{EE473EF1-ABC7-513D-DE1E-AB995FAFE6F7}"/>
              </a:ext>
            </a:extLst>
          </p:cNvPr>
          <p:cNvCxnSpPr>
            <a:cxnSpLocks/>
          </p:cNvCxnSpPr>
          <p:nvPr/>
        </p:nvCxnSpPr>
        <p:spPr>
          <a:xfrm flipV="1">
            <a:off x="5867400" y="2187037"/>
            <a:ext cx="4749800" cy="425285"/>
          </a:xfrm>
          <a:prstGeom prst="line">
            <a:avLst/>
          </a:prstGeom>
        </p:spPr>
        <p:style>
          <a:lnRef idx="1">
            <a:schemeClr val="accent1"/>
          </a:lnRef>
          <a:fillRef idx="0">
            <a:schemeClr val="accent1"/>
          </a:fillRef>
          <a:effectRef idx="0">
            <a:schemeClr val="accent1"/>
          </a:effectRef>
          <a:fontRef idx="minor">
            <a:schemeClr val="tx1"/>
          </a:fontRef>
        </p:style>
      </p:cxnSp>
      <p:sp>
        <p:nvSpPr>
          <p:cNvPr id="51" name="Trapezoid 50">
            <a:extLst>
              <a:ext uri="{FF2B5EF4-FFF2-40B4-BE49-F238E27FC236}">
                <a16:creationId xmlns:a16="http://schemas.microsoft.com/office/drawing/2014/main" id="{457DA010-0532-EFC5-0F80-AB836BF2AAD4}"/>
              </a:ext>
            </a:extLst>
          </p:cNvPr>
          <p:cNvSpPr/>
          <p:nvPr/>
        </p:nvSpPr>
        <p:spPr>
          <a:xfrm>
            <a:off x="9519232" y="942106"/>
            <a:ext cx="2574336" cy="3020294"/>
          </a:xfrm>
          <a:prstGeom prst="trapezoi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t>UNDERLYING</a:t>
            </a:r>
          </a:p>
          <a:p>
            <a:pPr algn="ctr"/>
            <a:r>
              <a:rPr lang="en-US" dirty="0"/>
              <a:t>Secrets</a:t>
            </a:r>
          </a:p>
          <a:p>
            <a:pPr algn="ctr"/>
            <a:r>
              <a:rPr lang="en-US" dirty="0"/>
              <a:t>Talents</a:t>
            </a:r>
          </a:p>
          <a:p>
            <a:pPr algn="ctr"/>
            <a:r>
              <a:rPr lang="en-US" dirty="0"/>
              <a:t>Shame</a:t>
            </a:r>
          </a:p>
          <a:p>
            <a:pPr algn="ctr"/>
            <a:r>
              <a:rPr lang="en-US" dirty="0"/>
              <a:t> Trauma</a:t>
            </a:r>
          </a:p>
          <a:p>
            <a:pPr algn="ctr"/>
            <a:r>
              <a:rPr lang="en-US" dirty="0"/>
              <a:t>Loss</a:t>
            </a:r>
          </a:p>
          <a:p>
            <a:pPr algn="ctr"/>
            <a:r>
              <a:rPr lang="en-US" dirty="0"/>
              <a:t>Guilt</a:t>
            </a:r>
          </a:p>
          <a:p>
            <a:pPr algn="ctr"/>
            <a:r>
              <a:rPr lang="en-US" dirty="0"/>
              <a:t>Aspirations</a:t>
            </a:r>
          </a:p>
          <a:p>
            <a:pPr algn="ctr"/>
            <a:r>
              <a:rPr lang="en-US" dirty="0"/>
              <a:t>Personality</a:t>
            </a:r>
          </a:p>
        </p:txBody>
      </p:sp>
      <p:sp>
        <p:nvSpPr>
          <p:cNvPr id="53" name="Arrow: Right 52">
            <a:extLst>
              <a:ext uri="{FF2B5EF4-FFF2-40B4-BE49-F238E27FC236}">
                <a16:creationId xmlns:a16="http://schemas.microsoft.com/office/drawing/2014/main" id="{DD6539DA-C9FA-C21B-CF48-DD55D8054B64}"/>
              </a:ext>
            </a:extLst>
          </p:cNvPr>
          <p:cNvSpPr/>
          <p:nvPr/>
        </p:nvSpPr>
        <p:spPr>
          <a:xfrm>
            <a:off x="8799783" y="1982795"/>
            <a:ext cx="9144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68F9A7D-6575-63D9-85B6-35835DE9B382}"/>
              </a:ext>
            </a:extLst>
          </p:cNvPr>
          <p:cNvSpPr/>
          <p:nvPr/>
        </p:nvSpPr>
        <p:spPr>
          <a:xfrm>
            <a:off x="145014" y="4131709"/>
            <a:ext cx="1872921"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Finances</a:t>
            </a:r>
          </a:p>
        </p:txBody>
      </p:sp>
      <p:cxnSp>
        <p:nvCxnSpPr>
          <p:cNvPr id="57" name="Straight Connector 56">
            <a:extLst>
              <a:ext uri="{FF2B5EF4-FFF2-40B4-BE49-F238E27FC236}">
                <a16:creationId xmlns:a16="http://schemas.microsoft.com/office/drawing/2014/main" id="{03D25DF8-B455-C454-C632-3EE4EE51A49C}"/>
              </a:ext>
            </a:extLst>
          </p:cNvPr>
          <p:cNvCxnSpPr>
            <a:cxnSpLocks/>
          </p:cNvCxnSpPr>
          <p:nvPr/>
        </p:nvCxnSpPr>
        <p:spPr>
          <a:xfrm flipH="1">
            <a:off x="1944724" y="3962400"/>
            <a:ext cx="635307" cy="515667"/>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E6EE28E2-D92F-D744-15B1-BEF57F7BCD89}"/>
              </a:ext>
            </a:extLst>
          </p:cNvPr>
          <p:cNvSpPr/>
          <p:nvPr/>
        </p:nvSpPr>
        <p:spPr>
          <a:xfrm>
            <a:off x="7629314" y="915602"/>
            <a:ext cx="1433875"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Brain &amp; </a:t>
            </a:r>
          </a:p>
          <a:p>
            <a:pPr algn="ctr"/>
            <a:r>
              <a:rPr lang="en-US" dirty="0"/>
              <a:t>Thinking</a:t>
            </a:r>
          </a:p>
        </p:txBody>
      </p:sp>
      <p:cxnSp>
        <p:nvCxnSpPr>
          <p:cNvPr id="63" name="Straight Connector 62">
            <a:extLst>
              <a:ext uri="{FF2B5EF4-FFF2-40B4-BE49-F238E27FC236}">
                <a16:creationId xmlns:a16="http://schemas.microsoft.com/office/drawing/2014/main" id="{DAA27E46-22B4-5D30-F8A0-FC56112A1D74}"/>
              </a:ext>
            </a:extLst>
          </p:cNvPr>
          <p:cNvCxnSpPr>
            <a:cxnSpLocks/>
            <a:endCxn id="61" idx="1"/>
          </p:cNvCxnSpPr>
          <p:nvPr/>
        </p:nvCxnSpPr>
        <p:spPr>
          <a:xfrm flipV="1">
            <a:off x="5867400" y="1372802"/>
            <a:ext cx="1761914" cy="1153972"/>
          </a:xfrm>
          <a:prstGeom prst="line">
            <a:avLst/>
          </a:prstGeom>
        </p:spPr>
        <p:style>
          <a:lnRef idx="1">
            <a:schemeClr val="accent1"/>
          </a:lnRef>
          <a:fillRef idx="0">
            <a:schemeClr val="accent1"/>
          </a:fillRef>
          <a:effectRef idx="0">
            <a:schemeClr val="accent1"/>
          </a:effectRef>
          <a:fontRef idx="minor">
            <a:schemeClr val="tx1"/>
          </a:fontRef>
        </p:style>
      </p:cxnSp>
      <p:sp>
        <p:nvSpPr>
          <p:cNvPr id="66" name="Arrow: Left 65">
            <a:extLst>
              <a:ext uri="{FF2B5EF4-FFF2-40B4-BE49-F238E27FC236}">
                <a16:creationId xmlns:a16="http://schemas.microsoft.com/office/drawing/2014/main" id="{4D1C6035-90FC-B57F-D333-D8A2B4412FB8}"/>
              </a:ext>
            </a:extLst>
          </p:cNvPr>
          <p:cNvSpPr/>
          <p:nvPr/>
        </p:nvSpPr>
        <p:spPr>
          <a:xfrm>
            <a:off x="8755019" y="2339830"/>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4E5448-D8B8-CF0F-0CB8-3C7C771934B3}"/>
              </a:ext>
            </a:extLst>
          </p:cNvPr>
          <p:cNvSpPr txBox="1"/>
          <p:nvPr/>
        </p:nvSpPr>
        <p:spPr>
          <a:xfrm>
            <a:off x="8058150" y="5915894"/>
            <a:ext cx="4110990" cy="461665"/>
          </a:xfrm>
          <a:prstGeom prst="rect">
            <a:avLst/>
          </a:prstGeom>
          <a:noFill/>
        </p:spPr>
        <p:txBody>
          <a:bodyPr wrap="square" rtlCol="0">
            <a:spAutoFit/>
          </a:bodyPr>
          <a:lstStyle/>
          <a:p>
            <a:r>
              <a:rPr lang="en-US" sz="2400" b="1" dirty="0"/>
              <a:t>People are multifaceted</a:t>
            </a:r>
            <a:r>
              <a:rPr lang="en-US" sz="2400" dirty="0"/>
              <a:t>!</a:t>
            </a:r>
          </a:p>
        </p:txBody>
      </p:sp>
    </p:spTree>
    <p:extLst>
      <p:ext uri="{BB962C8B-B14F-4D97-AF65-F5344CB8AC3E}">
        <p14:creationId xmlns:p14="http://schemas.microsoft.com/office/powerpoint/2010/main" val="4280318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A60B-483A-BFD3-08BC-E471C24C5C7B}"/>
              </a:ext>
            </a:extLst>
          </p:cNvPr>
          <p:cNvSpPr>
            <a:spLocks noGrp="1"/>
          </p:cNvSpPr>
          <p:nvPr>
            <p:ph type="title"/>
          </p:nvPr>
        </p:nvSpPr>
        <p:spPr>
          <a:xfrm>
            <a:off x="1154954" y="620785"/>
            <a:ext cx="8825659" cy="1059847"/>
          </a:xfrm>
        </p:spPr>
        <p:txBody>
          <a:bodyPr/>
          <a:lstStyle/>
          <a:p>
            <a:r>
              <a:rPr lang="en-US" sz="3200" dirty="0"/>
              <a:t>Comorbidities and Associated Conditions</a:t>
            </a:r>
            <a:br>
              <a:rPr lang="en-US" sz="3200" dirty="0"/>
            </a:br>
            <a:r>
              <a:rPr lang="en-US" sz="1800" dirty="0"/>
              <a:t>75% of Problem Gamblers have primary mental illness (Kessler 2008)</a:t>
            </a:r>
            <a:br>
              <a:rPr lang="en-US" sz="1800" dirty="0"/>
            </a:br>
            <a:endParaRPr lang="en-US" sz="1800" dirty="0"/>
          </a:p>
        </p:txBody>
      </p:sp>
      <p:sp>
        <p:nvSpPr>
          <p:cNvPr id="3" name="Text Placeholder 2">
            <a:extLst>
              <a:ext uri="{FF2B5EF4-FFF2-40B4-BE49-F238E27FC236}">
                <a16:creationId xmlns:a16="http://schemas.microsoft.com/office/drawing/2014/main" id="{CB4031C4-57B4-79C3-AFC9-1FCB037EF3AD}"/>
              </a:ext>
            </a:extLst>
          </p:cNvPr>
          <p:cNvSpPr>
            <a:spLocks noGrp="1"/>
          </p:cNvSpPr>
          <p:nvPr>
            <p:ph type="body" idx="1"/>
          </p:nvPr>
        </p:nvSpPr>
        <p:spPr>
          <a:xfrm>
            <a:off x="1154954" y="2159001"/>
            <a:ext cx="3141878" cy="609366"/>
          </a:xfrm>
        </p:spPr>
        <p:txBody>
          <a:bodyPr/>
          <a:lstStyle/>
          <a:p>
            <a:r>
              <a:rPr lang="en-US" dirty="0"/>
              <a:t>Mental Illness </a:t>
            </a:r>
          </a:p>
        </p:txBody>
      </p:sp>
      <p:sp>
        <p:nvSpPr>
          <p:cNvPr id="4" name="Text Placeholder 3">
            <a:extLst>
              <a:ext uri="{FF2B5EF4-FFF2-40B4-BE49-F238E27FC236}">
                <a16:creationId xmlns:a16="http://schemas.microsoft.com/office/drawing/2014/main" id="{E3335FB4-07E0-096F-107E-6707706D600F}"/>
              </a:ext>
            </a:extLst>
          </p:cNvPr>
          <p:cNvSpPr>
            <a:spLocks noGrp="1"/>
          </p:cNvSpPr>
          <p:nvPr>
            <p:ph type="body" sz="half" idx="15"/>
          </p:nvPr>
        </p:nvSpPr>
        <p:spPr>
          <a:xfrm>
            <a:off x="1154953" y="2768368"/>
            <a:ext cx="3141879" cy="3624044"/>
          </a:xfrm>
        </p:spPr>
        <p:txBody>
          <a:bodyPr>
            <a:normAutofit lnSpcReduction="10000"/>
          </a:bodyPr>
          <a:lstStyle/>
          <a:p>
            <a:r>
              <a:rPr lang="en-US" sz="1800" dirty="0"/>
              <a:t>Post Traumatic Stress Disorder – as high as 34%</a:t>
            </a:r>
          </a:p>
          <a:p>
            <a:r>
              <a:rPr lang="en-US" sz="1800" dirty="0"/>
              <a:t>Depression/Bipolar (Mood disorders)– 50%</a:t>
            </a:r>
          </a:p>
          <a:p>
            <a:r>
              <a:rPr lang="en-US" sz="1800" dirty="0"/>
              <a:t>Anxiety – 40%</a:t>
            </a:r>
          </a:p>
          <a:p>
            <a:r>
              <a:rPr lang="en-US" sz="1800" dirty="0"/>
              <a:t>ADHD – up to 43% (childhood ADHD)</a:t>
            </a:r>
          </a:p>
          <a:p>
            <a:r>
              <a:rPr lang="en-US" sz="1800" dirty="0"/>
              <a:t>Personality Disorders 60%</a:t>
            </a:r>
          </a:p>
          <a:p>
            <a:r>
              <a:rPr lang="en-US" sz="1800" dirty="0"/>
              <a:t>Obsessive-Compulsive Disorder – not well studied</a:t>
            </a:r>
          </a:p>
          <a:p>
            <a:r>
              <a:rPr lang="en-US" sz="1800" dirty="0"/>
              <a:t>Eating Disorders</a:t>
            </a:r>
          </a:p>
        </p:txBody>
      </p:sp>
      <p:sp>
        <p:nvSpPr>
          <p:cNvPr id="5" name="Text Placeholder 4">
            <a:extLst>
              <a:ext uri="{FF2B5EF4-FFF2-40B4-BE49-F238E27FC236}">
                <a16:creationId xmlns:a16="http://schemas.microsoft.com/office/drawing/2014/main" id="{DA2B22A2-8FFD-E306-9FF7-643664BF6CBE}"/>
              </a:ext>
            </a:extLst>
          </p:cNvPr>
          <p:cNvSpPr>
            <a:spLocks noGrp="1"/>
          </p:cNvSpPr>
          <p:nvPr>
            <p:ph type="body" sz="quarter" idx="3"/>
          </p:nvPr>
        </p:nvSpPr>
        <p:spPr>
          <a:xfrm>
            <a:off x="4512721" y="2265028"/>
            <a:ext cx="3147009" cy="503339"/>
          </a:xfrm>
        </p:spPr>
        <p:txBody>
          <a:bodyPr/>
          <a:lstStyle/>
          <a:p>
            <a:r>
              <a:rPr lang="en-US" dirty="0"/>
              <a:t>Substances</a:t>
            </a:r>
          </a:p>
        </p:txBody>
      </p:sp>
      <p:sp>
        <p:nvSpPr>
          <p:cNvPr id="6" name="Text Placeholder 5">
            <a:extLst>
              <a:ext uri="{FF2B5EF4-FFF2-40B4-BE49-F238E27FC236}">
                <a16:creationId xmlns:a16="http://schemas.microsoft.com/office/drawing/2014/main" id="{0FF62D0E-E14D-AC8D-9C67-3D32602BAF32}"/>
              </a:ext>
            </a:extLst>
          </p:cNvPr>
          <p:cNvSpPr>
            <a:spLocks noGrp="1"/>
          </p:cNvSpPr>
          <p:nvPr>
            <p:ph type="body" sz="half" idx="16"/>
          </p:nvPr>
        </p:nvSpPr>
        <p:spPr>
          <a:xfrm>
            <a:off x="4512721" y="2768367"/>
            <a:ext cx="3147009" cy="3258689"/>
          </a:xfrm>
        </p:spPr>
        <p:txBody>
          <a:bodyPr>
            <a:normAutofit/>
          </a:bodyPr>
          <a:lstStyle/>
          <a:p>
            <a:r>
              <a:rPr lang="en-US" sz="2000" dirty="0"/>
              <a:t>Alcohol  73%</a:t>
            </a:r>
          </a:p>
          <a:p>
            <a:r>
              <a:rPr lang="en-US" sz="2000" dirty="0"/>
              <a:t>Marijuana – </a:t>
            </a:r>
            <a:r>
              <a:rPr lang="en-US" sz="2000" dirty="0" err="1"/>
              <a:t>assoc</a:t>
            </a:r>
            <a:r>
              <a:rPr lang="en-US" sz="2000" dirty="0"/>
              <a:t> w/ MH issues and PD</a:t>
            </a:r>
          </a:p>
          <a:p>
            <a:r>
              <a:rPr lang="en-US" sz="2000" dirty="0"/>
              <a:t>Stimulants – higher correlation</a:t>
            </a:r>
          </a:p>
          <a:p>
            <a:r>
              <a:rPr lang="en-US" sz="2000" dirty="0"/>
              <a:t>Parkinson’s Drugs</a:t>
            </a:r>
          </a:p>
          <a:p>
            <a:r>
              <a:rPr lang="en-US" sz="2000" dirty="0"/>
              <a:t>Tobacco</a:t>
            </a:r>
          </a:p>
          <a:p>
            <a:r>
              <a:rPr lang="en-US" sz="2000" dirty="0"/>
              <a:t>Total illicit drugs – 38%</a:t>
            </a:r>
          </a:p>
          <a:p>
            <a:endParaRPr lang="en-US" sz="2000" dirty="0"/>
          </a:p>
          <a:p>
            <a:endParaRPr lang="en-US" sz="2000" dirty="0"/>
          </a:p>
          <a:p>
            <a:endParaRPr lang="en-US" dirty="0"/>
          </a:p>
        </p:txBody>
      </p:sp>
      <p:sp>
        <p:nvSpPr>
          <p:cNvPr id="7" name="Text Placeholder 6">
            <a:extLst>
              <a:ext uri="{FF2B5EF4-FFF2-40B4-BE49-F238E27FC236}">
                <a16:creationId xmlns:a16="http://schemas.microsoft.com/office/drawing/2014/main" id="{958EED74-5081-54EE-7806-B54A6C27163F}"/>
              </a:ext>
            </a:extLst>
          </p:cNvPr>
          <p:cNvSpPr>
            <a:spLocks noGrp="1"/>
          </p:cNvSpPr>
          <p:nvPr>
            <p:ph type="body" sz="quarter" idx="13"/>
          </p:nvPr>
        </p:nvSpPr>
        <p:spPr>
          <a:xfrm>
            <a:off x="7888135" y="2265028"/>
            <a:ext cx="3145730" cy="503339"/>
          </a:xfrm>
        </p:spPr>
        <p:txBody>
          <a:bodyPr/>
          <a:lstStyle/>
          <a:p>
            <a:r>
              <a:rPr lang="en-US" dirty="0"/>
              <a:t>Other addictions</a:t>
            </a:r>
          </a:p>
        </p:txBody>
      </p:sp>
      <p:sp>
        <p:nvSpPr>
          <p:cNvPr id="8" name="Text Placeholder 7">
            <a:extLst>
              <a:ext uri="{FF2B5EF4-FFF2-40B4-BE49-F238E27FC236}">
                <a16:creationId xmlns:a16="http://schemas.microsoft.com/office/drawing/2014/main" id="{BF58ACAC-9028-575C-7737-E181D9A9DB01}"/>
              </a:ext>
            </a:extLst>
          </p:cNvPr>
          <p:cNvSpPr>
            <a:spLocks noGrp="1"/>
          </p:cNvSpPr>
          <p:nvPr>
            <p:ph type="body" sz="half" idx="17"/>
          </p:nvPr>
        </p:nvSpPr>
        <p:spPr>
          <a:xfrm>
            <a:off x="8035084" y="2794001"/>
            <a:ext cx="3145536" cy="3258689"/>
          </a:xfrm>
        </p:spPr>
        <p:txBody>
          <a:bodyPr>
            <a:normAutofit fontScale="92500" lnSpcReduction="10000"/>
          </a:bodyPr>
          <a:lstStyle/>
          <a:p>
            <a:r>
              <a:rPr lang="en-US" sz="2000" dirty="0"/>
              <a:t>Shopping</a:t>
            </a:r>
          </a:p>
          <a:p>
            <a:r>
              <a:rPr lang="en-US" sz="2000" dirty="0"/>
              <a:t>Porn/Sex addiction</a:t>
            </a:r>
          </a:p>
          <a:p>
            <a:r>
              <a:rPr lang="en-US" sz="2000" dirty="0"/>
              <a:t>Video gaming</a:t>
            </a:r>
          </a:p>
          <a:p>
            <a:r>
              <a:rPr lang="en-US" sz="2000" dirty="0"/>
              <a:t>Day trading</a:t>
            </a:r>
          </a:p>
          <a:p>
            <a:r>
              <a:rPr lang="en-US" sz="2000" dirty="0"/>
              <a:t>Internet</a:t>
            </a:r>
          </a:p>
          <a:p>
            <a:r>
              <a:rPr lang="en-US" sz="2000" dirty="0"/>
              <a:t>Religious practices</a:t>
            </a:r>
          </a:p>
          <a:p>
            <a:r>
              <a:rPr lang="en-US" sz="2000" dirty="0"/>
              <a:t>Exercise</a:t>
            </a:r>
          </a:p>
          <a:p>
            <a:r>
              <a:rPr lang="en-US" sz="2000" dirty="0"/>
              <a:t>Food</a:t>
            </a:r>
          </a:p>
          <a:p>
            <a:endParaRPr lang="en-US" dirty="0"/>
          </a:p>
          <a:p>
            <a:endParaRPr lang="en-US" dirty="0"/>
          </a:p>
        </p:txBody>
      </p:sp>
    </p:spTree>
    <p:extLst>
      <p:ext uri="{BB962C8B-B14F-4D97-AF65-F5344CB8AC3E}">
        <p14:creationId xmlns:p14="http://schemas.microsoft.com/office/powerpoint/2010/main" val="72595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8923-A5A9-7066-EA7A-F3F3A4C6D520}"/>
              </a:ext>
            </a:extLst>
          </p:cNvPr>
          <p:cNvSpPr>
            <a:spLocks noGrp="1"/>
          </p:cNvSpPr>
          <p:nvPr>
            <p:ph type="title"/>
          </p:nvPr>
        </p:nvSpPr>
        <p:spPr/>
        <p:txBody>
          <a:bodyPr/>
          <a:lstStyle/>
          <a:p>
            <a:r>
              <a:rPr lang="en-US" dirty="0"/>
              <a:t>Role of Trauma, Loss and Shame</a:t>
            </a:r>
          </a:p>
        </p:txBody>
      </p:sp>
      <p:sp>
        <p:nvSpPr>
          <p:cNvPr id="3" name="Content Placeholder 2">
            <a:extLst>
              <a:ext uri="{FF2B5EF4-FFF2-40B4-BE49-F238E27FC236}">
                <a16:creationId xmlns:a16="http://schemas.microsoft.com/office/drawing/2014/main" id="{97937E96-94BD-3025-68E6-C577B909A9F1}"/>
              </a:ext>
            </a:extLst>
          </p:cNvPr>
          <p:cNvSpPr>
            <a:spLocks noGrp="1"/>
          </p:cNvSpPr>
          <p:nvPr>
            <p:ph sz="half" idx="1"/>
          </p:nvPr>
        </p:nvSpPr>
        <p:spPr/>
        <p:txBody>
          <a:bodyPr>
            <a:normAutofit fontScale="92500" lnSpcReduction="10000"/>
          </a:bodyPr>
          <a:lstStyle/>
          <a:p>
            <a:r>
              <a:rPr lang="en-US" dirty="0"/>
              <a:t>Trauma and PTSD are linked to Gambling Disorder or Problem Gambling. (Moore &amp; Grubbs 2021)</a:t>
            </a:r>
          </a:p>
          <a:p>
            <a:r>
              <a:rPr lang="en-US" dirty="0"/>
              <a:t>Severity of PTSD also linked to severity of gambling.</a:t>
            </a:r>
          </a:p>
          <a:p>
            <a:r>
              <a:rPr lang="en-US" dirty="0"/>
              <a:t>People with trauma may use gambling to cope with the negative symptoms they experience. (escape gambling)</a:t>
            </a:r>
          </a:p>
          <a:p>
            <a:r>
              <a:rPr lang="en-US" dirty="0"/>
              <a:t>People who experienced losses in life may not only try to escape the negative emotions but also metaphorically attempt to recoup what has been lost.</a:t>
            </a:r>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F1B6704-753C-6044-1E61-87A045AC86F9}"/>
              </a:ext>
            </a:extLst>
          </p:cNvPr>
          <p:cNvSpPr>
            <a:spLocks noGrp="1"/>
          </p:cNvSpPr>
          <p:nvPr>
            <p:ph sz="half" idx="2"/>
          </p:nvPr>
        </p:nvSpPr>
        <p:spPr/>
        <p:txBody>
          <a:bodyPr>
            <a:normAutofit fontScale="92500" lnSpcReduction="10000"/>
          </a:bodyPr>
          <a:lstStyle/>
          <a:p>
            <a:pPr marL="0" indent="0">
              <a:buNone/>
            </a:pPr>
            <a:endParaRPr lang="en-US" dirty="0"/>
          </a:p>
          <a:p>
            <a:endParaRPr lang="en-US" dirty="0"/>
          </a:p>
        </p:txBody>
      </p:sp>
      <p:sp>
        <p:nvSpPr>
          <p:cNvPr id="5" name="Rectangle: Rounded Corners 4">
            <a:extLst>
              <a:ext uri="{FF2B5EF4-FFF2-40B4-BE49-F238E27FC236}">
                <a16:creationId xmlns:a16="http://schemas.microsoft.com/office/drawing/2014/main" id="{B6AA93A6-97C2-F308-6499-CEECD3672492}"/>
              </a:ext>
            </a:extLst>
          </p:cNvPr>
          <p:cNvSpPr/>
          <p:nvPr/>
        </p:nvSpPr>
        <p:spPr>
          <a:xfrm>
            <a:off x="6629651" y="2533475"/>
            <a:ext cx="4158591" cy="36743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UNDERLYING NEED OR MOTIVATION:</a:t>
            </a:r>
          </a:p>
          <a:p>
            <a:pPr marL="285750" indent="-285750">
              <a:buFont typeface="Arial" panose="020B0604020202020204" pitchFamily="34" charset="0"/>
              <a:buChar char="•"/>
            </a:pPr>
            <a:r>
              <a:rPr lang="en-US" dirty="0"/>
              <a:t>Pleasure</a:t>
            </a:r>
          </a:p>
          <a:p>
            <a:pPr marL="285750" indent="-285750">
              <a:buFont typeface="Arial" panose="020B0604020202020204" pitchFamily="34" charset="0"/>
              <a:buChar char="•"/>
            </a:pPr>
            <a:r>
              <a:rPr lang="en-US" dirty="0"/>
              <a:t>Desire to feel like a winner</a:t>
            </a:r>
          </a:p>
          <a:p>
            <a:pPr marL="285750" indent="-285750">
              <a:buFont typeface="Arial" panose="020B0604020202020204" pitchFamily="34" charset="0"/>
              <a:buChar char="•"/>
            </a:pPr>
            <a:r>
              <a:rPr lang="en-US" dirty="0"/>
              <a:t>Desire to feel control over circumstances</a:t>
            </a:r>
          </a:p>
          <a:p>
            <a:pPr marL="285750" indent="-285750">
              <a:buFont typeface="Arial" panose="020B0604020202020204" pitchFamily="34" charset="0"/>
              <a:buChar char="•"/>
            </a:pPr>
            <a:r>
              <a:rPr lang="en-US" dirty="0"/>
              <a:t>Desire to feel valued, worthwhile</a:t>
            </a:r>
          </a:p>
          <a:p>
            <a:pPr marL="285750" indent="-285750">
              <a:buFont typeface="Arial" panose="020B0604020202020204" pitchFamily="34" charset="0"/>
              <a:buChar char="•"/>
            </a:pPr>
            <a:r>
              <a:rPr lang="en-US" dirty="0"/>
              <a:t>Desire to avoid pain, physical or emotional</a:t>
            </a:r>
          </a:p>
        </p:txBody>
      </p:sp>
    </p:spTree>
    <p:extLst>
      <p:ext uri="{BB962C8B-B14F-4D97-AF65-F5344CB8AC3E}">
        <p14:creationId xmlns:p14="http://schemas.microsoft.com/office/powerpoint/2010/main" val="46098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2340-7FF0-B02B-7381-CCA61DBF72FA}"/>
              </a:ext>
            </a:extLst>
          </p:cNvPr>
          <p:cNvSpPr>
            <a:spLocks noGrp="1"/>
          </p:cNvSpPr>
          <p:nvPr>
            <p:ph type="title"/>
          </p:nvPr>
        </p:nvSpPr>
        <p:spPr>
          <a:xfrm>
            <a:off x="1154955" y="833122"/>
            <a:ext cx="2793158" cy="1435946"/>
          </a:xfrm>
        </p:spPr>
        <p:txBody>
          <a:bodyPr/>
          <a:lstStyle/>
          <a:p>
            <a:r>
              <a:rPr lang="en-US" dirty="0"/>
              <a:t>NAVIGATING THE MAZE for Treatment or Support</a:t>
            </a:r>
          </a:p>
        </p:txBody>
      </p:sp>
      <p:sp>
        <p:nvSpPr>
          <p:cNvPr id="3" name="Content Placeholder 2">
            <a:extLst>
              <a:ext uri="{FF2B5EF4-FFF2-40B4-BE49-F238E27FC236}">
                <a16:creationId xmlns:a16="http://schemas.microsoft.com/office/drawing/2014/main" id="{B1EF296F-B947-84D2-6FE5-31565BC76DD8}"/>
              </a:ext>
            </a:extLst>
          </p:cNvPr>
          <p:cNvSpPr>
            <a:spLocks noGrp="1"/>
          </p:cNvSpPr>
          <p:nvPr>
            <p:ph idx="1"/>
          </p:nvPr>
        </p:nvSpPr>
        <p:spPr>
          <a:xfrm>
            <a:off x="5023556" y="304801"/>
            <a:ext cx="6694310" cy="6118859"/>
          </a:xfrm>
        </p:spPr>
        <p:txBody>
          <a:bodyPr>
            <a:normAutofit fontScale="85000" lnSpcReduction="20000"/>
          </a:bodyPr>
          <a:lstStyle/>
          <a:p>
            <a:endParaRPr lang="en-US" sz="1600" dirty="0"/>
          </a:p>
          <a:p>
            <a:endParaRPr lang="en-US" sz="1600" dirty="0"/>
          </a:p>
          <a:p>
            <a:endParaRPr lang="en-US" sz="1600" dirty="0"/>
          </a:p>
          <a:p>
            <a:endParaRPr lang="en-US" sz="1600" dirty="0"/>
          </a:p>
          <a:p>
            <a:pPr marL="0" indent="0">
              <a:buNone/>
            </a:pPr>
            <a:r>
              <a:rPr lang="en-US" sz="2600" u="sng" dirty="0"/>
              <a:t>ASSESSMENT PHASE</a:t>
            </a:r>
          </a:p>
          <a:p>
            <a:pPr marL="0" indent="0">
              <a:buNone/>
            </a:pPr>
            <a:endParaRPr lang="en-US" sz="2200" u="sng" dirty="0"/>
          </a:p>
          <a:p>
            <a:r>
              <a:rPr lang="en-US" sz="2200" dirty="0"/>
              <a:t>Get to know your gambler &amp; create atmosphere of hope/positive regard. Expect distrust of you as helper</a:t>
            </a:r>
          </a:p>
          <a:p>
            <a:r>
              <a:rPr lang="en-US" sz="2200" dirty="0"/>
              <a:t>At first, and frequently assess for suicidal ideation</a:t>
            </a:r>
          </a:p>
          <a:p>
            <a:r>
              <a:rPr lang="en-US" sz="2200" dirty="0"/>
              <a:t>Assess for severity.  Screening tools are helpful:</a:t>
            </a:r>
          </a:p>
          <a:p>
            <a:pPr marL="0" indent="0">
              <a:buNone/>
            </a:pPr>
            <a:r>
              <a:rPr lang="en-US" sz="2200" dirty="0"/>
              <a:t>       Brief Biosocial Screen; Lie-Bet; NODs; Problem     	Gambling Severity Index, DSM 5, SOGS</a:t>
            </a:r>
          </a:p>
          <a:p>
            <a:r>
              <a:rPr lang="en-US" sz="2200" dirty="0"/>
              <a:t>If severity, may discuss self-ban or immediate harm reduction strategies. </a:t>
            </a:r>
          </a:p>
          <a:p>
            <a:r>
              <a:rPr lang="en-US" sz="2200" dirty="0"/>
              <a:t>Look for comorbidities –  substances, trauma, mental health issues, other behavioral addictions. Address/refer. </a:t>
            </a:r>
          </a:p>
          <a:p>
            <a:r>
              <a:rPr lang="en-US" sz="2200" dirty="0"/>
              <a:t>Assess for stages of change (may differ for each problem)</a:t>
            </a:r>
          </a:p>
          <a:p>
            <a:endParaRPr lang="en-US" sz="1900" dirty="0"/>
          </a:p>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5A26B703-E4CA-5E00-7A8D-4D9A92E376E2}"/>
              </a:ext>
            </a:extLst>
          </p:cNvPr>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EB8F2AD8-E00A-AC04-9AD8-4971345AE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66" y="2596444"/>
            <a:ext cx="3434134" cy="3428434"/>
          </a:xfrm>
          <a:prstGeom prst="rect">
            <a:avLst/>
          </a:prstGeom>
        </p:spPr>
      </p:pic>
    </p:spTree>
    <p:extLst>
      <p:ext uri="{BB962C8B-B14F-4D97-AF65-F5344CB8AC3E}">
        <p14:creationId xmlns:p14="http://schemas.microsoft.com/office/powerpoint/2010/main" val="4071172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84B4-5380-8004-8A4B-95CF1F7CE6E5}"/>
              </a:ext>
            </a:extLst>
          </p:cNvPr>
          <p:cNvSpPr>
            <a:spLocks noGrp="1"/>
          </p:cNvSpPr>
          <p:nvPr>
            <p:ph type="title"/>
          </p:nvPr>
        </p:nvSpPr>
        <p:spPr/>
        <p:txBody>
          <a:bodyPr/>
          <a:lstStyle/>
          <a:p>
            <a:r>
              <a:rPr lang="en-US" sz="2800" dirty="0"/>
              <a:t>Domains for Assessment and Intervention (Slide 1)</a:t>
            </a:r>
          </a:p>
        </p:txBody>
      </p:sp>
      <p:sp>
        <p:nvSpPr>
          <p:cNvPr id="3" name="Text Placeholder 2">
            <a:extLst>
              <a:ext uri="{FF2B5EF4-FFF2-40B4-BE49-F238E27FC236}">
                <a16:creationId xmlns:a16="http://schemas.microsoft.com/office/drawing/2014/main" id="{75208415-40E3-2E17-E0F2-045B76183C60}"/>
              </a:ext>
            </a:extLst>
          </p:cNvPr>
          <p:cNvSpPr>
            <a:spLocks noGrp="1"/>
          </p:cNvSpPr>
          <p:nvPr>
            <p:ph type="body" idx="1"/>
          </p:nvPr>
        </p:nvSpPr>
        <p:spPr/>
        <p:txBody>
          <a:bodyPr/>
          <a:lstStyle/>
          <a:p>
            <a:r>
              <a:rPr lang="en-US" dirty="0"/>
              <a:t>Financial</a:t>
            </a:r>
          </a:p>
        </p:txBody>
      </p:sp>
      <p:sp>
        <p:nvSpPr>
          <p:cNvPr id="4" name="Text Placeholder 3">
            <a:extLst>
              <a:ext uri="{FF2B5EF4-FFF2-40B4-BE49-F238E27FC236}">
                <a16:creationId xmlns:a16="http://schemas.microsoft.com/office/drawing/2014/main" id="{E820BAD8-4AD2-572F-DBE6-BD61185A7915}"/>
              </a:ext>
            </a:extLst>
          </p:cNvPr>
          <p:cNvSpPr>
            <a:spLocks noGrp="1"/>
          </p:cNvSpPr>
          <p:nvPr>
            <p:ph type="body" sz="half" idx="15"/>
          </p:nvPr>
        </p:nvSpPr>
        <p:spPr/>
        <p:txBody>
          <a:bodyPr>
            <a:normAutofit fontScale="92500" lnSpcReduction="20000"/>
          </a:bodyPr>
          <a:lstStyle/>
          <a:p>
            <a:r>
              <a:rPr lang="en-US" dirty="0"/>
              <a:t>KEY domain to address. Wait for some trust to build in the relationship.</a:t>
            </a:r>
          </a:p>
          <a:p>
            <a:r>
              <a:rPr lang="en-US" dirty="0"/>
              <a:t>Is the gambler still able to work?</a:t>
            </a:r>
          </a:p>
          <a:p>
            <a:r>
              <a:rPr lang="en-US" dirty="0"/>
              <a:t>What bills are being unpaid?</a:t>
            </a:r>
          </a:p>
          <a:p>
            <a:r>
              <a:rPr lang="en-US" dirty="0"/>
              <a:t>Has the gambler borrowed money from others?  Obtained money illegally?</a:t>
            </a:r>
          </a:p>
          <a:p>
            <a:r>
              <a:rPr lang="en-US" dirty="0"/>
              <a:t>Get a list of debts.  Look for unexpected debts – such as a credit card in their child’s name, withdrawing money from someone’s savings account, home equity loans.</a:t>
            </a:r>
          </a:p>
          <a:p>
            <a:r>
              <a:rPr lang="en-US" dirty="0"/>
              <a:t>Look for numerous accounts.</a:t>
            </a:r>
          </a:p>
          <a:p>
            <a:endParaRPr lang="en-US" dirty="0"/>
          </a:p>
        </p:txBody>
      </p:sp>
      <p:sp>
        <p:nvSpPr>
          <p:cNvPr id="5" name="Text Placeholder 4">
            <a:extLst>
              <a:ext uri="{FF2B5EF4-FFF2-40B4-BE49-F238E27FC236}">
                <a16:creationId xmlns:a16="http://schemas.microsoft.com/office/drawing/2014/main" id="{7A2B1DCE-0988-C406-C3EC-6ACC63A8320A}"/>
              </a:ext>
            </a:extLst>
          </p:cNvPr>
          <p:cNvSpPr>
            <a:spLocks noGrp="1"/>
          </p:cNvSpPr>
          <p:nvPr>
            <p:ph type="body" sz="quarter" idx="3"/>
          </p:nvPr>
        </p:nvSpPr>
        <p:spPr/>
        <p:txBody>
          <a:bodyPr/>
          <a:lstStyle/>
          <a:p>
            <a:r>
              <a:rPr lang="en-US" dirty="0"/>
              <a:t>Relational</a:t>
            </a:r>
          </a:p>
        </p:txBody>
      </p:sp>
      <p:sp>
        <p:nvSpPr>
          <p:cNvPr id="6" name="Text Placeholder 5">
            <a:extLst>
              <a:ext uri="{FF2B5EF4-FFF2-40B4-BE49-F238E27FC236}">
                <a16:creationId xmlns:a16="http://schemas.microsoft.com/office/drawing/2014/main" id="{AD3C1633-31BD-8113-1DCE-5D2AE8878E75}"/>
              </a:ext>
            </a:extLst>
          </p:cNvPr>
          <p:cNvSpPr>
            <a:spLocks noGrp="1"/>
          </p:cNvSpPr>
          <p:nvPr>
            <p:ph type="body" sz="half" idx="16"/>
          </p:nvPr>
        </p:nvSpPr>
        <p:spPr/>
        <p:txBody>
          <a:bodyPr/>
          <a:lstStyle/>
          <a:p>
            <a:r>
              <a:rPr lang="en-US" dirty="0"/>
              <a:t>Who are the supportive persons to the gambler? </a:t>
            </a:r>
          </a:p>
          <a:p>
            <a:r>
              <a:rPr lang="en-US" dirty="0"/>
              <a:t>Who has exited their life due to the gambling?</a:t>
            </a:r>
          </a:p>
          <a:p>
            <a:r>
              <a:rPr lang="en-US" dirty="0"/>
              <a:t>How has gambling impacted the gambler’s sexuality? </a:t>
            </a:r>
          </a:p>
          <a:p>
            <a:r>
              <a:rPr lang="en-US" dirty="0"/>
              <a:t>Does the gambler have friends or a partner who also participate in gambling?</a:t>
            </a:r>
          </a:p>
          <a:p>
            <a:endParaRPr lang="en-US" dirty="0"/>
          </a:p>
        </p:txBody>
      </p:sp>
      <p:sp>
        <p:nvSpPr>
          <p:cNvPr id="7" name="Text Placeholder 6">
            <a:extLst>
              <a:ext uri="{FF2B5EF4-FFF2-40B4-BE49-F238E27FC236}">
                <a16:creationId xmlns:a16="http://schemas.microsoft.com/office/drawing/2014/main" id="{C4386057-5B9D-0DC6-90B2-7201CDEBC2EA}"/>
              </a:ext>
            </a:extLst>
          </p:cNvPr>
          <p:cNvSpPr>
            <a:spLocks noGrp="1"/>
          </p:cNvSpPr>
          <p:nvPr>
            <p:ph type="body" sz="quarter" idx="13"/>
          </p:nvPr>
        </p:nvSpPr>
        <p:spPr/>
        <p:txBody>
          <a:bodyPr/>
          <a:lstStyle/>
          <a:p>
            <a:r>
              <a:rPr lang="en-US" dirty="0"/>
              <a:t>Spiritual</a:t>
            </a:r>
          </a:p>
        </p:txBody>
      </p:sp>
      <p:sp>
        <p:nvSpPr>
          <p:cNvPr id="8" name="Text Placeholder 7">
            <a:extLst>
              <a:ext uri="{FF2B5EF4-FFF2-40B4-BE49-F238E27FC236}">
                <a16:creationId xmlns:a16="http://schemas.microsoft.com/office/drawing/2014/main" id="{76C38C63-95A4-8CB1-7A14-324E4E50593F}"/>
              </a:ext>
            </a:extLst>
          </p:cNvPr>
          <p:cNvSpPr>
            <a:spLocks noGrp="1"/>
          </p:cNvSpPr>
          <p:nvPr>
            <p:ph type="body" sz="half" idx="17"/>
          </p:nvPr>
        </p:nvSpPr>
        <p:spPr/>
        <p:txBody>
          <a:bodyPr/>
          <a:lstStyle/>
          <a:p>
            <a:r>
              <a:rPr lang="en-US" dirty="0"/>
              <a:t>As in any addiction, or illness, the gambler may have disconnected themselves from meaning in life. </a:t>
            </a:r>
          </a:p>
          <a:p>
            <a:r>
              <a:rPr lang="en-US" dirty="0"/>
              <a:t>What is the gambler’s spiritual history?</a:t>
            </a:r>
          </a:p>
          <a:p>
            <a:r>
              <a:rPr lang="en-US" dirty="0"/>
              <a:t>How is the shame they feel keeping them from seeking spiritual guidance?</a:t>
            </a:r>
          </a:p>
        </p:txBody>
      </p:sp>
    </p:spTree>
    <p:extLst>
      <p:ext uri="{BB962C8B-B14F-4D97-AF65-F5344CB8AC3E}">
        <p14:creationId xmlns:p14="http://schemas.microsoft.com/office/powerpoint/2010/main" val="1392490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BD188-8324-8EE8-8070-89C532945AE1}"/>
              </a:ext>
            </a:extLst>
          </p:cNvPr>
          <p:cNvSpPr>
            <a:spLocks noGrp="1"/>
          </p:cNvSpPr>
          <p:nvPr>
            <p:ph type="title"/>
          </p:nvPr>
        </p:nvSpPr>
        <p:spPr/>
        <p:txBody>
          <a:bodyPr/>
          <a:lstStyle/>
          <a:p>
            <a:r>
              <a:rPr lang="en-US" dirty="0"/>
              <a:t>More domains for assessment &amp; intervention – Slide 2</a:t>
            </a:r>
          </a:p>
        </p:txBody>
      </p:sp>
      <p:sp>
        <p:nvSpPr>
          <p:cNvPr id="3" name="Text Placeholder 2">
            <a:extLst>
              <a:ext uri="{FF2B5EF4-FFF2-40B4-BE49-F238E27FC236}">
                <a16:creationId xmlns:a16="http://schemas.microsoft.com/office/drawing/2014/main" id="{868EE313-2B00-EF40-29D6-B86BD4DC3815}"/>
              </a:ext>
            </a:extLst>
          </p:cNvPr>
          <p:cNvSpPr>
            <a:spLocks noGrp="1"/>
          </p:cNvSpPr>
          <p:nvPr>
            <p:ph type="body" idx="1"/>
          </p:nvPr>
        </p:nvSpPr>
        <p:spPr>
          <a:xfrm>
            <a:off x="1154954" y="2286000"/>
            <a:ext cx="3141878" cy="457200"/>
          </a:xfrm>
        </p:spPr>
        <p:txBody>
          <a:bodyPr/>
          <a:lstStyle/>
          <a:p>
            <a:r>
              <a:rPr lang="en-US" dirty="0"/>
              <a:t>Cultural	</a:t>
            </a:r>
          </a:p>
        </p:txBody>
      </p:sp>
      <p:sp>
        <p:nvSpPr>
          <p:cNvPr id="4" name="Text Placeholder 3">
            <a:extLst>
              <a:ext uri="{FF2B5EF4-FFF2-40B4-BE49-F238E27FC236}">
                <a16:creationId xmlns:a16="http://schemas.microsoft.com/office/drawing/2014/main" id="{02C0D6CE-2CC2-B280-3728-97B110455A69}"/>
              </a:ext>
            </a:extLst>
          </p:cNvPr>
          <p:cNvSpPr>
            <a:spLocks noGrp="1"/>
          </p:cNvSpPr>
          <p:nvPr>
            <p:ph type="body" sz="half" idx="15"/>
          </p:nvPr>
        </p:nvSpPr>
        <p:spPr>
          <a:xfrm>
            <a:off x="822961" y="2743200"/>
            <a:ext cx="3473872" cy="3758268"/>
          </a:xfrm>
        </p:spPr>
        <p:txBody>
          <a:bodyPr>
            <a:normAutofit/>
          </a:bodyPr>
          <a:lstStyle/>
          <a:p>
            <a:r>
              <a:rPr lang="en-US" dirty="0"/>
              <a:t>Some cultures accept or even endorse gambling. </a:t>
            </a:r>
          </a:p>
          <a:p>
            <a:r>
              <a:rPr lang="en-US" dirty="0"/>
              <a:t>Asian cultures accept/endorse gambling and have beliefs about being lucky.</a:t>
            </a:r>
          </a:p>
          <a:p>
            <a:r>
              <a:rPr lang="en-US" dirty="0"/>
              <a:t>Native American cultures have had gambling games as a communal activity. Also have mystical beliefs.  Native Americans have among the highest rates of disordered gambling.</a:t>
            </a:r>
          </a:p>
          <a:p>
            <a:r>
              <a:rPr lang="en-US" dirty="0"/>
              <a:t>Black cultures have high rates of disordered gambling and due to income disparity are more highly affected.</a:t>
            </a:r>
          </a:p>
        </p:txBody>
      </p:sp>
      <p:sp>
        <p:nvSpPr>
          <p:cNvPr id="5" name="Text Placeholder 4">
            <a:extLst>
              <a:ext uri="{FF2B5EF4-FFF2-40B4-BE49-F238E27FC236}">
                <a16:creationId xmlns:a16="http://schemas.microsoft.com/office/drawing/2014/main" id="{5997BF03-FF09-69F4-939F-AFF28A900CAC}"/>
              </a:ext>
            </a:extLst>
          </p:cNvPr>
          <p:cNvSpPr>
            <a:spLocks noGrp="1"/>
          </p:cNvSpPr>
          <p:nvPr>
            <p:ph type="body" sz="quarter" idx="3"/>
          </p:nvPr>
        </p:nvSpPr>
        <p:spPr/>
        <p:txBody>
          <a:bodyPr/>
          <a:lstStyle/>
          <a:p>
            <a:r>
              <a:rPr lang="en-US" dirty="0"/>
              <a:t>Health</a:t>
            </a:r>
          </a:p>
        </p:txBody>
      </p:sp>
      <p:sp>
        <p:nvSpPr>
          <p:cNvPr id="6" name="Text Placeholder 5">
            <a:extLst>
              <a:ext uri="{FF2B5EF4-FFF2-40B4-BE49-F238E27FC236}">
                <a16:creationId xmlns:a16="http://schemas.microsoft.com/office/drawing/2014/main" id="{26102026-AB97-A8AA-A38D-21F3CCAA8B7C}"/>
              </a:ext>
            </a:extLst>
          </p:cNvPr>
          <p:cNvSpPr>
            <a:spLocks noGrp="1"/>
          </p:cNvSpPr>
          <p:nvPr>
            <p:ph type="body" sz="half" idx="16"/>
          </p:nvPr>
        </p:nvSpPr>
        <p:spPr/>
        <p:txBody>
          <a:bodyPr>
            <a:normAutofit lnSpcReduction="10000"/>
          </a:bodyPr>
          <a:lstStyle/>
          <a:p>
            <a:r>
              <a:rPr lang="en-US" dirty="0"/>
              <a:t>Problem gambler’s health suffers, due to the preoccupation with gambling, long hours of sitting, even being in smoky environments.  </a:t>
            </a:r>
          </a:p>
          <a:p>
            <a:r>
              <a:rPr lang="en-US" dirty="0"/>
              <a:t>Parkinson’s Disease is associated with disordered gambling.  The dopamine drugs given will generate the excitement and highly associated with gambling.</a:t>
            </a:r>
          </a:p>
          <a:p>
            <a:r>
              <a:rPr lang="en-US" dirty="0"/>
              <a:t>Some people with health problems gamble to escape the stress or pain of their condition.</a:t>
            </a:r>
          </a:p>
        </p:txBody>
      </p:sp>
      <p:sp>
        <p:nvSpPr>
          <p:cNvPr id="7" name="Text Placeholder 6">
            <a:extLst>
              <a:ext uri="{FF2B5EF4-FFF2-40B4-BE49-F238E27FC236}">
                <a16:creationId xmlns:a16="http://schemas.microsoft.com/office/drawing/2014/main" id="{9E704E3B-5B4C-3394-1189-9A2515DB204C}"/>
              </a:ext>
            </a:extLst>
          </p:cNvPr>
          <p:cNvSpPr>
            <a:spLocks noGrp="1"/>
          </p:cNvSpPr>
          <p:nvPr>
            <p:ph type="body" sz="quarter" idx="13"/>
          </p:nvPr>
        </p:nvSpPr>
        <p:spPr/>
        <p:txBody>
          <a:bodyPr/>
          <a:lstStyle/>
          <a:p>
            <a:r>
              <a:rPr lang="en-US" b="1" dirty="0"/>
              <a:t>Suicide</a:t>
            </a:r>
          </a:p>
        </p:txBody>
      </p:sp>
      <p:sp>
        <p:nvSpPr>
          <p:cNvPr id="8" name="Text Placeholder 7">
            <a:extLst>
              <a:ext uri="{FF2B5EF4-FFF2-40B4-BE49-F238E27FC236}">
                <a16:creationId xmlns:a16="http://schemas.microsoft.com/office/drawing/2014/main" id="{7CFBBAF0-4BC5-E867-539D-ABBC395E4326}"/>
              </a:ext>
            </a:extLst>
          </p:cNvPr>
          <p:cNvSpPr>
            <a:spLocks noGrp="1"/>
          </p:cNvSpPr>
          <p:nvPr>
            <p:ph type="body" sz="half" idx="17"/>
          </p:nvPr>
        </p:nvSpPr>
        <p:spPr/>
        <p:txBody>
          <a:bodyPr>
            <a:normAutofit lnSpcReduction="10000"/>
          </a:bodyPr>
          <a:lstStyle/>
          <a:p>
            <a:r>
              <a:rPr lang="en-US" dirty="0"/>
              <a:t>50% of problem gamblers have had suicidal ideation and 17% of attempted it. </a:t>
            </a:r>
          </a:p>
          <a:p>
            <a:r>
              <a:rPr lang="en-US" dirty="0"/>
              <a:t>Problem gamblers have the highest suicide rate of any of persons with addictive disorders.</a:t>
            </a:r>
          </a:p>
          <a:p>
            <a:r>
              <a:rPr lang="en-US" sz="2400" dirty="0">
                <a:solidFill>
                  <a:schemeClr val="accent2">
                    <a:lumMod val="75000"/>
                  </a:schemeClr>
                </a:solidFill>
              </a:rPr>
              <a:t>Judicial</a:t>
            </a:r>
          </a:p>
          <a:p>
            <a:r>
              <a:rPr lang="en-US" sz="1800" dirty="0">
                <a:solidFill>
                  <a:schemeClr val="tx2"/>
                </a:solidFill>
              </a:rPr>
              <a:t>Is the gambler in trouble legally? May need legal representation, support.</a:t>
            </a:r>
          </a:p>
        </p:txBody>
      </p:sp>
    </p:spTree>
    <p:extLst>
      <p:ext uri="{BB962C8B-B14F-4D97-AF65-F5344CB8AC3E}">
        <p14:creationId xmlns:p14="http://schemas.microsoft.com/office/powerpoint/2010/main" val="2983841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2BDF-557F-DC96-A916-55D3D280EC9A}"/>
              </a:ext>
            </a:extLst>
          </p:cNvPr>
          <p:cNvSpPr>
            <a:spLocks noGrp="1"/>
          </p:cNvSpPr>
          <p:nvPr>
            <p:ph type="title"/>
          </p:nvPr>
        </p:nvSpPr>
        <p:spPr/>
        <p:txBody>
          <a:bodyPr/>
          <a:lstStyle/>
          <a:p>
            <a:r>
              <a:rPr lang="en-US" dirty="0"/>
              <a:t>More Domains for assessment and intervention – Slide 3</a:t>
            </a:r>
          </a:p>
        </p:txBody>
      </p:sp>
      <p:sp>
        <p:nvSpPr>
          <p:cNvPr id="3" name="Content Placeholder 2">
            <a:extLst>
              <a:ext uri="{FF2B5EF4-FFF2-40B4-BE49-F238E27FC236}">
                <a16:creationId xmlns:a16="http://schemas.microsoft.com/office/drawing/2014/main" id="{D6072AB1-885D-31D8-3E5D-034261EAC71F}"/>
              </a:ext>
            </a:extLst>
          </p:cNvPr>
          <p:cNvSpPr>
            <a:spLocks noGrp="1"/>
          </p:cNvSpPr>
          <p:nvPr>
            <p:ph sz="half" idx="1"/>
          </p:nvPr>
        </p:nvSpPr>
        <p:spPr/>
        <p:txBody>
          <a:bodyPr>
            <a:normAutofit/>
          </a:bodyPr>
          <a:lstStyle/>
          <a:p>
            <a:pPr marL="0" indent="0">
              <a:buNone/>
            </a:pPr>
            <a:r>
              <a:rPr lang="en-US" sz="2800" dirty="0"/>
              <a:t>Recreation </a:t>
            </a:r>
          </a:p>
          <a:p>
            <a:pPr marL="0" indent="0">
              <a:buNone/>
            </a:pPr>
            <a:r>
              <a:rPr lang="en-US" dirty="0"/>
              <a:t>Find or reconnect to enjoyable activities. (Form of behavioral economics)</a:t>
            </a:r>
          </a:p>
          <a:p>
            <a:pPr marL="0" indent="0">
              <a:buNone/>
            </a:pPr>
            <a:r>
              <a:rPr lang="en-US" dirty="0"/>
              <a:t>Remember that nothing will compare to the high of the gambling. But ask them to try for activities that come close.</a:t>
            </a:r>
          </a:p>
          <a:p>
            <a:pPr marL="0" indent="0">
              <a:buNone/>
            </a:pPr>
            <a:r>
              <a:rPr lang="en-US" dirty="0"/>
              <a:t>Make sure recreational activities don’t involve persons who will encourage the gambler to drink, drug or gamble.</a:t>
            </a:r>
          </a:p>
        </p:txBody>
      </p:sp>
      <p:sp>
        <p:nvSpPr>
          <p:cNvPr id="4" name="Content Placeholder 3">
            <a:extLst>
              <a:ext uri="{FF2B5EF4-FFF2-40B4-BE49-F238E27FC236}">
                <a16:creationId xmlns:a16="http://schemas.microsoft.com/office/drawing/2014/main" id="{3860696D-FC6B-AD91-9492-8029037117E4}"/>
              </a:ext>
            </a:extLst>
          </p:cNvPr>
          <p:cNvSpPr>
            <a:spLocks noGrp="1"/>
          </p:cNvSpPr>
          <p:nvPr>
            <p:ph sz="half" idx="2"/>
          </p:nvPr>
        </p:nvSpPr>
        <p:spPr/>
        <p:txBody>
          <a:bodyPr>
            <a:normAutofit/>
          </a:bodyPr>
          <a:lstStyle/>
          <a:p>
            <a:pPr marL="0" indent="0">
              <a:buNone/>
            </a:pPr>
            <a:r>
              <a:rPr lang="en-US" sz="2800" dirty="0"/>
              <a:t>Society</a:t>
            </a:r>
          </a:p>
          <a:p>
            <a:pPr marL="0" indent="0">
              <a:buNone/>
            </a:pPr>
            <a:r>
              <a:rPr lang="en-US" dirty="0"/>
              <a:t>Advocate for gamblers, educate others about the disease</a:t>
            </a:r>
          </a:p>
          <a:p>
            <a:pPr marL="0" indent="0">
              <a:buNone/>
            </a:pPr>
            <a:r>
              <a:rPr lang="en-US" dirty="0"/>
              <a:t>Advocate for insurance coverage/treatment</a:t>
            </a:r>
          </a:p>
          <a:p>
            <a:pPr marL="0" indent="0">
              <a:buNone/>
            </a:pPr>
            <a:r>
              <a:rPr lang="en-US" dirty="0"/>
              <a:t>Watch your own language about gambling – instead of “addict”, use “person with a gambling problem”. </a:t>
            </a:r>
          </a:p>
          <a:p>
            <a:pPr marL="0" indent="0">
              <a:buNone/>
            </a:pPr>
            <a:r>
              <a:rPr lang="en-US" dirty="0"/>
              <a:t>Look for ways to influence policymakers</a:t>
            </a:r>
          </a:p>
          <a:p>
            <a:pPr marL="0" indent="0">
              <a:buNone/>
            </a:pPr>
            <a:endParaRPr lang="en-US" dirty="0"/>
          </a:p>
          <a:p>
            <a:endParaRPr lang="en-US" dirty="0"/>
          </a:p>
        </p:txBody>
      </p:sp>
    </p:spTree>
    <p:extLst>
      <p:ext uri="{BB962C8B-B14F-4D97-AF65-F5344CB8AC3E}">
        <p14:creationId xmlns:p14="http://schemas.microsoft.com/office/powerpoint/2010/main" val="356226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5B24F-E2BD-B772-6725-940270BE061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EF5A0B-D587-21ED-77AD-2F091DDB22CA}"/>
              </a:ext>
            </a:extLst>
          </p:cNvPr>
          <p:cNvSpPr>
            <a:spLocks noGrp="1"/>
          </p:cNvSpPr>
          <p:nvPr>
            <p:ph type="ctrTitle"/>
          </p:nvPr>
        </p:nvSpPr>
        <p:spPr>
          <a:xfrm>
            <a:off x="649044" y="457200"/>
            <a:ext cx="6815446" cy="3860800"/>
          </a:xfrm>
        </p:spPr>
        <p:txBody>
          <a:bodyPr>
            <a:normAutofit fontScale="90000"/>
          </a:bodyPr>
          <a:lstStyle/>
          <a:p>
            <a:r>
              <a:rPr lang="en-US" dirty="0"/>
              <a:t>Panoramic Views: </a:t>
            </a:r>
            <a:br>
              <a:rPr lang="en-US" dirty="0"/>
            </a:br>
            <a:r>
              <a:rPr lang="en-US" sz="5300" dirty="0"/>
              <a:t>Self and Gambler in Helping Relationships</a:t>
            </a:r>
          </a:p>
        </p:txBody>
      </p:sp>
      <p:sp>
        <p:nvSpPr>
          <p:cNvPr id="8" name="Subtitle 7">
            <a:extLst>
              <a:ext uri="{FF2B5EF4-FFF2-40B4-BE49-F238E27FC236}">
                <a16:creationId xmlns:a16="http://schemas.microsoft.com/office/drawing/2014/main" id="{5E65625A-8284-B4EA-CFF1-D8325C6604CF}"/>
              </a:ext>
            </a:extLst>
          </p:cNvPr>
          <p:cNvSpPr>
            <a:spLocks noGrp="1"/>
          </p:cNvSpPr>
          <p:nvPr>
            <p:ph type="subTitle" idx="1"/>
          </p:nvPr>
        </p:nvSpPr>
        <p:spPr>
          <a:xfrm>
            <a:off x="649045" y="4640424"/>
            <a:ext cx="6437555" cy="820576"/>
          </a:xfrm>
        </p:spPr>
        <p:txBody>
          <a:bodyPr>
            <a:normAutofit fontScale="92500"/>
          </a:bodyPr>
          <a:lstStyle/>
          <a:p>
            <a:r>
              <a:rPr lang="en-US" dirty="0"/>
              <a:t>Cindy Anderson, MSW, LCSW, ICGC-I</a:t>
            </a:r>
          </a:p>
        </p:txBody>
      </p:sp>
      <p:pic>
        <p:nvPicPr>
          <p:cNvPr id="5" name="Picture Placeholder 4" descr="A picture containing mountain, sky, outdoor, nature, sunrise ">
            <a:extLst>
              <a:ext uri="{FF2B5EF4-FFF2-40B4-BE49-F238E27FC236}">
                <a16:creationId xmlns:a16="http://schemas.microsoft.com/office/drawing/2014/main" id="{4F20A198-A5E9-EABE-6110-585C42E8B15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113533" y="0"/>
            <a:ext cx="4082983" cy="6858000"/>
          </a:xfrm>
        </p:spPr>
      </p:pic>
    </p:spTree>
    <p:extLst>
      <p:ext uri="{BB962C8B-B14F-4D97-AF65-F5344CB8AC3E}">
        <p14:creationId xmlns:p14="http://schemas.microsoft.com/office/powerpoint/2010/main" val="207969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8571-76BB-15B7-CEB2-485B9C079267}"/>
              </a:ext>
            </a:extLst>
          </p:cNvPr>
          <p:cNvSpPr>
            <a:spLocks noGrp="1"/>
          </p:cNvSpPr>
          <p:nvPr>
            <p:ph type="title"/>
          </p:nvPr>
        </p:nvSpPr>
        <p:spPr/>
        <p:txBody>
          <a:bodyPr/>
          <a:lstStyle/>
          <a:p>
            <a:r>
              <a:rPr lang="en-US" dirty="0"/>
              <a:t>Treatment tasks – Slide 1</a:t>
            </a:r>
          </a:p>
        </p:txBody>
      </p:sp>
      <p:sp>
        <p:nvSpPr>
          <p:cNvPr id="3" name="Content Placeholder 2">
            <a:extLst>
              <a:ext uri="{FF2B5EF4-FFF2-40B4-BE49-F238E27FC236}">
                <a16:creationId xmlns:a16="http://schemas.microsoft.com/office/drawing/2014/main" id="{BC76E770-B5A3-409E-E0E0-DDAA48D9F8FD}"/>
              </a:ext>
            </a:extLst>
          </p:cNvPr>
          <p:cNvSpPr>
            <a:spLocks noGrp="1"/>
          </p:cNvSpPr>
          <p:nvPr>
            <p:ph sz="half" idx="1"/>
          </p:nvPr>
        </p:nvSpPr>
        <p:spPr/>
        <p:txBody>
          <a:bodyPr>
            <a:normAutofit/>
          </a:bodyPr>
          <a:lstStyle/>
          <a:p>
            <a:r>
              <a:rPr lang="en-US" sz="1800" dirty="0"/>
              <a:t>Look for support person – involve if approp</a:t>
            </a:r>
            <a:r>
              <a:rPr lang="en-US" dirty="0"/>
              <a:t>riate. </a:t>
            </a:r>
            <a:r>
              <a:rPr lang="en-US" sz="1800" dirty="0"/>
              <a:t>GA, Facebook groups or podcasts too. Can get sponsor at GA.</a:t>
            </a:r>
          </a:p>
          <a:p>
            <a:r>
              <a:rPr lang="en-US" sz="1800" dirty="0"/>
              <a:t>Encourage positive health behaviors: see MD, take meds, exercise. </a:t>
            </a:r>
          </a:p>
          <a:p>
            <a:r>
              <a:rPr lang="en-US" sz="1800" dirty="0"/>
              <a:t>Encourage substitute recreation (behavioral economics) Encourage sense of meaning</a:t>
            </a:r>
          </a:p>
          <a:p>
            <a:r>
              <a:rPr lang="en-US" sz="1800" dirty="0"/>
              <a:t>Educate on gambling effects on the brain</a:t>
            </a:r>
          </a:p>
          <a:p>
            <a:pPr marL="0" indent="0">
              <a:buNone/>
            </a:pPr>
            <a:endParaRPr lang="en-US" dirty="0"/>
          </a:p>
        </p:txBody>
      </p:sp>
      <p:sp>
        <p:nvSpPr>
          <p:cNvPr id="4" name="Content Placeholder 3">
            <a:extLst>
              <a:ext uri="{FF2B5EF4-FFF2-40B4-BE49-F238E27FC236}">
                <a16:creationId xmlns:a16="http://schemas.microsoft.com/office/drawing/2014/main" id="{323D65BE-1CCB-E234-ADF0-4572B115FFF8}"/>
              </a:ext>
            </a:extLst>
          </p:cNvPr>
          <p:cNvSpPr>
            <a:spLocks noGrp="1"/>
          </p:cNvSpPr>
          <p:nvPr>
            <p:ph sz="half" idx="2"/>
          </p:nvPr>
        </p:nvSpPr>
        <p:spPr>
          <a:xfrm>
            <a:off x="5980112" y="2603500"/>
            <a:ext cx="5053759" cy="3416300"/>
          </a:xfrm>
        </p:spPr>
        <p:txBody>
          <a:bodyPr>
            <a:normAutofit/>
          </a:bodyPr>
          <a:lstStyle/>
          <a:p>
            <a:r>
              <a:rPr lang="en-US" sz="1800" dirty="0"/>
              <a:t>Assess level of debt (few sessions later)</a:t>
            </a:r>
          </a:p>
          <a:p>
            <a:r>
              <a:rPr lang="en-US" sz="1800" dirty="0"/>
              <a:t>Put together debt management plan</a:t>
            </a:r>
          </a:p>
          <a:p>
            <a:endParaRPr lang="en-US" sz="1800" dirty="0"/>
          </a:p>
          <a:p>
            <a:endParaRPr lang="en-US" dirty="0"/>
          </a:p>
        </p:txBody>
      </p:sp>
      <p:pic>
        <p:nvPicPr>
          <p:cNvPr id="5" name="Picture 4">
            <a:extLst>
              <a:ext uri="{FF2B5EF4-FFF2-40B4-BE49-F238E27FC236}">
                <a16:creationId xmlns:a16="http://schemas.microsoft.com/office/drawing/2014/main" id="{BF49D03D-3B72-CDEE-7C66-7263DA6237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5072" y="3429000"/>
            <a:ext cx="2628900" cy="2050197"/>
          </a:xfrm>
          <a:prstGeom prst="rect">
            <a:avLst/>
          </a:prstGeom>
        </p:spPr>
      </p:pic>
      <p:sp>
        <p:nvSpPr>
          <p:cNvPr id="6" name="Speech Bubble: Rectangle with Corners Rounded 5">
            <a:extLst>
              <a:ext uri="{FF2B5EF4-FFF2-40B4-BE49-F238E27FC236}">
                <a16:creationId xmlns:a16="http://schemas.microsoft.com/office/drawing/2014/main" id="{3334912E-9E7E-0355-0E24-D4C29DAD36FB}"/>
              </a:ext>
            </a:extLst>
          </p:cNvPr>
          <p:cNvSpPr/>
          <p:nvPr/>
        </p:nvSpPr>
        <p:spPr>
          <a:xfrm>
            <a:off x="7774622" y="3429000"/>
            <a:ext cx="1003618" cy="612648"/>
          </a:xfrm>
          <a:prstGeom prst="wedgeRoundRectCallou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a:t>
            </a:r>
          </a:p>
        </p:txBody>
      </p:sp>
      <p:sp>
        <p:nvSpPr>
          <p:cNvPr id="7" name="Flowchart: Punched Tape 6">
            <a:extLst>
              <a:ext uri="{FF2B5EF4-FFF2-40B4-BE49-F238E27FC236}">
                <a16:creationId xmlns:a16="http://schemas.microsoft.com/office/drawing/2014/main" id="{E17A3B52-D466-3F02-3A0A-71A33E483482}"/>
              </a:ext>
            </a:extLst>
          </p:cNvPr>
          <p:cNvSpPr/>
          <p:nvPr/>
        </p:nvSpPr>
        <p:spPr>
          <a:xfrm>
            <a:off x="8874520" y="4454098"/>
            <a:ext cx="1172449" cy="804672"/>
          </a:xfrm>
          <a:prstGeom prst="flowChartPunchedTap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HELP!!</a:t>
            </a:r>
          </a:p>
        </p:txBody>
      </p:sp>
    </p:spTree>
    <p:extLst>
      <p:ext uri="{BB962C8B-B14F-4D97-AF65-F5344CB8AC3E}">
        <p14:creationId xmlns:p14="http://schemas.microsoft.com/office/powerpoint/2010/main" val="1689123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5DFD-42B5-2C8F-6150-E1638EC5EFB0}"/>
              </a:ext>
            </a:extLst>
          </p:cNvPr>
          <p:cNvSpPr>
            <a:spLocks noGrp="1"/>
          </p:cNvSpPr>
          <p:nvPr>
            <p:ph type="title"/>
          </p:nvPr>
        </p:nvSpPr>
        <p:spPr/>
        <p:txBody>
          <a:bodyPr/>
          <a:lstStyle/>
          <a:p>
            <a:r>
              <a:rPr lang="en-US" dirty="0"/>
              <a:t>More treatment tasks</a:t>
            </a:r>
          </a:p>
        </p:txBody>
      </p:sp>
      <p:sp>
        <p:nvSpPr>
          <p:cNvPr id="3" name="Content Placeholder 2">
            <a:extLst>
              <a:ext uri="{FF2B5EF4-FFF2-40B4-BE49-F238E27FC236}">
                <a16:creationId xmlns:a16="http://schemas.microsoft.com/office/drawing/2014/main" id="{201FA6FD-2E7B-1263-37D2-189282EAC281}"/>
              </a:ext>
            </a:extLst>
          </p:cNvPr>
          <p:cNvSpPr>
            <a:spLocks noGrp="1"/>
          </p:cNvSpPr>
          <p:nvPr>
            <p:ph sz="half" idx="1"/>
          </p:nvPr>
        </p:nvSpPr>
        <p:spPr/>
        <p:txBody>
          <a:bodyPr>
            <a:normAutofit lnSpcReduction="10000"/>
          </a:bodyPr>
          <a:lstStyle/>
          <a:p>
            <a:r>
              <a:rPr lang="en-US" dirty="0"/>
              <a:t>Look at cognitive distortions about gambling </a:t>
            </a:r>
          </a:p>
          <a:p>
            <a:r>
              <a:rPr lang="en-US" dirty="0"/>
              <a:t>Substitute cognitive processes </a:t>
            </a:r>
          </a:p>
          <a:p>
            <a:r>
              <a:rPr lang="en-US" dirty="0"/>
              <a:t>Use imagery to imagine coping or to imagine the negative effects of gambling </a:t>
            </a:r>
          </a:p>
          <a:p>
            <a:r>
              <a:rPr lang="en-US" dirty="0"/>
              <a:t>Teach techniques to manage urges</a:t>
            </a:r>
            <a:endParaRPr lang="en-US" sz="1800" dirty="0"/>
          </a:p>
          <a:p>
            <a:r>
              <a:rPr lang="en-US" sz="1800" dirty="0"/>
              <a:t>Educate on and help gambler set up barriers to gambling</a:t>
            </a:r>
          </a:p>
          <a:p>
            <a:r>
              <a:rPr lang="en-US" dirty="0"/>
              <a:t>Mindfulness very helpful</a:t>
            </a:r>
          </a:p>
        </p:txBody>
      </p:sp>
      <p:sp>
        <p:nvSpPr>
          <p:cNvPr id="4" name="Content Placeholder 3">
            <a:extLst>
              <a:ext uri="{FF2B5EF4-FFF2-40B4-BE49-F238E27FC236}">
                <a16:creationId xmlns:a16="http://schemas.microsoft.com/office/drawing/2014/main" id="{D37A61E8-519A-EC81-E280-37B1821BE31C}"/>
              </a:ext>
            </a:extLst>
          </p:cNvPr>
          <p:cNvSpPr>
            <a:spLocks noGrp="1"/>
          </p:cNvSpPr>
          <p:nvPr>
            <p:ph sz="half" idx="2"/>
          </p:nvPr>
        </p:nvSpPr>
        <p:spPr/>
        <p:txBody>
          <a:bodyPr>
            <a:normAutofit lnSpcReduction="10000"/>
          </a:bodyPr>
          <a:lstStyle/>
          <a:p>
            <a:r>
              <a:rPr lang="en-US" dirty="0"/>
              <a:t>Do deeper work, after more stability (need to assess readiness)  Look at life factors, family of origin which may have led to gambling</a:t>
            </a:r>
          </a:p>
          <a:p>
            <a:r>
              <a:rPr lang="en-US" dirty="0"/>
              <a:t>Couples work or family work is encouraged</a:t>
            </a:r>
          </a:p>
          <a:p>
            <a:r>
              <a:rPr lang="en-US" sz="1800" dirty="0"/>
              <a:t>Expect difficulty in reducing or stopping gambling</a:t>
            </a:r>
          </a:p>
          <a:p>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869273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F241-A9E8-A3C0-0582-22A33BC32F6E}"/>
              </a:ext>
            </a:extLst>
          </p:cNvPr>
          <p:cNvSpPr>
            <a:spLocks noGrp="1"/>
          </p:cNvSpPr>
          <p:nvPr>
            <p:ph type="title"/>
          </p:nvPr>
        </p:nvSpPr>
        <p:spPr/>
        <p:txBody>
          <a:bodyPr/>
          <a:lstStyle/>
          <a:p>
            <a:r>
              <a:rPr lang="en-US" dirty="0"/>
              <a:t>Collaborations</a:t>
            </a:r>
          </a:p>
        </p:txBody>
      </p:sp>
      <p:sp>
        <p:nvSpPr>
          <p:cNvPr id="3" name="Text Placeholder 2">
            <a:extLst>
              <a:ext uri="{FF2B5EF4-FFF2-40B4-BE49-F238E27FC236}">
                <a16:creationId xmlns:a16="http://schemas.microsoft.com/office/drawing/2014/main" id="{851A73C7-33CB-F543-4B9F-618EBDD33551}"/>
              </a:ext>
            </a:extLst>
          </p:cNvPr>
          <p:cNvSpPr>
            <a:spLocks noGrp="1"/>
          </p:cNvSpPr>
          <p:nvPr>
            <p:ph type="body" idx="1"/>
          </p:nvPr>
        </p:nvSpPr>
        <p:spPr/>
        <p:txBody>
          <a:bodyPr/>
          <a:lstStyle/>
          <a:p>
            <a:r>
              <a:rPr lang="en-US" dirty="0"/>
              <a:t>Medical</a:t>
            </a:r>
          </a:p>
        </p:txBody>
      </p:sp>
      <p:sp>
        <p:nvSpPr>
          <p:cNvPr id="4" name="Text Placeholder 3">
            <a:extLst>
              <a:ext uri="{FF2B5EF4-FFF2-40B4-BE49-F238E27FC236}">
                <a16:creationId xmlns:a16="http://schemas.microsoft.com/office/drawing/2014/main" id="{EB918589-3674-CBD2-E67A-9B36FB6CF2D8}"/>
              </a:ext>
            </a:extLst>
          </p:cNvPr>
          <p:cNvSpPr>
            <a:spLocks noGrp="1"/>
          </p:cNvSpPr>
          <p:nvPr>
            <p:ph type="body" sz="half" idx="15"/>
          </p:nvPr>
        </p:nvSpPr>
        <p:spPr/>
        <p:txBody>
          <a:bodyPr/>
          <a:lstStyle/>
          <a:p>
            <a:r>
              <a:rPr lang="en-US" sz="2000" dirty="0"/>
              <a:t>Contact with Medical Provider – PCP and/or Specialist</a:t>
            </a:r>
          </a:p>
          <a:p>
            <a:r>
              <a:rPr lang="en-US" sz="2000" dirty="0"/>
              <a:t>Pharmacist</a:t>
            </a:r>
          </a:p>
          <a:p>
            <a:endParaRPr lang="en-US" sz="2000" dirty="0"/>
          </a:p>
          <a:p>
            <a:endParaRPr lang="en-US" dirty="0"/>
          </a:p>
        </p:txBody>
      </p:sp>
      <p:sp>
        <p:nvSpPr>
          <p:cNvPr id="5" name="Text Placeholder 4">
            <a:extLst>
              <a:ext uri="{FF2B5EF4-FFF2-40B4-BE49-F238E27FC236}">
                <a16:creationId xmlns:a16="http://schemas.microsoft.com/office/drawing/2014/main" id="{08B4E877-648E-6334-1CA3-C409896D110C}"/>
              </a:ext>
            </a:extLst>
          </p:cNvPr>
          <p:cNvSpPr>
            <a:spLocks noGrp="1"/>
          </p:cNvSpPr>
          <p:nvPr>
            <p:ph type="body" sz="quarter" idx="3"/>
          </p:nvPr>
        </p:nvSpPr>
        <p:spPr>
          <a:xfrm>
            <a:off x="4512721" y="2603500"/>
            <a:ext cx="3147009" cy="825500"/>
          </a:xfrm>
        </p:spPr>
        <p:txBody>
          <a:bodyPr/>
          <a:lstStyle/>
          <a:p>
            <a:r>
              <a:rPr lang="en-US" dirty="0"/>
              <a:t>Mental Health/SA Treatment</a:t>
            </a:r>
          </a:p>
        </p:txBody>
      </p:sp>
      <p:sp>
        <p:nvSpPr>
          <p:cNvPr id="6" name="Text Placeholder 5">
            <a:extLst>
              <a:ext uri="{FF2B5EF4-FFF2-40B4-BE49-F238E27FC236}">
                <a16:creationId xmlns:a16="http://schemas.microsoft.com/office/drawing/2014/main" id="{C6DD7B7F-5304-1905-EEA8-F4B60C2FAFDC}"/>
              </a:ext>
            </a:extLst>
          </p:cNvPr>
          <p:cNvSpPr>
            <a:spLocks noGrp="1"/>
          </p:cNvSpPr>
          <p:nvPr>
            <p:ph type="body" sz="half" idx="16"/>
          </p:nvPr>
        </p:nvSpPr>
        <p:spPr>
          <a:xfrm>
            <a:off x="4512721" y="3429000"/>
            <a:ext cx="3147009" cy="1684868"/>
          </a:xfrm>
        </p:spPr>
        <p:txBody>
          <a:bodyPr/>
          <a:lstStyle/>
          <a:p>
            <a:r>
              <a:rPr lang="en-US" sz="2000" dirty="0"/>
              <a:t>May have adjunct treatment provider</a:t>
            </a:r>
          </a:p>
          <a:p>
            <a:r>
              <a:rPr lang="en-US" sz="2000" dirty="0"/>
              <a:t>Prescriber</a:t>
            </a:r>
          </a:p>
          <a:p>
            <a:r>
              <a:rPr lang="en-US" sz="2000" dirty="0"/>
              <a:t>Intensive Outpatient</a:t>
            </a:r>
          </a:p>
          <a:p>
            <a:endParaRPr lang="en-US" dirty="0"/>
          </a:p>
        </p:txBody>
      </p:sp>
      <p:sp>
        <p:nvSpPr>
          <p:cNvPr id="7" name="Text Placeholder 6">
            <a:extLst>
              <a:ext uri="{FF2B5EF4-FFF2-40B4-BE49-F238E27FC236}">
                <a16:creationId xmlns:a16="http://schemas.microsoft.com/office/drawing/2014/main" id="{906F5068-E8BC-0FBC-5E2D-AC9D4BB1E825}"/>
              </a:ext>
            </a:extLst>
          </p:cNvPr>
          <p:cNvSpPr>
            <a:spLocks noGrp="1"/>
          </p:cNvSpPr>
          <p:nvPr>
            <p:ph type="body" sz="quarter" idx="13"/>
          </p:nvPr>
        </p:nvSpPr>
        <p:spPr/>
        <p:txBody>
          <a:bodyPr/>
          <a:lstStyle/>
          <a:p>
            <a:r>
              <a:rPr lang="en-US" dirty="0"/>
              <a:t>Peer Support/Tech</a:t>
            </a:r>
          </a:p>
        </p:txBody>
      </p:sp>
      <p:sp>
        <p:nvSpPr>
          <p:cNvPr id="8" name="Text Placeholder 7">
            <a:extLst>
              <a:ext uri="{FF2B5EF4-FFF2-40B4-BE49-F238E27FC236}">
                <a16:creationId xmlns:a16="http://schemas.microsoft.com/office/drawing/2014/main" id="{7EED052A-99A3-B811-1305-A69EFEA3A78A}"/>
              </a:ext>
            </a:extLst>
          </p:cNvPr>
          <p:cNvSpPr>
            <a:spLocks noGrp="1"/>
          </p:cNvSpPr>
          <p:nvPr>
            <p:ph type="body" sz="half" idx="17"/>
          </p:nvPr>
        </p:nvSpPr>
        <p:spPr/>
        <p:txBody>
          <a:bodyPr>
            <a:normAutofit fontScale="92500" lnSpcReduction="20000"/>
          </a:bodyPr>
          <a:lstStyle/>
          <a:p>
            <a:r>
              <a:rPr lang="en-US" sz="1800" dirty="0"/>
              <a:t>Gambler’s Anonymous</a:t>
            </a:r>
          </a:p>
          <a:p>
            <a:r>
              <a:rPr lang="en-US" sz="1800" dirty="0"/>
              <a:t>RGANM texting available</a:t>
            </a:r>
          </a:p>
          <a:p>
            <a:r>
              <a:rPr lang="en-US" sz="1800" dirty="0"/>
              <a:t>1-800-Gambler (Text, Talk)</a:t>
            </a:r>
          </a:p>
          <a:p>
            <a:r>
              <a:rPr lang="en-US" sz="1800" dirty="0"/>
              <a:t>Gam-Anon for families</a:t>
            </a:r>
          </a:p>
          <a:p>
            <a:r>
              <a:rPr lang="en-US" sz="1800" dirty="0" err="1"/>
              <a:t>Gamban</a:t>
            </a:r>
            <a:endParaRPr lang="en-US" sz="1800" dirty="0"/>
          </a:p>
          <a:p>
            <a:r>
              <a:rPr lang="en-US" sz="1800" dirty="0"/>
              <a:t>Facebook/</a:t>
            </a:r>
            <a:r>
              <a:rPr lang="en-US" sz="1800" dirty="0" err="1"/>
              <a:t>Youtube</a:t>
            </a:r>
            <a:r>
              <a:rPr lang="en-US" sz="1800" dirty="0"/>
              <a:t>/Instagram</a:t>
            </a:r>
          </a:p>
          <a:p>
            <a:r>
              <a:rPr lang="en-US" sz="1800" dirty="0"/>
              <a:t>Podcasts (Hello My Name is Craig)</a:t>
            </a:r>
          </a:p>
        </p:txBody>
      </p:sp>
    </p:spTree>
    <p:extLst>
      <p:ext uri="{BB962C8B-B14F-4D97-AF65-F5344CB8AC3E}">
        <p14:creationId xmlns:p14="http://schemas.microsoft.com/office/powerpoint/2010/main" val="2212081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F901E-EB99-FFAC-39E5-38639B67AB6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A1821C8-DE04-6C1D-915E-A2C2E361DFF9}"/>
              </a:ext>
            </a:extLst>
          </p:cNvPr>
          <p:cNvSpPr>
            <a:spLocks noGrp="1"/>
          </p:cNvSpPr>
          <p:nvPr>
            <p:ph idx="1"/>
          </p:nvPr>
        </p:nvSpPr>
        <p:spPr/>
        <p:txBody>
          <a:bodyPr/>
          <a:lstStyle/>
          <a:p>
            <a:r>
              <a:rPr lang="en-US" u="sng" dirty="0"/>
              <a:t>Be open </a:t>
            </a:r>
            <a:r>
              <a:rPr lang="en-US" dirty="0"/>
              <a:t>as a practitioner to understand yourself, and to understand the gambler.</a:t>
            </a:r>
          </a:p>
          <a:p>
            <a:r>
              <a:rPr lang="en-US" u="sng" dirty="0"/>
              <a:t>Have empathy</a:t>
            </a:r>
            <a:r>
              <a:rPr lang="en-US" dirty="0"/>
              <a:t>! (“Empathy is the ladder out of the shame hole” – </a:t>
            </a:r>
            <a:r>
              <a:rPr lang="en-US" dirty="0" err="1"/>
              <a:t>Brene</a:t>
            </a:r>
            <a:r>
              <a:rPr lang="en-US" dirty="0"/>
              <a:t> Brown) Information given to you is in sacred trust.</a:t>
            </a:r>
          </a:p>
          <a:p>
            <a:r>
              <a:rPr lang="en-US" dirty="0"/>
              <a:t>Take the </a:t>
            </a:r>
            <a:r>
              <a:rPr lang="en-US" u="sng" dirty="0"/>
              <a:t>panoramic view </a:t>
            </a:r>
            <a:r>
              <a:rPr lang="en-US" dirty="0"/>
              <a:t>of the gambler’s life and look for many domains from which to intervene.</a:t>
            </a:r>
          </a:p>
          <a:p>
            <a:r>
              <a:rPr lang="en-US" u="sng" dirty="0"/>
              <a:t>Expect a bumpy, uneven ride</a:t>
            </a:r>
            <a:r>
              <a:rPr lang="en-US" dirty="0"/>
              <a:t>. Who of us has a straight line to our goal?</a:t>
            </a:r>
          </a:p>
          <a:p>
            <a:r>
              <a:rPr lang="en-US" u="sng" dirty="0"/>
              <a:t>Enlist help </a:t>
            </a:r>
            <a:r>
              <a:rPr lang="en-US" dirty="0"/>
              <a:t>from other professionals or members of the community.</a:t>
            </a:r>
          </a:p>
          <a:p>
            <a:r>
              <a:rPr lang="en-US" u="sng" dirty="0"/>
              <a:t>Keep hopeful and positive</a:t>
            </a:r>
            <a:r>
              <a:rPr lang="en-US" dirty="0"/>
              <a:t>. Don’t buy into the gambler’s desperation.</a:t>
            </a:r>
          </a:p>
          <a:p>
            <a:endParaRPr lang="en-US" dirty="0"/>
          </a:p>
          <a:p>
            <a:endParaRPr lang="en-US" dirty="0"/>
          </a:p>
        </p:txBody>
      </p:sp>
    </p:spTree>
    <p:extLst>
      <p:ext uri="{BB962C8B-B14F-4D97-AF65-F5344CB8AC3E}">
        <p14:creationId xmlns:p14="http://schemas.microsoft.com/office/powerpoint/2010/main" val="3593417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4F43-3ACA-085E-1917-B47AFFB0592C}"/>
              </a:ext>
            </a:extLst>
          </p:cNvPr>
          <p:cNvSpPr>
            <a:spLocks noGrp="1"/>
          </p:cNvSpPr>
          <p:nvPr>
            <p:ph type="ctrTitle"/>
          </p:nvPr>
        </p:nvSpPr>
        <p:spPr>
          <a:xfrm>
            <a:off x="1154955" y="902971"/>
            <a:ext cx="8825658" cy="1828800"/>
          </a:xfrm>
        </p:spPr>
        <p:txBody>
          <a:bodyPr/>
          <a:lstStyle/>
          <a:p>
            <a:r>
              <a:rPr lang="en-US" dirty="0"/>
              <a:t>Thank you for coming! </a:t>
            </a:r>
          </a:p>
        </p:txBody>
      </p:sp>
      <p:sp>
        <p:nvSpPr>
          <p:cNvPr id="3" name="Subtitle 2">
            <a:extLst>
              <a:ext uri="{FF2B5EF4-FFF2-40B4-BE49-F238E27FC236}">
                <a16:creationId xmlns:a16="http://schemas.microsoft.com/office/drawing/2014/main" id="{B589B193-20EE-AE17-81CB-6589F1DBE2C1}"/>
              </a:ext>
            </a:extLst>
          </p:cNvPr>
          <p:cNvSpPr>
            <a:spLocks noGrp="1"/>
          </p:cNvSpPr>
          <p:nvPr>
            <p:ph type="subTitle" idx="1"/>
          </p:nvPr>
        </p:nvSpPr>
        <p:spPr>
          <a:xfrm>
            <a:off x="1509285" y="2891790"/>
            <a:ext cx="8825658" cy="2343150"/>
          </a:xfrm>
        </p:spPr>
        <p:txBody>
          <a:bodyPr>
            <a:noAutofit/>
          </a:bodyPr>
          <a:lstStyle/>
          <a:p>
            <a:r>
              <a:rPr lang="en-US" sz="3600" dirty="0"/>
              <a:t>Enjoy AZ Panoramas, The Panoramas of your life and THE Panoramas OF THE </a:t>
            </a:r>
            <a:r>
              <a:rPr lang="en-US" sz="3600" dirty="0" err="1"/>
              <a:t>PEople</a:t>
            </a:r>
            <a:r>
              <a:rPr lang="en-US" sz="3600" dirty="0"/>
              <a:t> WHOM you serve.</a:t>
            </a:r>
          </a:p>
        </p:txBody>
      </p:sp>
    </p:spTree>
    <p:extLst>
      <p:ext uri="{BB962C8B-B14F-4D97-AF65-F5344CB8AC3E}">
        <p14:creationId xmlns:p14="http://schemas.microsoft.com/office/powerpoint/2010/main" val="356425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BFA9-C7CC-5678-B0A2-47B37B201A52}"/>
              </a:ext>
            </a:extLst>
          </p:cNvPr>
          <p:cNvSpPr>
            <a:spLocks noGrp="1"/>
          </p:cNvSpPr>
          <p:nvPr>
            <p:ph type="title"/>
          </p:nvPr>
        </p:nvSpPr>
        <p:spPr/>
        <p:txBody>
          <a:bodyPr/>
          <a:lstStyle/>
          <a:p>
            <a:r>
              <a:rPr lang="en-US" dirty="0"/>
              <a:t>We are the World (Channel Aid 2018)</a:t>
            </a:r>
          </a:p>
        </p:txBody>
      </p:sp>
      <p:sp>
        <p:nvSpPr>
          <p:cNvPr id="3" name="Text Placeholder 2">
            <a:extLst>
              <a:ext uri="{FF2B5EF4-FFF2-40B4-BE49-F238E27FC236}">
                <a16:creationId xmlns:a16="http://schemas.microsoft.com/office/drawing/2014/main" id="{464B95F8-AF1C-3BE6-0669-A21C5288818F}"/>
              </a:ext>
            </a:extLst>
          </p:cNvPr>
          <p:cNvSpPr>
            <a:spLocks noGrp="1"/>
          </p:cNvSpPr>
          <p:nvPr>
            <p:ph type="body" sz="half" idx="2"/>
          </p:nvPr>
        </p:nvSpPr>
        <p:spPr>
          <a:xfrm>
            <a:off x="777240" y="3291840"/>
            <a:ext cx="9203373" cy="3200400"/>
          </a:xfrm>
        </p:spPr>
        <p:txBody>
          <a:bodyPr>
            <a:normAutofit fontScale="70000" lnSpcReduction="20000"/>
          </a:bodyPr>
          <a:lstStyle/>
          <a:p>
            <a:pPr algn="l"/>
            <a:r>
              <a:rPr lang="en-US" b="0" i="0" dirty="0">
                <a:solidFill>
                  <a:srgbClr val="1F1F1F"/>
                </a:solidFill>
                <a:effectLst/>
                <a:latin typeface="Roboto" panose="02000000000000000000" pitchFamily="2" charset="0"/>
              </a:rPr>
              <a:t>There comes a time</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When we heed a certain call</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When the world must come together as one</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There are people dying</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Oh, and it's time to lend a hand to life</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The greatest gift of all</a:t>
            </a:r>
          </a:p>
          <a:p>
            <a:pPr algn="l"/>
            <a:r>
              <a:rPr lang="en-US" b="0" i="0" dirty="0">
                <a:solidFill>
                  <a:srgbClr val="1F1F1F"/>
                </a:solidFill>
                <a:effectLst/>
                <a:latin typeface="Roboto" panose="02000000000000000000" pitchFamily="2" charset="0"/>
              </a:rPr>
              <a:t>We can't go on</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Pretending day-by-day</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That someone, somewhere soon make a change</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We're all a part of God's great big family</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And the truth, you know, love is all we need</a:t>
            </a:r>
          </a:p>
          <a:p>
            <a:pPr algn="l"/>
            <a:r>
              <a:rPr lang="en-US" b="0" i="0" dirty="0">
                <a:solidFill>
                  <a:srgbClr val="1F1F1F"/>
                </a:solidFill>
                <a:effectLst/>
                <a:latin typeface="Roboto" panose="02000000000000000000" pitchFamily="2" charset="0"/>
              </a:rPr>
              <a:t>We are the world</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We are the children</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We are the ones who make a brighter day, so let's start giving</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There's a choice we're making</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We're saving our own lives</a:t>
            </a:r>
            <a:br>
              <a:rPr lang="en-US" b="0" i="0" dirty="0">
                <a:solidFill>
                  <a:srgbClr val="1F1F1F"/>
                </a:solidFill>
                <a:effectLst/>
                <a:latin typeface="Roboto" panose="02000000000000000000" pitchFamily="2" charset="0"/>
              </a:rPr>
            </a:br>
            <a:r>
              <a:rPr lang="en-US" b="0" i="0" dirty="0">
                <a:solidFill>
                  <a:srgbClr val="1F1F1F"/>
                </a:solidFill>
                <a:effectLst/>
                <a:latin typeface="Roboto" panose="02000000000000000000" pitchFamily="2" charset="0"/>
              </a:rPr>
              <a:t>It's true we'll make a better day, just you and me</a:t>
            </a:r>
          </a:p>
          <a:p>
            <a:endParaRPr lang="en-US" dirty="0"/>
          </a:p>
        </p:txBody>
      </p:sp>
      <p:pic>
        <p:nvPicPr>
          <p:cNvPr id="4" name="We Are The World">
            <a:hlinkClick r:id="" action="ppaction://media"/>
            <a:extLst>
              <a:ext uri="{FF2B5EF4-FFF2-40B4-BE49-F238E27FC236}">
                <a16:creationId xmlns:a16="http://schemas.microsoft.com/office/drawing/2014/main" id="{CEDAFFE4-B837-DFA3-708C-25135F8BA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80613" y="3429000"/>
            <a:ext cx="609600" cy="609600"/>
          </a:xfrm>
          <a:prstGeom prst="rect">
            <a:avLst/>
          </a:prstGeom>
        </p:spPr>
      </p:pic>
    </p:spTree>
    <p:extLst>
      <p:ext uri="{BB962C8B-B14F-4D97-AF65-F5344CB8AC3E}">
        <p14:creationId xmlns:p14="http://schemas.microsoft.com/office/powerpoint/2010/main" val="883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1215465"/>
          </a:xfrm>
        </p:spPr>
        <p:txBody>
          <a:bodyPr/>
          <a:lstStyle/>
          <a:p>
            <a:r>
              <a:rPr lang="en-US" u="sng" dirty="0"/>
              <a:t>Panorama of Self as Helper</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2070100"/>
            <a:ext cx="5945393" cy="2114103"/>
          </a:xfrm>
        </p:spPr>
        <p:txBody>
          <a:bodyPr>
            <a:normAutofit/>
          </a:bodyPr>
          <a:lstStyle/>
          <a:p>
            <a:r>
              <a:rPr lang="en-US" sz="3200" dirty="0"/>
              <a:t>“Knowing your own darkness is the best method for dealing with the darknesses of others.” – Jung </a:t>
            </a:r>
          </a:p>
        </p:txBody>
      </p:sp>
      <p:pic>
        <p:nvPicPr>
          <p:cNvPr id="26" name="Picture Placeholder 25" descr="A person standing on a rock">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a:xfrm>
            <a:off x="29718" y="4533900"/>
            <a:ext cx="7086598" cy="2324100"/>
          </a:xfrm>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5670958"/>
            <a:ext cx="6690358" cy="1050518"/>
          </a:xfrm>
        </p:spPr>
        <p:txBody>
          <a:bodyPr/>
          <a:lstStyle/>
          <a:p>
            <a:r>
              <a:rPr lang="en-US" sz="3200" dirty="0"/>
              <a:t>What are your Challenges? Biases?  Overuses? Pain points?</a:t>
            </a:r>
          </a:p>
          <a:p>
            <a:pPr lvl="0"/>
            <a:endParaRPr lang="en-US" sz="1600" u="sng" noProof="0" dirty="0"/>
          </a:p>
        </p:txBody>
      </p:sp>
      <p:pic>
        <p:nvPicPr>
          <p:cNvPr id="18" name="Picture Placeholder 17" descr="A picture containing outdoor, person, mountain">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a:xfrm>
            <a:off x="7086600" y="0"/>
            <a:ext cx="5105400" cy="4533900"/>
          </a:xfrm>
        </p:spPr>
      </p:pic>
      <p:pic>
        <p:nvPicPr>
          <p:cNvPr id="22" name="Picture Placeholder 21" descr="A picture containing nature, outdoor, snow, mountain">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a:stretch/>
        </p:blipFill>
        <p:spPr>
          <a:xfrm>
            <a:off x="7062976" y="4533900"/>
            <a:ext cx="5129024" cy="2324100"/>
          </a:xfr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11567160" y="6355080"/>
            <a:ext cx="342900" cy="365125"/>
          </a:xfrm>
        </p:spPr>
        <p:txBody>
          <a:bodyPr/>
          <a:lstStyle/>
          <a:p>
            <a:endParaRPr lang="en-US" dirty="0"/>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r>
              <a:rPr lang="en-US" sz="1600" dirty="0"/>
              <a:t>2</a:t>
            </a:r>
            <a:endParaRPr lang="en-US" sz="1600" noProof="0" dirty="0"/>
          </a:p>
        </p:txBody>
      </p:sp>
    </p:spTree>
    <p:extLst>
      <p:ext uri="{BB962C8B-B14F-4D97-AF65-F5344CB8AC3E}">
        <p14:creationId xmlns:p14="http://schemas.microsoft.com/office/powerpoint/2010/main" val="282602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2692A-B54B-FF3F-D4A8-EE25B5B4021A}"/>
              </a:ext>
            </a:extLst>
          </p:cNvPr>
          <p:cNvSpPr>
            <a:spLocks noGrp="1"/>
          </p:cNvSpPr>
          <p:nvPr>
            <p:ph type="title"/>
          </p:nvPr>
        </p:nvSpPr>
        <p:spPr>
          <a:xfrm>
            <a:off x="1154954" y="270933"/>
            <a:ext cx="4120443" cy="3158067"/>
          </a:xfrm>
        </p:spPr>
        <p:txBody>
          <a:bodyPr>
            <a:normAutofit/>
          </a:bodyPr>
          <a:lstStyle/>
          <a:p>
            <a:r>
              <a:rPr lang="en-US" sz="2800" u="sng" dirty="0"/>
              <a:t>Key approaches</a:t>
            </a:r>
            <a:r>
              <a:rPr lang="en-US" sz="2800" dirty="0"/>
              <a:t>: “Assume you know nothing about the client.” </a:t>
            </a:r>
            <a:r>
              <a:rPr lang="en-US" sz="2000" dirty="0"/>
              <a:t>Dr. George Dee</a:t>
            </a:r>
            <a:br>
              <a:rPr lang="en-US" sz="2000" dirty="0"/>
            </a:br>
            <a:r>
              <a:rPr lang="en-US" sz="2000" dirty="0"/>
              <a:t>First supervisor, Jane Wayland Center, Phoenix Arizona</a:t>
            </a:r>
            <a:br>
              <a:rPr lang="en-US" sz="2000" dirty="0"/>
            </a:br>
            <a:r>
              <a:rPr lang="en-US" sz="2000" dirty="0"/>
              <a:t>____________________________</a:t>
            </a:r>
          </a:p>
        </p:txBody>
      </p:sp>
      <p:pic>
        <p:nvPicPr>
          <p:cNvPr id="6" name="Picture Placeholder 5">
            <a:extLst>
              <a:ext uri="{FF2B5EF4-FFF2-40B4-BE49-F238E27FC236}">
                <a16:creationId xmlns:a16="http://schemas.microsoft.com/office/drawing/2014/main" id="{2EA883A6-98A1-F32E-5543-808088FF53A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779" b="2779"/>
          <a:stretch>
            <a:fillRect/>
          </a:stretch>
        </p:blipFill>
        <p:spPr>
          <a:xfrm>
            <a:off x="6671733" y="1142999"/>
            <a:ext cx="4120445" cy="5269089"/>
          </a:xfrm>
        </p:spPr>
      </p:pic>
      <p:sp>
        <p:nvSpPr>
          <p:cNvPr id="4" name="Text Placeholder 3">
            <a:extLst>
              <a:ext uri="{FF2B5EF4-FFF2-40B4-BE49-F238E27FC236}">
                <a16:creationId xmlns:a16="http://schemas.microsoft.com/office/drawing/2014/main" id="{216C54B8-14B6-0C08-9095-53D8A90C27B6}"/>
              </a:ext>
            </a:extLst>
          </p:cNvPr>
          <p:cNvSpPr>
            <a:spLocks noGrp="1"/>
          </p:cNvSpPr>
          <p:nvPr>
            <p:ph type="body" sz="half" idx="2"/>
          </p:nvPr>
        </p:nvSpPr>
        <p:spPr>
          <a:xfrm>
            <a:off x="1154953" y="3341511"/>
            <a:ext cx="4120445" cy="2935111"/>
          </a:xfrm>
        </p:spPr>
        <p:txBody>
          <a:bodyPr>
            <a:normAutofit fontScale="70000" lnSpcReduction="20000"/>
          </a:bodyPr>
          <a:lstStyle/>
          <a:p>
            <a:endParaRPr lang="en-US" dirty="0"/>
          </a:p>
          <a:p>
            <a:r>
              <a:rPr lang="en-US" sz="2900" dirty="0"/>
              <a:t>“</a:t>
            </a:r>
            <a:r>
              <a:rPr lang="en-US" sz="3400" dirty="0"/>
              <a:t>You have to open yourself up and let the pain move through you</a:t>
            </a:r>
            <a:r>
              <a:rPr lang="en-US" sz="2900" dirty="0"/>
              <a:t>.  It’s not yours to hold.”  “My attempts at taking away (patient’s) heartache were just a way of trying to protect myself from suffering.”  Frank </a:t>
            </a:r>
            <a:r>
              <a:rPr lang="en-US" sz="2900" dirty="0" err="1"/>
              <a:t>Ostaseski</a:t>
            </a:r>
            <a:r>
              <a:rPr lang="en-US" sz="2900" dirty="0"/>
              <a:t>, MD in </a:t>
            </a:r>
            <a:r>
              <a:rPr lang="en-US" sz="2900" u="sng" dirty="0"/>
              <a:t>The Five Invitations</a:t>
            </a:r>
            <a:endParaRPr lang="en-US" sz="2900" u="sng" noProof="0" dirty="0"/>
          </a:p>
          <a:p>
            <a:endParaRPr lang="en-US" dirty="0"/>
          </a:p>
        </p:txBody>
      </p:sp>
    </p:spTree>
    <p:extLst>
      <p:ext uri="{BB962C8B-B14F-4D97-AF65-F5344CB8AC3E}">
        <p14:creationId xmlns:p14="http://schemas.microsoft.com/office/powerpoint/2010/main" val="1902608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816A2-6FB5-2516-3CE5-0C8923FE3625}"/>
              </a:ext>
            </a:extLst>
          </p:cNvPr>
          <p:cNvSpPr>
            <a:spLocks noGrp="1"/>
          </p:cNvSpPr>
          <p:nvPr>
            <p:ph type="title"/>
          </p:nvPr>
        </p:nvSpPr>
        <p:spPr>
          <a:xfrm>
            <a:off x="422910" y="322977"/>
            <a:ext cx="9955530" cy="2084663"/>
          </a:xfrm>
        </p:spPr>
        <p:txBody>
          <a:bodyPr/>
          <a:lstStyle/>
          <a:p>
            <a:pPr marL="0" marR="0">
              <a:lnSpc>
                <a:spcPct val="107000"/>
              </a:lnSpc>
              <a:spcBef>
                <a:spcPts val="0"/>
              </a:spcBef>
              <a:spcAft>
                <a:spcPts val="800"/>
              </a:spcAft>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ARE YOUR REACTIONS?</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Harry is a 58-year-old man who has $42,000 worth of debt from gambling.  He goes to the casino several times a week.  His wife has left him, and his adult children have also distanced from him.  He manages to continue working, though in a dead-end job.  He has considered illegal ways to fund his gambling, such as selling his mother’s oxycodone on the streets. (Fictional character)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FF9D8B1A-2DA3-A40B-3A61-571F5BB57BD5}"/>
              </a:ext>
            </a:extLst>
          </p:cNvPr>
          <p:cNvSpPr>
            <a:spLocks noGrp="1"/>
          </p:cNvSpPr>
          <p:nvPr>
            <p:ph type="body" idx="1"/>
          </p:nvPr>
        </p:nvSpPr>
        <p:spPr>
          <a:xfrm>
            <a:off x="1154954" y="2407640"/>
            <a:ext cx="9624899" cy="772122"/>
          </a:xfrm>
        </p:spPr>
        <p:txBody>
          <a:bodyPr/>
          <a:lstStyle/>
          <a:p>
            <a:r>
              <a:rPr lang="en-US" sz="2000" dirty="0"/>
              <a:t>AQ-9 Questions modified, Mental Health Toolkit, Rating 1-9 from none to very much. </a:t>
            </a:r>
          </a:p>
        </p:txBody>
      </p:sp>
      <p:sp>
        <p:nvSpPr>
          <p:cNvPr id="4" name="Content Placeholder 3">
            <a:extLst>
              <a:ext uri="{FF2B5EF4-FFF2-40B4-BE49-F238E27FC236}">
                <a16:creationId xmlns:a16="http://schemas.microsoft.com/office/drawing/2014/main" id="{9247CD2B-CE9F-A221-4017-FBED8DBD05F3}"/>
              </a:ext>
            </a:extLst>
          </p:cNvPr>
          <p:cNvSpPr>
            <a:spLocks noGrp="1"/>
          </p:cNvSpPr>
          <p:nvPr>
            <p:ph sz="half" idx="2"/>
          </p:nvPr>
        </p:nvSpPr>
        <p:spPr>
          <a:xfrm>
            <a:off x="1154954" y="3330428"/>
            <a:ext cx="4825158" cy="3204595"/>
          </a:xfrm>
        </p:spPr>
        <p:txBody>
          <a:bodyPr>
            <a:normAutofit fontScale="92500" lnSpcReduction="20000"/>
          </a:bodyPr>
          <a:lstStyle/>
          <a:p>
            <a:pPr marR="0" lvl="0">
              <a:lnSpc>
                <a:spcPct val="107000"/>
              </a:lnSpc>
              <a:spcBef>
                <a:spcPts val="0"/>
              </a:spcBef>
              <a:spcAft>
                <a:spcPts val="800"/>
              </a:spcAft>
              <a:buFont typeface="Wingdings" panose="05000000000000000000" pitchFamily="2" charset="2"/>
              <a:buChar char="§"/>
            </a:pPr>
            <a:r>
              <a:rPr lang="en-US" sz="2100" dirty="0">
                <a:effectLst/>
                <a:latin typeface="+mj-lt"/>
                <a:ea typeface="Calibri" panose="020F0502020204030204" pitchFamily="34" charset="0"/>
                <a:cs typeface="Times New Roman" panose="02020603050405020304" pitchFamily="18" charset="0"/>
              </a:rPr>
              <a:t>I would feel pity for Harry.  </a:t>
            </a:r>
          </a:p>
          <a:p>
            <a:pPr marR="0" lvl="0">
              <a:lnSpc>
                <a:spcPct val="107000"/>
              </a:lnSpc>
              <a:spcBef>
                <a:spcPts val="0"/>
              </a:spcBef>
              <a:spcAft>
                <a:spcPts val="800"/>
              </a:spcAft>
              <a:buFont typeface="Wingdings" panose="05000000000000000000" pitchFamily="2" charset="2"/>
              <a:buChar char="§"/>
            </a:pPr>
            <a:r>
              <a:rPr lang="en-US" sz="2100" dirty="0">
                <a:effectLst/>
                <a:latin typeface="+mj-lt"/>
                <a:ea typeface="Calibri" panose="020F0502020204030204" pitchFamily="34" charset="0"/>
                <a:cs typeface="Times New Roman" panose="02020603050405020304" pitchFamily="18" charset="0"/>
              </a:rPr>
              <a:t>How dangerous would you feel Harry is? </a:t>
            </a:r>
          </a:p>
          <a:p>
            <a:pPr marR="0" lvl="0">
              <a:lnSpc>
                <a:spcPct val="107000"/>
              </a:lnSpc>
              <a:spcBef>
                <a:spcPts val="0"/>
              </a:spcBef>
              <a:spcAft>
                <a:spcPts val="800"/>
              </a:spcAft>
              <a:buFont typeface="Wingdings" panose="05000000000000000000" pitchFamily="2" charset="2"/>
              <a:buChar char="§"/>
            </a:pPr>
            <a:r>
              <a:rPr lang="en-US" sz="2100" dirty="0">
                <a:effectLst/>
                <a:latin typeface="+mj-lt"/>
                <a:ea typeface="Calibri" panose="020F0502020204030204" pitchFamily="34" charset="0"/>
                <a:cs typeface="Times New Roman" panose="02020603050405020304" pitchFamily="18" charset="0"/>
              </a:rPr>
              <a:t>How scared of Harry would you feel?</a:t>
            </a:r>
          </a:p>
          <a:p>
            <a:pPr marR="0" lvl="0">
              <a:lnSpc>
                <a:spcPct val="107000"/>
              </a:lnSpc>
              <a:spcBef>
                <a:spcPts val="0"/>
              </a:spcBef>
              <a:spcAft>
                <a:spcPts val="800"/>
              </a:spcAft>
              <a:buFont typeface="Wingdings" panose="05000000000000000000" pitchFamily="2" charset="2"/>
              <a:buChar char="§"/>
            </a:pPr>
            <a:r>
              <a:rPr lang="en-US" sz="2100" dirty="0">
                <a:effectLst/>
                <a:latin typeface="+mj-lt"/>
                <a:ea typeface="Calibri" panose="020F0502020204030204" pitchFamily="34" charset="0"/>
                <a:cs typeface="Times New Roman" panose="02020603050405020304" pitchFamily="18" charset="0"/>
              </a:rPr>
              <a:t>I would think it is Harry’s own fault that he is in his present condition.</a:t>
            </a:r>
          </a:p>
          <a:p>
            <a:pPr marR="0" lvl="0">
              <a:lnSpc>
                <a:spcPct val="107000"/>
              </a:lnSpc>
              <a:spcBef>
                <a:spcPts val="0"/>
              </a:spcBef>
              <a:spcAft>
                <a:spcPts val="800"/>
              </a:spcAft>
              <a:buFont typeface="Wingdings" panose="05000000000000000000" pitchFamily="2" charset="2"/>
              <a:buChar char="§"/>
            </a:pPr>
            <a:r>
              <a:rPr lang="en-US" sz="2100" dirty="0">
                <a:latin typeface="+mj-lt"/>
                <a:ea typeface="Calibri" panose="020F0502020204030204" pitchFamily="34" charset="0"/>
                <a:cs typeface="Times New Roman" panose="02020603050405020304" pitchFamily="18" charset="0"/>
              </a:rPr>
              <a:t>I </a:t>
            </a:r>
            <a:r>
              <a:rPr lang="en-US" sz="2100" dirty="0">
                <a:effectLst/>
                <a:latin typeface="+mj-lt"/>
                <a:ea typeface="Calibri" panose="020F0502020204030204" pitchFamily="34" charset="0"/>
                <a:cs typeface="Times New Roman" panose="02020603050405020304" pitchFamily="18" charset="0"/>
              </a:rPr>
              <a:t>think it would be best for Harry’s community if he would be placed in mandatory residential treatment</a:t>
            </a:r>
            <a:r>
              <a:rPr lang="en-US" sz="1800" dirty="0">
                <a:effectLst/>
                <a:latin typeface="+mj-lt"/>
                <a:ea typeface="Calibri" panose="020F0502020204030204" pitchFamily="34" charset="0"/>
                <a:cs typeface="Times New Roman" panose="02020603050405020304" pitchFamily="18" charset="0"/>
              </a:rPr>
              <a:t>.</a:t>
            </a:r>
          </a:p>
          <a:p>
            <a:endParaRPr lang="en-US" dirty="0"/>
          </a:p>
        </p:txBody>
      </p:sp>
      <p:sp>
        <p:nvSpPr>
          <p:cNvPr id="5" name="Text Placeholder 4">
            <a:extLst>
              <a:ext uri="{FF2B5EF4-FFF2-40B4-BE49-F238E27FC236}">
                <a16:creationId xmlns:a16="http://schemas.microsoft.com/office/drawing/2014/main" id="{7281FEF9-EE35-1702-842B-A010F7796A2D}"/>
              </a:ext>
            </a:extLst>
          </p:cNvPr>
          <p:cNvSpPr>
            <a:spLocks noGrp="1"/>
          </p:cNvSpPr>
          <p:nvPr>
            <p:ph type="body" sz="quarter" idx="3"/>
          </p:nvPr>
        </p:nvSpPr>
        <p:spPr>
          <a:xfrm>
            <a:off x="10227733" y="1337310"/>
            <a:ext cx="1885246" cy="1070330"/>
          </a:xfrm>
        </p:spPr>
        <p:txBody>
          <a:bodyPr/>
          <a:lstStyle/>
          <a:p>
            <a:r>
              <a:rPr lang="en-US" dirty="0"/>
              <a:t>AQ = Attribution Questions</a:t>
            </a:r>
          </a:p>
        </p:txBody>
      </p:sp>
      <p:sp>
        <p:nvSpPr>
          <p:cNvPr id="6" name="Content Placeholder 5">
            <a:extLst>
              <a:ext uri="{FF2B5EF4-FFF2-40B4-BE49-F238E27FC236}">
                <a16:creationId xmlns:a16="http://schemas.microsoft.com/office/drawing/2014/main" id="{AF0425BE-79CC-4AB4-1BFF-6CCC2869560A}"/>
              </a:ext>
            </a:extLst>
          </p:cNvPr>
          <p:cNvSpPr>
            <a:spLocks noGrp="1"/>
          </p:cNvSpPr>
          <p:nvPr>
            <p:ph sz="quarter" idx="4"/>
          </p:nvPr>
        </p:nvSpPr>
        <p:spPr>
          <a:xfrm>
            <a:off x="6208712" y="3330428"/>
            <a:ext cx="4825159" cy="3053929"/>
          </a:xfrm>
        </p:spPr>
        <p:txBody>
          <a:bodyPr>
            <a:noAutofit/>
          </a:bodyPr>
          <a:lstStyle/>
          <a:p>
            <a:pPr>
              <a:buFont typeface="Wingdings" panose="05000000000000000000" pitchFamily="2" charset="2"/>
              <a:buChar char="§"/>
            </a:pPr>
            <a:r>
              <a:rPr lang="en-US" dirty="0"/>
              <a:t>How angry would you feel about Harry?</a:t>
            </a:r>
          </a:p>
          <a:p>
            <a:pPr>
              <a:buFont typeface="Wingdings" panose="05000000000000000000" pitchFamily="2" charset="2"/>
              <a:buChar char="§"/>
            </a:pPr>
            <a:r>
              <a:rPr lang="en-US" dirty="0"/>
              <a:t>How likely is it that you would help Harry?</a:t>
            </a:r>
          </a:p>
          <a:p>
            <a:pPr>
              <a:buFont typeface="Wingdings" panose="05000000000000000000" pitchFamily="2" charset="2"/>
              <a:buChar char="§"/>
            </a:pPr>
            <a:r>
              <a:rPr lang="en-US" dirty="0"/>
              <a:t>I would try to stay away from Harry.</a:t>
            </a:r>
          </a:p>
          <a:p>
            <a:pPr>
              <a:buFont typeface="Wingdings" panose="05000000000000000000" pitchFamily="2" charset="2"/>
              <a:buChar char="§"/>
            </a:pPr>
            <a:r>
              <a:rPr lang="en-US" dirty="0"/>
              <a:t>How much do you agree that Harry should be forced into treatment, even if he doesn’t want to be?</a:t>
            </a:r>
          </a:p>
        </p:txBody>
      </p:sp>
    </p:spTree>
    <p:extLst>
      <p:ext uri="{BB962C8B-B14F-4D97-AF65-F5344CB8AC3E}">
        <p14:creationId xmlns:p14="http://schemas.microsoft.com/office/powerpoint/2010/main" val="69445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91C5-D4C5-2E27-CE49-ED72667AAF88}"/>
              </a:ext>
            </a:extLst>
          </p:cNvPr>
          <p:cNvSpPr>
            <a:spLocks noGrp="1"/>
          </p:cNvSpPr>
          <p:nvPr>
            <p:ph type="title"/>
          </p:nvPr>
        </p:nvSpPr>
        <p:spPr/>
        <p:txBody>
          <a:bodyPr/>
          <a:lstStyle/>
          <a:p>
            <a:r>
              <a:rPr lang="en-US" dirty="0"/>
              <a:t>STIGMA ABOUT GAMBLING/Gamblers</a:t>
            </a:r>
          </a:p>
        </p:txBody>
      </p:sp>
      <p:sp>
        <p:nvSpPr>
          <p:cNvPr id="3" name="Text Placeholder 2">
            <a:extLst>
              <a:ext uri="{FF2B5EF4-FFF2-40B4-BE49-F238E27FC236}">
                <a16:creationId xmlns:a16="http://schemas.microsoft.com/office/drawing/2014/main" id="{16F8A1D3-29F9-C7CB-6C8F-63D1BA8CC987}"/>
              </a:ext>
            </a:extLst>
          </p:cNvPr>
          <p:cNvSpPr>
            <a:spLocks noGrp="1"/>
          </p:cNvSpPr>
          <p:nvPr>
            <p:ph type="body" idx="1"/>
          </p:nvPr>
        </p:nvSpPr>
        <p:spPr/>
        <p:txBody>
          <a:bodyPr/>
          <a:lstStyle/>
          <a:p>
            <a:r>
              <a:rPr lang="en-US" dirty="0"/>
              <a:t>Societal </a:t>
            </a:r>
          </a:p>
        </p:txBody>
      </p:sp>
      <p:sp>
        <p:nvSpPr>
          <p:cNvPr id="4" name="Text Placeholder 3">
            <a:extLst>
              <a:ext uri="{FF2B5EF4-FFF2-40B4-BE49-F238E27FC236}">
                <a16:creationId xmlns:a16="http://schemas.microsoft.com/office/drawing/2014/main" id="{AEBDE9B1-4FC9-4435-F147-1D7B2011664F}"/>
              </a:ext>
            </a:extLst>
          </p:cNvPr>
          <p:cNvSpPr>
            <a:spLocks noGrp="1"/>
          </p:cNvSpPr>
          <p:nvPr>
            <p:ph type="body" sz="half" idx="15"/>
          </p:nvPr>
        </p:nvSpPr>
        <p:spPr/>
        <p:txBody>
          <a:bodyPr/>
          <a:lstStyle/>
          <a:p>
            <a:r>
              <a:rPr lang="en-US" dirty="0"/>
              <a:t>Gamblers are dangerous</a:t>
            </a:r>
          </a:p>
          <a:p>
            <a:r>
              <a:rPr lang="en-US" dirty="0"/>
              <a:t>Gamblers are immoral</a:t>
            </a:r>
          </a:p>
          <a:p>
            <a:r>
              <a:rPr lang="en-US" dirty="0"/>
              <a:t>Responsible for, or able to control the gambling behavior </a:t>
            </a:r>
          </a:p>
          <a:p>
            <a:r>
              <a:rPr lang="en-US" dirty="0"/>
              <a:t>NM Insurance code – excludes SA &amp; PG treatment.  NMSA 59A-23E-18F</a:t>
            </a:r>
          </a:p>
          <a:p>
            <a:r>
              <a:rPr lang="en-US" dirty="0"/>
              <a:t>More bias against women gamblers</a:t>
            </a:r>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F732F5DF-457D-19D8-87D0-ABDA4C779EDF}"/>
              </a:ext>
            </a:extLst>
          </p:cNvPr>
          <p:cNvSpPr>
            <a:spLocks noGrp="1"/>
          </p:cNvSpPr>
          <p:nvPr>
            <p:ph type="body" sz="quarter" idx="3"/>
          </p:nvPr>
        </p:nvSpPr>
        <p:spPr>
          <a:xfrm>
            <a:off x="4512721" y="2603500"/>
            <a:ext cx="3147009" cy="825500"/>
          </a:xfrm>
        </p:spPr>
        <p:txBody>
          <a:bodyPr/>
          <a:lstStyle/>
          <a:p>
            <a:r>
              <a:rPr lang="en-US" dirty="0"/>
              <a:t>Gambler Self Stigma</a:t>
            </a:r>
          </a:p>
        </p:txBody>
      </p:sp>
      <p:sp>
        <p:nvSpPr>
          <p:cNvPr id="6" name="Text Placeholder 5">
            <a:extLst>
              <a:ext uri="{FF2B5EF4-FFF2-40B4-BE49-F238E27FC236}">
                <a16:creationId xmlns:a16="http://schemas.microsoft.com/office/drawing/2014/main" id="{0DD4360E-0800-7AFF-8477-68A0DFF4BD5C}"/>
              </a:ext>
            </a:extLst>
          </p:cNvPr>
          <p:cNvSpPr>
            <a:spLocks noGrp="1"/>
          </p:cNvSpPr>
          <p:nvPr>
            <p:ph type="body" sz="half" idx="16"/>
          </p:nvPr>
        </p:nvSpPr>
        <p:spPr>
          <a:xfrm>
            <a:off x="4512721" y="3577590"/>
            <a:ext cx="3147009" cy="2449466"/>
          </a:xfrm>
        </p:spPr>
        <p:txBody>
          <a:bodyPr/>
          <a:lstStyle/>
          <a:p>
            <a:r>
              <a:rPr lang="en-US" dirty="0"/>
              <a:t>Sense of shame</a:t>
            </a:r>
          </a:p>
          <a:p>
            <a:r>
              <a:rPr lang="en-US" dirty="0"/>
              <a:t>Problem concealment</a:t>
            </a:r>
          </a:p>
          <a:p>
            <a:r>
              <a:rPr lang="en-US" dirty="0"/>
              <a:t>Don’t seek treatment</a:t>
            </a:r>
          </a:p>
          <a:p>
            <a:r>
              <a:rPr lang="en-US" dirty="0"/>
              <a:t>Aware of others’ stigma toward them and afraid of it</a:t>
            </a:r>
          </a:p>
          <a:p>
            <a:endParaRPr lang="en-US" dirty="0"/>
          </a:p>
        </p:txBody>
      </p:sp>
      <p:sp>
        <p:nvSpPr>
          <p:cNvPr id="7" name="Text Placeholder 6">
            <a:extLst>
              <a:ext uri="{FF2B5EF4-FFF2-40B4-BE49-F238E27FC236}">
                <a16:creationId xmlns:a16="http://schemas.microsoft.com/office/drawing/2014/main" id="{295491C8-C28A-418F-377D-125E3C294502}"/>
              </a:ext>
            </a:extLst>
          </p:cNvPr>
          <p:cNvSpPr>
            <a:spLocks noGrp="1"/>
          </p:cNvSpPr>
          <p:nvPr>
            <p:ph type="body" sz="quarter" idx="13"/>
          </p:nvPr>
        </p:nvSpPr>
        <p:spPr/>
        <p:txBody>
          <a:bodyPr/>
          <a:lstStyle/>
          <a:p>
            <a:r>
              <a:rPr lang="en-US" dirty="0"/>
              <a:t>Helper</a:t>
            </a:r>
          </a:p>
        </p:txBody>
      </p:sp>
      <p:sp>
        <p:nvSpPr>
          <p:cNvPr id="8" name="Text Placeholder 7">
            <a:extLst>
              <a:ext uri="{FF2B5EF4-FFF2-40B4-BE49-F238E27FC236}">
                <a16:creationId xmlns:a16="http://schemas.microsoft.com/office/drawing/2014/main" id="{1517FC46-1E1B-FFBD-ECC3-AA519F31ADA8}"/>
              </a:ext>
            </a:extLst>
          </p:cNvPr>
          <p:cNvSpPr>
            <a:spLocks noGrp="1"/>
          </p:cNvSpPr>
          <p:nvPr>
            <p:ph type="body" sz="half" idx="17"/>
          </p:nvPr>
        </p:nvSpPr>
        <p:spPr/>
        <p:txBody>
          <a:bodyPr/>
          <a:lstStyle/>
          <a:p>
            <a:r>
              <a:rPr lang="en-US" dirty="0"/>
              <a:t>Can’t address the mental illness until gambling or other addiction under control.</a:t>
            </a:r>
          </a:p>
          <a:p>
            <a:r>
              <a:rPr lang="en-US" dirty="0"/>
              <a:t>May be unaware of the biopsychosocial factors – brain chemistry changes for </a:t>
            </a:r>
            <a:r>
              <a:rPr lang="en-US" dirty="0" err="1"/>
              <a:t>eg</a:t>
            </a:r>
            <a:r>
              <a:rPr lang="en-US" dirty="0"/>
              <a:t> – which make sobriety difficult.</a:t>
            </a:r>
          </a:p>
          <a:p>
            <a:r>
              <a:rPr lang="en-US" dirty="0"/>
              <a:t>Adopting societal stigma or not countering it.</a:t>
            </a:r>
          </a:p>
          <a:p>
            <a:r>
              <a:rPr lang="en-US" dirty="0"/>
              <a:t>*Sense of hopelessness about helping.*</a:t>
            </a:r>
          </a:p>
        </p:txBody>
      </p:sp>
    </p:spTree>
    <p:extLst>
      <p:ext uri="{BB962C8B-B14F-4D97-AF65-F5344CB8AC3E}">
        <p14:creationId xmlns:p14="http://schemas.microsoft.com/office/powerpoint/2010/main" val="3923601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799D-7FCF-67A8-4089-E91F965CBF99}"/>
              </a:ext>
            </a:extLst>
          </p:cNvPr>
          <p:cNvSpPr>
            <a:spLocks noGrp="1"/>
          </p:cNvSpPr>
          <p:nvPr>
            <p:ph type="title"/>
          </p:nvPr>
        </p:nvSpPr>
        <p:spPr/>
        <p:txBody>
          <a:bodyPr/>
          <a:lstStyle/>
          <a:p>
            <a:r>
              <a:rPr lang="en-US" dirty="0"/>
              <a:t>EXPANDING OUR VIEW OF GAMBLING</a:t>
            </a:r>
          </a:p>
        </p:txBody>
      </p:sp>
      <p:sp>
        <p:nvSpPr>
          <p:cNvPr id="4" name="TextBox 3">
            <a:extLst>
              <a:ext uri="{FF2B5EF4-FFF2-40B4-BE49-F238E27FC236}">
                <a16:creationId xmlns:a16="http://schemas.microsoft.com/office/drawing/2014/main" id="{1CBC9F0D-DB65-BA7B-DF95-94E7E61C2CF6}"/>
              </a:ext>
            </a:extLst>
          </p:cNvPr>
          <p:cNvSpPr txBox="1"/>
          <p:nvPr/>
        </p:nvSpPr>
        <p:spPr>
          <a:xfrm>
            <a:off x="619431" y="2682961"/>
            <a:ext cx="11218608" cy="1754326"/>
          </a:xfrm>
          <a:prstGeom prst="rect">
            <a:avLst/>
          </a:prstGeom>
          <a:noFill/>
        </p:spPr>
        <p:txBody>
          <a:bodyPr wrap="square">
            <a:spAutoFit/>
          </a:bodyPr>
          <a:lstStyle/>
          <a:p>
            <a:r>
              <a:rPr lang="en-US" dirty="0">
                <a:solidFill>
                  <a:srgbClr val="4D5156"/>
                </a:solidFill>
                <a:latin typeface="Google Sans"/>
              </a:rPr>
              <a:t>T</a:t>
            </a:r>
            <a:r>
              <a:rPr lang="en-US" b="0" i="0" dirty="0">
                <a:solidFill>
                  <a:srgbClr val="4D5156"/>
                </a:solidFill>
                <a:effectLst/>
                <a:latin typeface="Google Sans"/>
              </a:rPr>
              <a:t>he betting or </a:t>
            </a:r>
            <a:r>
              <a:rPr lang="en-US" b="0" i="0" u="sng" dirty="0">
                <a:solidFill>
                  <a:srgbClr val="4D5156"/>
                </a:solidFill>
                <a:effectLst/>
                <a:latin typeface="Google Sans"/>
              </a:rPr>
              <a:t>staking of something of value</a:t>
            </a:r>
            <a:r>
              <a:rPr lang="en-US" b="0" i="0" dirty="0">
                <a:solidFill>
                  <a:srgbClr val="4D5156"/>
                </a:solidFill>
                <a:effectLst/>
                <a:latin typeface="Google Sans"/>
              </a:rPr>
              <a:t>, with consciousness of risk and hope of gain, on the outcome of a game, a contest, or </a:t>
            </a:r>
            <a:r>
              <a:rPr lang="en-US" b="0" i="0" u="sng" dirty="0">
                <a:solidFill>
                  <a:srgbClr val="4D5156"/>
                </a:solidFill>
                <a:effectLst/>
                <a:latin typeface="Google Sans"/>
              </a:rPr>
              <a:t>an uncertain event </a:t>
            </a:r>
            <a:r>
              <a:rPr lang="en-US" b="0" i="0" dirty="0">
                <a:solidFill>
                  <a:srgbClr val="4D5156"/>
                </a:solidFill>
                <a:effectLst/>
                <a:latin typeface="Google Sans"/>
              </a:rPr>
              <a:t>whose result may be determined </a:t>
            </a:r>
            <a:r>
              <a:rPr lang="en-US" b="0" i="0" u="sng" dirty="0">
                <a:solidFill>
                  <a:srgbClr val="4D5156"/>
                </a:solidFill>
                <a:effectLst/>
                <a:latin typeface="Google Sans"/>
              </a:rPr>
              <a:t>by chance or accident </a:t>
            </a:r>
            <a:r>
              <a:rPr lang="en-US" b="0" i="0" dirty="0">
                <a:solidFill>
                  <a:srgbClr val="4D5156"/>
                </a:solidFill>
                <a:effectLst/>
                <a:latin typeface="Google Sans"/>
              </a:rPr>
              <a:t>or </a:t>
            </a:r>
            <a:r>
              <a:rPr lang="en-US" b="0" i="0" u="sng" dirty="0">
                <a:solidFill>
                  <a:srgbClr val="4D5156"/>
                </a:solidFill>
                <a:effectLst/>
                <a:latin typeface="Google Sans"/>
              </a:rPr>
              <a:t>have an unexpected result</a:t>
            </a:r>
            <a:r>
              <a:rPr lang="en-US" b="0" i="0" dirty="0">
                <a:solidFill>
                  <a:srgbClr val="4D5156"/>
                </a:solidFill>
                <a:effectLst/>
                <a:latin typeface="Google Sans"/>
              </a:rPr>
              <a:t> by reason of the bettor's miscalculation.  </a:t>
            </a:r>
          </a:p>
          <a:p>
            <a:endParaRPr lang="en-US" dirty="0">
              <a:solidFill>
                <a:srgbClr val="4D5156"/>
              </a:solidFill>
              <a:latin typeface="Google Sans"/>
            </a:endParaRPr>
          </a:p>
          <a:p>
            <a:r>
              <a:rPr lang="en-US" dirty="0">
                <a:solidFill>
                  <a:srgbClr val="4D5156"/>
                </a:solidFill>
                <a:latin typeface="Google Sans"/>
              </a:rPr>
              <a:t>We immediately think of gambling as gambling in casinos, or purchasing lottery tickets, but we are placing bets on many of life aspects. Many of these activities may still have some reassurances of payoff, but many remain risky!</a:t>
            </a:r>
            <a:endParaRPr lang="en-US" dirty="0"/>
          </a:p>
        </p:txBody>
      </p:sp>
      <p:sp>
        <p:nvSpPr>
          <p:cNvPr id="5" name="TextBox 4">
            <a:extLst>
              <a:ext uri="{FF2B5EF4-FFF2-40B4-BE49-F238E27FC236}">
                <a16:creationId xmlns:a16="http://schemas.microsoft.com/office/drawing/2014/main" id="{E4922FA9-1242-5B64-A678-FB6A7067B89B}"/>
              </a:ext>
            </a:extLst>
          </p:cNvPr>
          <p:cNvSpPr txBox="1"/>
          <p:nvPr/>
        </p:nvSpPr>
        <p:spPr>
          <a:xfrm>
            <a:off x="4768646" y="4463845"/>
            <a:ext cx="2123643" cy="1754326"/>
          </a:xfrm>
          <a:prstGeom prst="rect">
            <a:avLst/>
          </a:prstGeom>
          <a:noFill/>
        </p:spPr>
        <p:txBody>
          <a:bodyPr wrap="square" rtlCol="0">
            <a:spAutoFit/>
          </a:bodyPr>
          <a:lstStyle/>
          <a:p>
            <a:r>
              <a:rPr lang="en-US" dirty="0"/>
              <a:t>Agriculture</a:t>
            </a:r>
          </a:p>
          <a:p>
            <a:r>
              <a:rPr lang="en-US" dirty="0"/>
              <a:t>Stock Market</a:t>
            </a:r>
          </a:p>
          <a:p>
            <a:r>
              <a:rPr lang="en-US" dirty="0"/>
              <a:t>Business ventures</a:t>
            </a:r>
          </a:p>
          <a:p>
            <a:r>
              <a:rPr lang="en-US" dirty="0"/>
              <a:t>Real estate</a:t>
            </a:r>
          </a:p>
          <a:p>
            <a:r>
              <a:rPr lang="en-US" dirty="0"/>
              <a:t>Jewelry, Art</a:t>
            </a:r>
          </a:p>
          <a:p>
            <a:endParaRPr lang="en-US" dirty="0"/>
          </a:p>
        </p:txBody>
      </p:sp>
      <p:sp>
        <p:nvSpPr>
          <p:cNvPr id="6" name="TextBox 5">
            <a:extLst>
              <a:ext uri="{FF2B5EF4-FFF2-40B4-BE49-F238E27FC236}">
                <a16:creationId xmlns:a16="http://schemas.microsoft.com/office/drawing/2014/main" id="{E0FA6CC1-C226-9678-D1E9-1F0FAEB67120}"/>
              </a:ext>
            </a:extLst>
          </p:cNvPr>
          <p:cNvSpPr txBox="1"/>
          <p:nvPr/>
        </p:nvSpPr>
        <p:spPr>
          <a:xfrm>
            <a:off x="7423354" y="4866968"/>
            <a:ext cx="2269285" cy="1477328"/>
          </a:xfrm>
          <a:prstGeom prst="rect">
            <a:avLst/>
          </a:prstGeom>
          <a:noFill/>
        </p:spPr>
        <p:txBody>
          <a:bodyPr wrap="square" rtlCol="0">
            <a:spAutoFit/>
          </a:bodyPr>
          <a:lstStyle/>
          <a:p>
            <a:r>
              <a:rPr lang="en-US" dirty="0"/>
              <a:t>Love relationships</a:t>
            </a:r>
          </a:p>
          <a:p>
            <a:r>
              <a:rPr lang="en-US" dirty="0"/>
              <a:t>College</a:t>
            </a:r>
          </a:p>
          <a:p>
            <a:r>
              <a:rPr lang="en-US" dirty="0"/>
              <a:t>Children</a:t>
            </a:r>
          </a:p>
          <a:p>
            <a:endParaRPr lang="en-US" dirty="0"/>
          </a:p>
          <a:p>
            <a:endParaRPr lang="en-US" dirty="0"/>
          </a:p>
        </p:txBody>
      </p:sp>
      <p:sp>
        <p:nvSpPr>
          <p:cNvPr id="7" name="TextBox 6">
            <a:extLst>
              <a:ext uri="{FF2B5EF4-FFF2-40B4-BE49-F238E27FC236}">
                <a16:creationId xmlns:a16="http://schemas.microsoft.com/office/drawing/2014/main" id="{2BF26146-7181-C495-344F-B7464A6931A2}"/>
              </a:ext>
            </a:extLst>
          </p:cNvPr>
          <p:cNvSpPr txBox="1"/>
          <p:nvPr/>
        </p:nvSpPr>
        <p:spPr>
          <a:xfrm>
            <a:off x="1238865" y="4543802"/>
            <a:ext cx="2430165" cy="1477328"/>
          </a:xfrm>
          <a:prstGeom prst="rect">
            <a:avLst/>
          </a:prstGeom>
          <a:noFill/>
        </p:spPr>
        <p:txBody>
          <a:bodyPr wrap="square" rtlCol="0">
            <a:spAutoFit/>
          </a:bodyPr>
          <a:lstStyle/>
          <a:p>
            <a:endParaRPr lang="en-US" dirty="0"/>
          </a:p>
          <a:p>
            <a:r>
              <a:rPr lang="en-US" dirty="0"/>
              <a:t>Video games</a:t>
            </a:r>
          </a:p>
          <a:p>
            <a:r>
              <a:rPr lang="en-US" dirty="0"/>
              <a:t>Coupons/sales</a:t>
            </a:r>
          </a:p>
          <a:p>
            <a:r>
              <a:rPr lang="en-US" dirty="0"/>
              <a:t>Bingo</a:t>
            </a:r>
          </a:p>
          <a:p>
            <a:r>
              <a:rPr lang="en-US" dirty="0"/>
              <a:t>Raffles</a:t>
            </a:r>
          </a:p>
        </p:txBody>
      </p:sp>
    </p:spTree>
    <p:extLst>
      <p:ext uri="{BB962C8B-B14F-4D97-AF65-F5344CB8AC3E}">
        <p14:creationId xmlns:p14="http://schemas.microsoft.com/office/powerpoint/2010/main" val="231990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3224-A11C-B948-0844-2C7DA35FB684}"/>
              </a:ext>
            </a:extLst>
          </p:cNvPr>
          <p:cNvSpPr>
            <a:spLocks noGrp="1"/>
          </p:cNvSpPr>
          <p:nvPr>
            <p:ph type="title"/>
          </p:nvPr>
        </p:nvSpPr>
        <p:spPr>
          <a:xfrm>
            <a:off x="1154955" y="833122"/>
            <a:ext cx="2793158" cy="1123498"/>
          </a:xfrm>
        </p:spPr>
        <p:txBody>
          <a:bodyPr/>
          <a:lstStyle/>
          <a:p>
            <a:r>
              <a:rPr lang="en-US" dirty="0"/>
              <a:t>RISK FACTORS FOR PROBLEM GAMBLING</a:t>
            </a:r>
          </a:p>
        </p:txBody>
      </p:sp>
      <p:sp>
        <p:nvSpPr>
          <p:cNvPr id="3" name="Content Placeholder 2">
            <a:extLst>
              <a:ext uri="{FF2B5EF4-FFF2-40B4-BE49-F238E27FC236}">
                <a16:creationId xmlns:a16="http://schemas.microsoft.com/office/drawing/2014/main" id="{5CFB5D93-A3C6-E552-05C6-72CCAC3F414F}"/>
              </a:ext>
            </a:extLst>
          </p:cNvPr>
          <p:cNvSpPr>
            <a:spLocks noGrp="1"/>
          </p:cNvSpPr>
          <p:nvPr>
            <p:ph idx="1"/>
          </p:nvPr>
        </p:nvSpPr>
        <p:spPr>
          <a:xfrm>
            <a:off x="5648856" y="402672"/>
            <a:ext cx="5190066" cy="6455328"/>
          </a:xfrm>
        </p:spPr>
        <p:txBody>
          <a:bodyPr/>
          <a:lstStyle/>
          <a:p>
            <a:pPr marL="0" indent="0">
              <a:buNone/>
            </a:pPr>
            <a:r>
              <a:rPr lang="en-US" dirty="0">
                <a:latin typeface="Cooper Black" panose="0208090404030B020404" pitchFamily="18" charset="0"/>
              </a:rPr>
              <a:t>Close proximity to a gambling venue</a:t>
            </a:r>
          </a:p>
          <a:p>
            <a:pPr marL="0" indent="0">
              <a:buNone/>
            </a:pPr>
            <a:r>
              <a:rPr lang="en-US" dirty="0">
                <a:latin typeface="Cooper Black" panose="0208090404030B020404" pitchFamily="18" charset="0"/>
              </a:rPr>
              <a:t>A big win, early in gambling onset </a:t>
            </a:r>
          </a:p>
          <a:p>
            <a:pPr marL="0" indent="0">
              <a:buNone/>
            </a:pPr>
            <a:r>
              <a:rPr lang="en-US" dirty="0">
                <a:latin typeface="Cooper Black" panose="0208090404030B020404" pitchFamily="18" charset="0"/>
              </a:rPr>
              <a:t>Adverse childhood events</a:t>
            </a:r>
          </a:p>
          <a:p>
            <a:pPr marL="0" indent="0">
              <a:buNone/>
            </a:pPr>
            <a:r>
              <a:rPr lang="en-US" dirty="0">
                <a:latin typeface="Cooper Black" panose="0208090404030B020404" pitchFamily="18" charset="0"/>
              </a:rPr>
              <a:t>Losses, Trauma</a:t>
            </a:r>
          </a:p>
          <a:p>
            <a:pPr marL="0" indent="0">
              <a:buNone/>
            </a:pPr>
            <a:r>
              <a:rPr lang="en-US" dirty="0">
                <a:latin typeface="Cooper Black" panose="0208090404030B020404" pitchFamily="18" charset="0"/>
              </a:rPr>
              <a:t>Cultural or familial support for gambling</a:t>
            </a:r>
          </a:p>
          <a:p>
            <a:pPr marL="0" indent="0">
              <a:buNone/>
            </a:pPr>
            <a:r>
              <a:rPr lang="en-US" dirty="0">
                <a:latin typeface="Cooper Black" panose="0208090404030B020404" pitchFamily="18" charset="0"/>
              </a:rPr>
              <a:t>ADHD – impulsivity and need for activity</a:t>
            </a:r>
          </a:p>
          <a:p>
            <a:pPr marL="0" indent="0">
              <a:buNone/>
            </a:pPr>
            <a:r>
              <a:rPr lang="en-US" dirty="0">
                <a:latin typeface="Cooper Black" panose="0208090404030B020404" pitchFamily="18" charset="0"/>
              </a:rPr>
              <a:t>Family history of gambling problems </a:t>
            </a:r>
          </a:p>
          <a:p>
            <a:pPr marL="0" indent="0">
              <a:buNone/>
            </a:pPr>
            <a:r>
              <a:rPr lang="en-US" dirty="0">
                <a:latin typeface="Cooper Black" panose="0208090404030B020404" pitchFamily="18" charset="0"/>
              </a:rPr>
              <a:t>Bipolar disorder or psychotic disorders </a:t>
            </a:r>
          </a:p>
          <a:p>
            <a:pPr marL="0" indent="0">
              <a:buNone/>
            </a:pPr>
            <a:r>
              <a:rPr lang="en-US" dirty="0">
                <a:latin typeface="Cooper Black" panose="0208090404030B020404" pitchFamily="18" charset="0"/>
              </a:rPr>
              <a:t>Personality disordered</a:t>
            </a:r>
          </a:p>
          <a:p>
            <a:pPr marL="0" indent="0">
              <a:buNone/>
            </a:pPr>
            <a:r>
              <a:rPr lang="en-US" dirty="0">
                <a:latin typeface="Cooper Black" panose="0208090404030B020404" pitchFamily="18" charset="0"/>
              </a:rPr>
              <a:t>Use of substances</a:t>
            </a:r>
          </a:p>
          <a:p>
            <a:pPr marL="0" indent="0">
              <a:buNone/>
            </a:pPr>
            <a:r>
              <a:rPr lang="en-US" dirty="0">
                <a:latin typeface="Cooper Black" panose="0208090404030B020404" pitchFamily="18" charset="0"/>
              </a:rPr>
              <a:t>Parkinson’s medication</a:t>
            </a:r>
          </a:p>
          <a:p>
            <a:pPr marL="0" indent="0">
              <a:buNone/>
            </a:pPr>
            <a:r>
              <a:rPr lang="en-US" dirty="0">
                <a:latin typeface="Cooper Black" panose="0208090404030B020404" pitchFamily="18" charset="0"/>
              </a:rPr>
              <a:t>Being member of a disenfranchised or low income group</a:t>
            </a:r>
          </a:p>
          <a:p>
            <a:pPr marL="0" indent="0">
              <a:buNone/>
            </a:pPr>
            <a:r>
              <a:rPr lang="en-US" dirty="0">
                <a:latin typeface="Cooper Black" panose="0208090404030B020404" pitchFamily="18" charset="0"/>
              </a:rPr>
              <a:t>Active military or vets</a:t>
            </a:r>
          </a:p>
          <a:p>
            <a:pPr marL="0" indent="0">
              <a:buNone/>
            </a:pPr>
            <a:r>
              <a:rPr lang="en-US" dirty="0">
                <a:latin typeface="Cooper Black" panose="0208090404030B020404" pitchFamily="18" charset="0"/>
              </a:rPr>
              <a:t>College students (6% problem gamblers)</a:t>
            </a:r>
          </a:p>
          <a:p>
            <a:pPr marL="0" indent="0">
              <a:buNone/>
            </a:pPr>
            <a:endParaRPr lang="en-US" dirty="0"/>
          </a:p>
          <a:p>
            <a:pPr marL="0" indent="0">
              <a:buNone/>
            </a:pPr>
            <a:endParaRPr lang="en-US" dirty="0"/>
          </a:p>
          <a:p>
            <a:pPr marL="0" indent="0">
              <a:buNone/>
            </a:pPr>
            <a:endParaRPr lang="en-US" dirty="0"/>
          </a:p>
        </p:txBody>
      </p:sp>
      <p:sp>
        <p:nvSpPr>
          <p:cNvPr id="4" name="Text Placeholder 3">
            <a:extLst>
              <a:ext uri="{FF2B5EF4-FFF2-40B4-BE49-F238E27FC236}">
                <a16:creationId xmlns:a16="http://schemas.microsoft.com/office/drawing/2014/main" id="{794DB7A6-D774-C822-3731-9A058661AEC2}"/>
              </a:ext>
            </a:extLst>
          </p:cNvPr>
          <p:cNvSpPr>
            <a:spLocks noGrp="1"/>
          </p:cNvSpPr>
          <p:nvPr>
            <p:ph type="body" sz="half" idx="2"/>
          </p:nvPr>
        </p:nvSpPr>
        <p:spPr/>
        <p:txBody>
          <a:bodyPr/>
          <a:lstStyle/>
          <a:p>
            <a:endParaRPr lang="en-US" dirty="0"/>
          </a:p>
        </p:txBody>
      </p:sp>
      <p:pic>
        <p:nvPicPr>
          <p:cNvPr id="7" name="Picture 6">
            <a:extLst>
              <a:ext uri="{FF2B5EF4-FFF2-40B4-BE49-F238E27FC236}">
                <a16:creationId xmlns:a16="http://schemas.microsoft.com/office/drawing/2014/main" id="{A332F937-A8AC-DF79-CCB1-472BD58BD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0" y="2263140"/>
            <a:ext cx="3143250" cy="3874770"/>
          </a:xfrm>
          <a:prstGeom prst="rect">
            <a:avLst/>
          </a:prstGeom>
        </p:spPr>
      </p:pic>
    </p:spTree>
    <p:extLst>
      <p:ext uri="{BB962C8B-B14F-4D97-AF65-F5344CB8AC3E}">
        <p14:creationId xmlns:p14="http://schemas.microsoft.com/office/powerpoint/2010/main" val="3245988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A939-AEAA-8B47-E398-3BF348DEDF62}"/>
              </a:ext>
            </a:extLst>
          </p:cNvPr>
          <p:cNvSpPr>
            <a:spLocks noGrp="1"/>
          </p:cNvSpPr>
          <p:nvPr>
            <p:ph type="title"/>
          </p:nvPr>
        </p:nvSpPr>
        <p:spPr>
          <a:xfrm>
            <a:off x="1154955" y="833122"/>
            <a:ext cx="2793158" cy="961388"/>
          </a:xfrm>
        </p:spPr>
        <p:txBody>
          <a:bodyPr/>
          <a:lstStyle/>
          <a:p>
            <a:r>
              <a:rPr lang="en-US" dirty="0"/>
              <a:t>A Day in the Life of Gambler</a:t>
            </a:r>
          </a:p>
        </p:txBody>
      </p:sp>
      <p:sp>
        <p:nvSpPr>
          <p:cNvPr id="3" name="Content Placeholder 2">
            <a:extLst>
              <a:ext uri="{FF2B5EF4-FFF2-40B4-BE49-F238E27FC236}">
                <a16:creationId xmlns:a16="http://schemas.microsoft.com/office/drawing/2014/main" id="{DEF763B1-3ED7-D08D-ABAC-AD082DDC3413}"/>
              </a:ext>
            </a:extLst>
          </p:cNvPr>
          <p:cNvSpPr>
            <a:spLocks noGrp="1"/>
          </p:cNvSpPr>
          <p:nvPr>
            <p:ph idx="1"/>
          </p:nvPr>
        </p:nvSpPr>
        <p:spPr>
          <a:xfrm>
            <a:off x="5781146" y="369116"/>
            <a:ext cx="5190066" cy="6065240"/>
          </a:xfrm>
        </p:spPr>
        <p:txBody>
          <a:bodyPr>
            <a:normAutofit fontScale="85000" lnSpcReduction="20000"/>
          </a:bodyPr>
          <a:lstStyle/>
          <a:p>
            <a:r>
              <a:rPr lang="en-US" b="1" dirty="0"/>
              <a:t>Wakes up, </a:t>
            </a:r>
            <a:r>
              <a:rPr lang="en-US" b="1" dirty="0">
                <a:solidFill>
                  <a:schemeClr val="accent4"/>
                </a:solidFill>
              </a:rPr>
              <a:t>thinks about last night’s loss</a:t>
            </a:r>
            <a:r>
              <a:rPr lang="en-US" b="1" dirty="0"/>
              <a:t>.</a:t>
            </a:r>
          </a:p>
          <a:p>
            <a:r>
              <a:rPr lang="en-US" b="1" dirty="0">
                <a:solidFill>
                  <a:schemeClr val="accent4"/>
                </a:solidFill>
              </a:rPr>
              <a:t>Feels very upset, even angry about the loss</a:t>
            </a:r>
          </a:p>
          <a:p>
            <a:r>
              <a:rPr lang="en-US" b="1" dirty="0"/>
              <a:t>Gets ready for work, is running late.</a:t>
            </a:r>
          </a:p>
          <a:p>
            <a:r>
              <a:rPr lang="en-US" b="1" dirty="0"/>
              <a:t>While driving starts to </a:t>
            </a:r>
            <a:r>
              <a:rPr lang="en-US" b="1" dirty="0">
                <a:solidFill>
                  <a:schemeClr val="accent4"/>
                </a:solidFill>
              </a:rPr>
              <a:t>think about how he can recover the loss (chasing the loss)</a:t>
            </a:r>
          </a:p>
          <a:p>
            <a:r>
              <a:rPr lang="en-US" b="1" dirty="0"/>
              <a:t>Gets to work and starts in on a task.  Feels tired.</a:t>
            </a:r>
          </a:p>
          <a:p>
            <a:r>
              <a:rPr lang="en-US" b="1" dirty="0">
                <a:solidFill>
                  <a:schemeClr val="accent4"/>
                </a:solidFill>
              </a:rPr>
              <a:t>His thoughts go back to the casino.</a:t>
            </a:r>
          </a:p>
          <a:p>
            <a:r>
              <a:rPr lang="en-US" b="1" dirty="0">
                <a:solidFill>
                  <a:schemeClr val="accent4"/>
                </a:solidFill>
              </a:rPr>
              <a:t>His thoughts go back to chasing the loss.</a:t>
            </a:r>
          </a:p>
          <a:p>
            <a:r>
              <a:rPr lang="en-US" b="1" dirty="0"/>
              <a:t>He realizes he needs to get back to work.</a:t>
            </a:r>
          </a:p>
          <a:p>
            <a:r>
              <a:rPr lang="en-US" b="1" dirty="0">
                <a:solidFill>
                  <a:schemeClr val="accent4"/>
                </a:solidFill>
              </a:rPr>
              <a:t>Again, thoughts of the casino</a:t>
            </a:r>
          </a:p>
          <a:p>
            <a:r>
              <a:rPr lang="en-US" b="1" dirty="0"/>
              <a:t>When asked by coworker if he went gambling again, he says no.</a:t>
            </a:r>
          </a:p>
          <a:p>
            <a:r>
              <a:rPr lang="en-US" b="1" dirty="0"/>
              <a:t>Gets a call from a bill collector. Ignores the call.</a:t>
            </a:r>
          </a:p>
          <a:p>
            <a:r>
              <a:rPr lang="en-US" b="1" dirty="0">
                <a:solidFill>
                  <a:schemeClr val="accent4"/>
                </a:solidFill>
              </a:rPr>
              <a:t>Thoughts again about how we can win back the money</a:t>
            </a:r>
            <a:r>
              <a:rPr lang="en-US" b="1" dirty="0"/>
              <a:t>.</a:t>
            </a:r>
          </a:p>
          <a:p>
            <a:r>
              <a:rPr lang="en-US" b="1" dirty="0"/>
              <a:t>When he gets home from work he tries to convince himself not to go to the casino.</a:t>
            </a:r>
          </a:p>
          <a:p>
            <a:r>
              <a:rPr lang="en-US" b="1" dirty="0"/>
              <a:t>He goes to the bar instead.</a:t>
            </a:r>
          </a:p>
          <a:p>
            <a:r>
              <a:rPr lang="en-US" b="1" dirty="0">
                <a:solidFill>
                  <a:schemeClr val="accent4"/>
                </a:solidFill>
              </a:rPr>
              <a:t>He finds himself mindlessly at the casino, after drinking. </a:t>
            </a:r>
          </a:p>
          <a:p>
            <a:r>
              <a:rPr lang="en-US" b="1" dirty="0"/>
              <a:t>Cycle repeats!</a:t>
            </a:r>
          </a:p>
        </p:txBody>
      </p:sp>
      <p:sp>
        <p:nvSpPr>
          <p:cNvPr id="4" name="Text Placeholder 3">
            <a:extLst>
              <a:ext uri="{FF2B5EF4-FFF2-40B4-BE49-F238E27FC236}">
                <a16:creationId xmlns:a16="http://schemas.microsoft.com/office/drawing/2014/main" id="{971586E9-6EC3-B603-FEA6-8014A6628E87}"/>
              </a:ext>
            </a:extLst>
          </p:cNvPr>
          <p:cNvSpPr>
            <a:spLocks noGrp="1"/>
          </p:cNvSpPr>
          <p:nvPr>
            <p:ph type="body" sz="half" idx="2"/>
          </p:nvPr>
        </p:nvSpPr>
        <p:spPr/>
        <p:txBody>
          <a:bodyPr/>
          <a:lstStyle/>
          <a:p>
            <a:endParaRPr lang="en-US" dirty="0"/>
          </a:p>
          <a:p>
            <a:endParaRPr lang="en-US" dirty="0"/>
          </a:p>
          <a:p>
            <a:endParaRPr lang="en-US" dirty="0"/>
          </a:p>
        </p:txBody>
      </p:sp>
      <p:sp>
        <p:nvSpPr>
          <p:cNvPr id="7" name="TextBox 6">
            <a:extLst>
              <a:ext uri="{FF2B5EF4-FFF2-40B4-BE49-F238E27FC236}">
                <a16:creationId xmlns:a16="http://schemas.microsoft.com/office/drawing/2014/main" id="{4F322912-F47B-3BE5-F022-2FBEEA7ED3F0}"/>
              </a:ext>
            </a:extLst>
          </p:cNvPr>
          <p:cNvSpPr txBox="1"/>
          <p:nvPr/>
        </p:nvSpPr>
        <p:spPr>
          <a:xfrm flipH="1">
            <a:off x="1546578" y="3235867"/>
            <a:ext cx="1501422" cy="369332"/>
          </a:xfrm>
          <a:prstGeom prst="rect">
            <a:avLst/>
          </a:prstGeom>
          <a:noFill/>
        </p:spPr>
        <p:txBody>
          <a:bodyPr wrap="square">
            <a:spAutoFit/>
          </a:bodyPr>
          <a:lstStyle/>
          <a:p>
            <a:endParaRPr lang="en-US" dirty="0"/>
          </a:p>
        </p:txBody>
      </p:sp>
      <p:pic>
        <p:nvPicPr>
          <p:cNvPr id="9" name="Picture 8">
            <a:extLst>
              <a:ext uri="{FF2B5EF4-FFF2-40B4-BE49-F238E27FC236}">
                <a16:creationId xmlns:a16="http://schemas.microsoft.com/office/drawing/2014/main" id="{29BE913E-02AA-607A-73D6-387539398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970" y="2138678"/>
            <a:ext cx="3570005" cy="3851910"/>
          </a:xfrm>
          <a:prstGeom prst="rect">
            <a:avLst/>
          </a:prstGeom>
        </p:spPr>
      </p:pic>
    </p:spTree>
    <p:extLst>
      <p:ext uri="{BB962C8B-B14F-4D97-AF65-F5344CB8AC3E}">
        <p14:creationId xmlns:p14="http://schemas.microsoft.com/office/powerpoint/2010/main" val="18938871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34344</TotalTime>
  <Words>2344</Words>
  <Application>Microsoft Office PowerPoint</Application>
  <PresentationFormat>Widescreen</PresentationFormat>
  <Paragraphs>313</Paragraphs>
  <Slides>25</Slides>
  <Notes>11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Algerian</vt:lpstr>
      <vt:lpstr>Arial</vt:lpstr>
      <vt:lpstr>Avenir Next LT Pro</vt:lpstr>
      <vt:lpstr>Calibri</vt:lpstr>
      <vt:lpstr>Century Gothic</vt:lpstr>
      <vt:lpstr>Cooper Black</vt:lpstr>
      <vt:lpstr>Google Sans</vt:lpstr>
      <vt:lpstr>Roboto</vt:lpstr>
      <vt:lpstr>Wingdings</vt:lpstr>
      <vt:lpstr>Wingdings 3</vt:lpstr>
      <vt:lpstr>Ion Boardroom</vt:lpstr>
      <vt:lpstr>Panoramic Views:  Self and Gambler in Helping Relationships </vt:lpstr>
      <vt:lpstr>Panoramic Views:  Self and Gambler in Helping Relationships</vt:lpstr>
      <vt:lpstr>Panorama of Self as Helper</vt:lpstr>
      <vt:lpstr>Key approaches: “Assume you know nothing about the client.” Dr. George Dee First supervisor, Jane Wayland Center, Phoenix Arizona ____________________________</vt:lpstr>
      <vt:lpstr> WHAT ARE YOUR REACTIONS? Harry is a 58-year-old man who has $42,000 worth of debt from gambling.  He goes to the casino several times a week.  His wife has left him, and his adult children have also distanced from him.  He manages to continue working, though in a dead-end job.  He has considered illegal ways to fund his gambling, such as selling his mother’s oxycodone on the streets. (Fictional character) </vt:lpstr>
      <vt:lpstr>STIGMA ABOUT GAMBLING/Gamblers</vt:lpstr>
      <vt:lpstr>EXPANDING OUR VIEW OF GAMBLING</vt:lpstr>
      <vt:lpstr>RISK FACTORS FOR PROBLEM GAMBLING</vt:lpstr>
      <vt:lpstr>A Day in the Life of Gambler</vt:lpstr>
      <vt:lpstr>USUALLY SOME FORM OF SHAME EXPERIENCED IN ADDICTIONS Toxic shame is feeling flawed and defective as a human being. (John Bradshaw, Brene Brown)</vt:lpstr>
      <vt:lpstr>Guilt as opposed to Shame</vt:lpstr>
      <vt:lpstr>PowerPoint Presentation</vt:lpstr>
      <vt:lpstr>PowerPoint Presentation</vt:lpstr>
      <vt:lpstr>Comorbidities and Associated Conditions 75% of Problem Gamblers have primary mental illness (Kessler 2008) </vt:lpstr>
      <vt:lpstr>Role of Trauma, Loss and Shame</vt:lpstr>
      <vt:lpstr>NAVIGATING THE MAZE for Treatment or Support</vt:lpstr>
      <vt:lpstr>Domains for Assessment and Intervention (Slide 1)</vt:lpstr>
      <vt:lpstr>More domains for assessment &amp; intervention – Slide 2</vt:lpstr>
      <vt:lpstr>More Domains for assessment and intervention – Slide 3</vt:lpstr>
      <vt:lpstr>Treatment tasks – Slide 1</vt:lpstr>
      <vt:lpstr>More treatment tasks</vt:lpstr>
      <vt:lpstr>Collaborations</vt:lpstr>
      <vt:lpstr>Conclusions</vt:lpstr>
      <vt:lpstr>Thank you for coming! </vt:lpstr>
      <vt:lpstr>We are the World (Channel Aid 2018)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Panoramic Views:  Self and Gambler in Helping Relationships</dc:title>
  <dc:creator>Cindy Anderson</dc:creator>
  <cp:lastModifiedBy>Cindy Anderson</cp:lastModifiedBy>
  <cp:revision>7</cp:revision>
  <dcterms:created xsi:type="dcterms:W3CDTF">2024-02-08T22:18:12Z</dcterms:created>
  <dcterms:modified xsi:type="dcterms:W3CDTF">2024-12-02T17:01:32Z</dcterms:modified>
</cp:coreProperties>
</file>