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3"/>
  </p:notesMasterIdLst>
  <p:sldIdLst>
    <p:sldId id="270" r:id="rId3"/>
    <p:sldId id="430" r:id="rId4"/>
    <p:sldId id="443" r:id="rId5"/>
    <p:sldId id="399" r:id="rId6"/>
    <p:sldId id="390" r:id="rId7"/>
    <p:sldId id="341" r:id="rId8"/>
    <p:sldId id="428" r:id="rId9"/>
    <p:sldId id="342" r:id="rId10"/>
    <p:sldId id="368" r:id="rId11"/>
    <p:sldId id="371" r:id="rId12"/>
    <p:sldId id="353" r:id="rId13"/>
    <p:sldId id="413" r:id="rId14"/>
    <p:sldId id="350" r:id="rId15"/>
    <p:sldId id="351" r:id="rId16"/>
    <p:sldId id="352" r:id="rId17"/>
    <p:sldId id="332" r:id="rId18"/>
    <p:sldId id="447" r:id="rId19"/>
    <p:sldId id="441" r:id="rId20"/>
    <p:sldId id="451" r:id="rId21"/>
    <p:sldId id="280" r:id="rId22"/>
    <p:sldId id="354" r:id="rId23"/>
    <p:sldId id="369" r:id="rId24"/>
    <p:sldId id="438" r:id="rId25"/>
    <p:sldId id="439" r:id="rId26"/>
    <p:sldId id="420" r:id="rId27"/>
    <p:sldId id="419" r:id="rId28"/>
    <p:sldId id="389" r:id="rId29"/>
    <p:sldId id="394" r:id="rId30"/>
    <p:sldId id="422" r:id="rId31"/>
    <p:sldId id="385" r:id="rId32"/>
    <p:sldId id="383" r:id="rId33"/>
    <p:sldId id="417" r:id="rId34"/>
    <p:sldId id="446" r:id="rId35"/>
    <p:sldId id="444" r:id="rId36"/>
    <p:sldId id="445" r:id="rId37"/>
    <p:sldId id="452" r:id="rId38"/>
    <p:sldId id="448" r:id="rId39"/>
    <p:sldId id="449" r:id="rId40"/>
    <p:sldId id="454" r:id="rId41"/>
    <p:sldId id="268" r:id="rId42"/>
    <p:sldId id="281" r:id="rId43"/>
    <p:sldId id="421" r:id="rId44"/>
    <p:sldId id="411" r:id="rId45"/>
    <p:sldId id="258" r:id="rId46"/>
    <p:sldId id="406" r:id="rId47"/>
    <p:sldId id="450" r:id="rId48"/>
    <p:sldId id="453" r:id="rId49"/>
    <p:sldId id="401" r:id="rId50"/>
    <p:sldId id="402" r:id="rId51"/>
    <p:sldId id="404" r:id="rId52"/>
    <p:sldId id="432" r:id="rId53"/>
    <p:sldId id="433" r:id="rId54"/>
    <p:sldId id="455" r:id="rId55"/>
    <p:sldId id="423" r:id="rId56"/>
    <p:sldId id="424" r:id="rId57"/>
    <p:sldId id="425" r:id="rId58"/>
    <p:sldId id="426" r:id="rId59"/>
    <p:sldId id="427" r:id="rId60"/>
    <p:sldId id="347" r:id="rId61"/>
    <p:sldId id="43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86"/>
    <a:srgbClr val="BB0A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1769"/>
  </p:normalViewPr>
  <p:slideViewPr>
    <p:cSldViewPr snapToGrid="0">
      <p:cViewPr varScale="1">
        <p:scale>
          <a:sx n="72" d="100"/>
          <a:sy n="72" d="100"/>
        </p:scale>
        <p:origin x="25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 of</a:t>
            </a:r>
            <a:r>
              <a:rPr lang="en-US" baseline="0" dirty="0"/>
              <a:t> Americans Who Have Engaged in Addictive Behaviors in the Past Year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Past year engagement</c:v>
                </c:pt>
              </c:strCache>
            </c:strRef>
          </c:tx>
          <c:spPr>
            <a:solidFill>
              <a:schemeClr val="accent1"/>
            </a:solidFill>
            <a:ln>
              <a:noFill/>
            </a:ln>
            <a:effectLst/>
          </c:spPr>
          <c:invertIfNegative val="0"/>
          <c:cat>
            <c:strRef>
              <c:f>Sheet1!$A$2:$A$4</c:f>
              <c:strCache>
                <c:ptCount val="3"/>
                <c:pt idx="0">
                  <c:v>Alcohol</c:v>
                </c:pt>
                <c:pt idx="1">
                  <c:v>Illicit Drug Use</c:v>
                </c:pt>
                <c:pt idx="2">
                  <c:v>Gambling</c:v>
                </c:pt>
              </c:strCache>
            </c:strRef>
          </c:cat>
          <c:val>
            <c:numRef>
              <c:f>Sheet1!$B$2:$B$4</c:f>
              <c:numCache>
                <c:formatCode>0%</c:formatCode>
                <c:ptCount val="3"/>
                <c:pt idx="0">
                  <c:v>0.7</c:v>
                </c:pt>
                <c:pt idx="1">
                  <c:v>0.2</c:v>
                </c:pt>
                <c:pt idx="2">
                  <c:v>0.49</c:v>
                </c:pt>
              </c:numCache>
            </c:numRef>
          </c:val>
          <c:extLst>
            <c:ext xmlns:c16="http://schemas.microsoft.com/office/drawing/2014/chart" uri="{C3380CC4-5D6E-409C-BE32-E72D297353CC}">
              <c16:uniqueId val="{00000000-90EE-C548-B7B3-75BE7D81C8F5}"/>
            </c:ext>
          </c:extLst>
        </c:ser>
        <c:dLbls>
          <c:showLegendKey val="0"/>
          <c:showVal val="0"/>
          <c:showCatName val="0"/>
          <c:showSerName val="0"/>
          <c:showPercent val="0"/>
          <c:showBubbleSize val="0"/>
        </c:dLbls>
        <c:gapWidth val="219"/>
        <c:overlap val="-27"/>
        <c:axId val="1258761392"/>
        <c:axId val="1793511536"/>
      </c:barChart>
      <c:catAx>
        <c:axId val="125876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793511536"/>
        <c:crosses val="autoZero"/>
        <c:auto val="1"/>
        <c:lblAlgn val="ctr"/>
        <c:lblOffset val="100"/>
        <c:noMultiLvlLbl val="0"/>
      </c:catAx>
      <c:valAx>
        <c:axId val="1793511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58761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PGSI</a:t>
            </a:r>
            <a:r>
              <a:rPr lang="en-US" sz="3200" baseline="0" dirty="0"/>
              <a:t> Scores</a:t>
            </a:r>
            <a:endParaRPr lang="en-US"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Sports Wagerers</c:v>
                </c:pt>
              </c:strCache>
            </c:strRef>
          </c:tx>
          <c:spPr>
            <a:ln w="63500" cap="rnd">
              <a:solidFill>
                <a:srgbClr val="BB0A2E"/>
              </a:solidFill>
              <a:round/>
            </a:ln>
            <a:effectLst/>
          </c:spPr>
          <c:marker>
            <c:symbol val="circle"/>
            <c:size val="5"/>
            <c:spPr>
              <a:solidFill>
                <a:schemeClr val="accent1"/>
              </a:solidFill>
              <a:ln w="9525">
                <a:solidFill>
                  <a:schemeClr val="accent1"/>
                </a:solidFill>
              </a:ln>
              <a:effectLst/>
            </c:spPr>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5.2401</c:v>
                </c:pt>
                <c:pt idx="1">
                  <c:v>4.2089999999999996</c:v>
                </c:pt>
                <c:pt idx="2">
                  <c:v>3.335</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Non-Sports Wagering Gamblers</c:v>
                </c:pt>
              </c:strCache>
            </c:strRef>
          </c:tx>
          <c:spPr>
            <a:ln w="63500" cap="rnd">
              <a:solidFill>
                <a:srgbClr val="008A86"/>
              </a:solidFill>
              <a:bevel/>
            </a:ln>
            <a:effectLst/>
          </c:spPr>
          <c:marker>
            <c:symbol val="circle"/>
            <c:size val="5"/>
            <c:spPr>
              <a:solidFill>
                <a:schemeClr val="accent2"/>
              </a:solidFill>
              <a:ln w="9525">
                <a:solidFill>
                  <a:schemeClr val="accent2"/>
                </a:solidFill>
              </a:ln>
              <a:effectLst/>
            </c:spPr>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1.6138999999999999</c:v>
                </c:pt>
                <c:pt idx="1">
                  <c:v>1.4926999999999999</c:v>
                </c:pt>
                <c:pt idx="2">
                  <c:v>1.2679</c:v>
                </c:pt>
              </c:numCache>
            </c:numRef>
          </c:val>
          <c:smooth val="0"/>
          <c:extLst>
            <c:ext xmlns:c16="http://schemas.microsoft.com/office/drawing/2014/chart" uri="{C3380CC4-5D6E-409C-BE32-E72D297353CC}">
              <c16:uniqueId val="{00000001-AB2B-0B49-81A9-1B19B998EE43}"/>
            </c:ext>
          </c:extLst>
        </c:ser>
        <c:dLbls>
          <c:showLegendKey val="0"/>
          <c:showVal val="0"/>
          <c:showCatName val="0"/>
          <c:showSerName val="0"/>
          <c:showPercent val="0"/>
          <c:showBubbleSize val="0"/>
        </c:dLbls>
        <c:marker val="1"/>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Alcohol Consumption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Non Gamblers</c:v>
                </c:pt>
              </c:strCache>
            </c:strRef>
          </c:tx>
          <c:spPr>
            <a:ln w="63500" cap="rnd">
              <a:solidFill>
                <a:schemeClr val="accent3"/>
              </a:solidFill>
              <a:round/>
            </a:ln>
            <a:effectLst/>
          </c:spPr>
          <c:marker>
            <c:symbol val="circle"/>
            <c:size val="5"/>
            <c:spPr>
              <a:solidFill>
                <a:schemeClr val="accent1"/>
              </a:solidFill>
              <a:ln w="9525">
                <a:solidFill>
                  <a:schemeClr val="accent1"/>
                </a:solidFill>
              </a:ln>
              <a:effectLst/>
            </c:spPr>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2.2799999999999998</c:v>
                </c:pt>
                <c:pt idx="1">
                  <c:v>2.21</c:v>
                </c:pt>
                <c:pt idx="2">
                  <c:v>2.2599999999999998</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Non-Sports Gamblers</c:v>
                </c:pt>
              </c:strCache>
            </c:strRef>
          </c:tx>
          <c:spPr>
            <a:ln w="63500" cap="rnd">
              <a:solidFill>
                <a:srgbClr val="008A86"/>
              </a:solidFill>
              <a:round/>
            </a:ln>
            <a:effectLst/>
          </c:spPr>
          <c:marker>
            <c:symbol val="circle"/>
            <c:size val="5"/>
            <c:spPr>
              <a:solidFill>
                <a:schemeClr val="accent2"/>
              </a:solidFill>
              <a:ln w="9525">
                <a:solidFill>
                  <a:schemeClr val="accent2"/>
                </a:solidFill>
              </a:ln>
              <a:effectLst/>
            </c:spPr>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2.69</c:v>
                </c:pt>
                <c:pt idx="1">
                  <c:v>2.72</c:v>
                </c:pt>
                <c:pt idx="2">
                  <c:v>2.68</c:v>
                </c:pt>
              </c:numCache>
            </c:numRef>
          </c:val>
          <c:smooth val="0"/>
          <c:extLst>
            <c:ext xmlns:c16="http://schemas.microsoft.com/office/drawing/2014/chart" uri="{C3380CC4-5D6E-409C-BE32-E72D297353CC}">
              <c16:uniqueId val="{00000001-AB2B-0B49-81A9-1B19B998EE43}"/>
            </c:ext>
          </c:extLst>
        </c:ser>
        <c:ser>
          <c:idx val="2"/>
          <c:order val="2"/>
          <c:tx>
            <c:strRef>
              <c:f>Sheet1!$D$1</c:f>
              <c:strCache>
                <c:ptCount val="1"/>
                <c:pt idx="0">
                  <c:v>Sports Gamblers</c:v>
                </c:pt>
              </c:strCache>
            </c:strRef>
          </c:tx>
          <c:spPr>
            <a:ln w="28575" cap="rnd">
              <a:solidFill>
                <a:srgbClr val="BB0A2E"/>
              </a:solidFill>
              <a:round/>
            </a:ln>
            <a:effectLst/>
          </c:spPr>
          <c:marker>
            <c:symbol val="circle"/>
            <c:size val="5"/>
            <c:spPr>
              <a:solidFill>
                <a:schemeClr val="accent3"/>
              </a:solidFill>
              <a:ln w="9525">
                <a:solidFill>
                  <a:schemeClr val="accent3"/>
                </a:solidFill>
              </a:ln>
              <a:effectLst/>
            </c:spPr>
          </c:marker>
          <c:dPt>
            <c:idx val="1"/>
            <c:marker>
              <c:symbol val="circle"/>
              <c:size val="5"/>
              <c:spPr>
                <a:solidFill>
                  <a:schemeClr val="accent3"/>
                </a:solidFill>
                <a:ln w="9525">
                  <a:solidFill>
                    <a:schemeClr val="accent3"/>
                  </a:solidFill>
                </a:ln>
                <a:effectLst/>
              </c:spPr>
            </c:marker>
            <c:bubble3D val="0"/>
            <c:spPr>
              <a:ln w="63500" cap="rnd">
                <a:solidFill>
                  <a:srgbClr val="BB0A2E"/>
                </a:solidFill>
                <a:round/>
              </a:ln>
              <a:effectLst/>
            </c:spPr>
            <c:extLst>
              <c:ext xmlns:c16="http://schemas.microsoft.com/office/drawing/2014/chart" uri="{C3380CC4-5D6E-409C-BE32-E72D297353CC}">
                <c16:uniqueId val="{00000001-AD95-6742-A191-5E396102143A}"/>
              </c:ext>
            </c:extLst>
          </c:dPt>
          <c:dPt>
            <c:idx val="2"/>
            <c:marker>
              <c:symbol val="circle"/>
              <c:size val="5"/>
              <c:spPr>
                <a:solidFill>
                  <a:schemeClr val="accent3"/>
                </a:solidFill>
                <a:ln w="9525">
                  <a:solidFill>
                    <a:schemeClr val="accent3"/>
                  </a:solidFill>
                </a:ln>
                <a:effectLst/>
              </c:spPr>
            </c:marker>
            <c:bubble3D val="0"/>
            <c:spPr>
              <a:ln w="63500" cap="rnd">
                <a:solidFill>
                  <a:srgbClr val="BB0A2E"/>
                </a:solidFill>
                <a:round/>
              </a:ln>
              <a:effectLst/>
            </c:spPr>
            <c:extLst>
              <c:ext xmlns:c16="http://schemas.microsoft.com/office/drawing/2014/chart" uri="{C3380CC4-5D6E-409C-BE32-E72D297353CC}">
                <c16:uniqueId val="{00000000-AD95-6742-A191-5E396102143A}"/>
              </c:ext>
            </c:extLst>
          </c:dPt>
          <c:cat>
            <c:strRef>
              <c:f>Sheet1!$A$2:$A$4</c:f>
              <c:strCache>
                <c:ptCount val="3"/>
                <c:pt idx="0">
                  <c:v>Baseline (March 2022)</c:v>
                </c:pt>
                <c:pt idx="1">
                  <c:v>Six Months (Sept 2022)</c:v>
                </c:pt>
                <c:pt idx="2">
                  <c:v>One Year (March 2023)</c:v>
                </c:pt>
              </c:strCache>
            </c:strRef>
          </c:cat>
          <c:val>
            <c:numRef>
              <c:f>Sheet1!$D$2:$D$4</c:f>
              <c:numCache>
                <c:formatCode>General</c:formatCode>
                <c:ptCount val="3"/>
                <c:pt idx="0">
                  <c:v>3.28</c:v>
                </c:pt>
                <c:pt idx="1">
                  <c:v>3.27</c:v>
                </c:pt>
                <c:pt idx="2">
                  <c:v>3.2</c:v>
                </c:pt>
              </c:numCache>
            </c:numRef>
          </c:val>
          <c:smooth val="0"/>
          <c:extLst>
            <c:ext xmlns:c16="http://schemas.microsoft.com/office/drawing/2014/chart" uri="{C3380CC4-5D6E-409C-BE32-E72D297353CC}">
              <c16:uniqueId val="{00000000-9545-574E-AF2D-7623CDBEB6F2}"/>
            </c:ext>
          </c:extLst>
        </c:ser>
        <c:dLbls>
          <c:showLegendKey val="0"/>
          <c:showVal val="0"/>
          <c:showCatName val="0"/>
          <c:showSerName val="0"/>
          <c:showPercent val="0"/>
          <c:showBubbleSize val="0"/>
        </c:dLbls>
        <c:marker val="1"/>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Tobacco Consumption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Non Gamblers</c:v>
                </c:pt>
              </c:strCache>
            </c:strRef>
          </c:tx>
          <c:spPr>
            <a:ln w="63500" cap="rnd">
              <a:solidFill>
                <a:schemeClr val="bg1">
                  <a:lumMod val="65000"/>
                </a:schemeClr>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1.77</c:v>
                </c:pt>
                <c:pt idx="1">
                  <c:v>1.8</c:v>
                </c:pt>
                <c:pt idx="2">
                  <c:v>1.78</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Non-Sports Gamblers</c:v>
                </c:pt>
              </c:strCache>
            </c:strRef>
          </c:tx>
          <c:spPr>
            <a:ln w="63500"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2.21</c:v>
                </c:pt>
                <c:pt idx="1">
                  <c:v>2.25</c:v>
                </c:pt>
                <c:pt idx="2">
                  <c:v>2.16</c:v>
                </c:pt>
              </c:numCache>
            </c:numRef>
          </c:val>
          <c:smooth val="0"/>
          <c:extLst>
            <c:ext xmlns:c16="http://schemas.microsoft.com/office/drawing/2014/chart" uri="{C3380CC4-5D6E-409C-BE32-E72D297353CC}">
              <c16:uniqueId val="{00000001-AB2B-0B49-81A9-1B19B998EE43}"/>
            </c:ext>
          </c:extLst>
        </c:ser>
        <c:ser>
          <c:idx val="2"/>
          <c:order val="2"/>
          <c:tx>
            <c:strRef>
              <c:f>Sheet1!$D$1</c:f>
              <c:strCache>
                <c:ptCount val="1"/>
                <c:pt idx="0">
                  <c:v>Sports Gamblers</c:v>
                </c:pt>
              </c:strCache>
            </c:strRef>
          </c:tx>
          <c:spPr>
            <a:ln w="63500" cap="rnd">
              <a:solidFill>
                <a:schemeClr val="accent3"/>
              </a:solidFill>
              <a:round/>
            </a:ln>
            <a:effectLst/>
          </c:spPr>
          <c:marker>
            <c:symbol val="none"/>
          </c:marker>
          <c:dPt>
            <c:idx val="1"/>
            <c:marker>
              <c:symbol val="none"/>
            </c:marker>
            <c:bubble3D val="0"/>
            <c:spPr>
              <a:ln w="63500" cap="rnd">
                <a:solidFill>
                  <a:srgbClr val="BB0A2E"/>
                </a:solidFill>
                <a:round/>
              </a:ln>
              <a:effectLst/>
            </c:spPr>
            <c:extLst>
              <c:ext xmlns:c16="http://schemas.microsoft.com/office/drawing/2014/chart" uri="{C3380CC4-5D6E-409C-BE32-E72D297353CC}">
                <c16:uniqueId val="{00000001-9D93-BC47-A78E-F985599E2B03}"/>
              </c:ext>
            </c:extLst>
          </c:dPt>
          <c:dPt>
            <c:idx val="2"/>
            <c:marker>
              <c:symbol val="none"/>
            </c:marker>
            <c:bubble3D val="0"/>
            <c:spPr>
              <a:ln w="63500" cap="rnd">
                <a:solidFill>
                  <a:srgbClr val="BB0A2E"/>
                </a:solidFill>
                <a:round/>
              </a:ln>
              <a:effectLst/>
            </c:spPr>
            <c:extLst>
              <c:ext xmlns:c16="http://schemas.microsoft.com/office/drawing/2014/chart" uri="{C3380CC4-5D6E-409C-BE32-E72D297353CC}">
                <c16:uniqueId val="{00000000-9D93-BC47-A78E-F985599E2B03}"/>
              </c:ext>
            </c:extLst>
          </c:dPt>
          <c:cat>
            <c:strRef>
              <c:f>Sheet1!$A$2:$A$4</c:f>
              <c:strCache>
                <c:ptCount val="3"/>
                <c:pt idx="0">
                  <c:v>Baseline (March 2022)</c:v>
                </c:pt>
                <c:pt idx="1">
                  <c:v>Six Months (Sept 2022)</c:v>
                </c:pt>
                <c:pt idx="2">
                  <c:v>One Year (March 2023)</c:v>
                </c:pt>
              </c:strCache>
            </c:strRef>
          </c:cat>
          <c:val>
            <c:numRef>
              <c:f>Sheet1!$D$2:$D$4</c:f>
              <c:numCache>
                <c:formatCode>General</c:formatCode>
                <c:ptCount val="3"/>
                <c:pt idx="0">
                  <c:v>2.59</c:v>
                </c:pt>
                <c:pt idx="1">
                  <c:v>2.41</c:v>
                </c:pt>
                <c:pt idx="2">
                  <c:v>2.31</c:v>
                </c:pt>
              </c:numCache>
            </c:numRef>
          </c:val>
          <c:smooth val="0"/>
          <c:extLst>
            <c:ext xmlns:c16="http://schemas.microsoft.com/office/drawing/2014/chart" uri="{C3380CC4-5D6E-409C-BE32-E72D297353CC}">
              <c16:uniqueId val="{00000000-9545-574E-AF2D-7623CDBEB6F2}"/>
            </c:ext>
          </c:extLst>
        </c:ser>
        <c:dLbls>
          <c:showLegendKey val="0"/>
          <c:showVal val="0"/>
          <c:showCatName val="0"/>
          <c:showSerName val="0"/>
          <c:showPercent val="0"/>
          <c:showBubbleSize val="0"/>
        </c:dLbls>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Marijuana/THC</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Non Gamblers</c:v>
                </c:pt>
              </c:strCache>
            </c:strRef>
          </c:tx>
          <c:spPr>
            <a:ln w="63500" cap="rnd">
              <a:solidFill>
                <a:schemeClr val="bg1">
                  <a:lumMod val="65000"/>
                </a:schemeClr>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1.63</c:v>
                </c:pt>
                <c:pt idx="1">
                  <c:v>1.62</c:v>
                </c:pt>
                <c:pt idx="2">
                  <c:v>1.58</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Non-Sports Gamblers</c:v>
                </c:pt>
              </c:strCache>
            </c:strRef>
          </c:tx>
          <c:spPr>
            <a:ln w="63500"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1.8</c:v>
                </c:pt>
                <c:pt idx="1">
                  <c:v>1.76</c:v>
                </c:pt>
                <c:pt idx="2">
                  <c:v>1.77</c:v>
                </c:pt>
              </c:numCache>
            </c:numRef>
          </c:val>
          <c:smooth val="0"/>
          <c:extLst>
            <c:ext xmlns:c16="http://schemas.microsoft.com/office/drawing/2014/chart" uri="{C3380CC4-5D6E-409C-BE32-E72D297353CC}">
              <c16:uniqueId val="{00000001-AB2B-0B49-81A9-1B19B998EE43}"/>
            </c:ext>
          </c:extLst>
        </c:ser>
        <c:ser>
          <c:idx val="2"/>
          <c:order val="2"/>
          <c:tx>
            <c:strRef>
              <c:f>Sheet1!$D$1</c:f>
              <c:strCache>
                <c:ptCount val="1"/>
                <c:pt idx="0">
                  <c:v>Sports Gamblers</c:v>
                </c:pt>
              </c:strCache>
            </c:strRef>
          </c:tx>
          <c:spPr>
            <a:ln w="63500" cap="rnd">
              <a:solidFill>
                <a:srgbClr val="BB0A2E"/>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Sheet1!$D$2:$D$4</c:f>
              <c:numCache>
                <c:formatCode>General</c:formatCode>
                <c:ptCount val="3"/>
                <c:pt idx="0">
                  <c:v>2.29</c:v>
                </c:pt>
                <c:pt idx="1">
                  <c:v>2.1800000000000002</c:v>
                </c:pt>
                <c:pt idx="2">
                  <c:v>2.09</c:v>
                </c:pt>
              </c:numCache>
            </c:numRef>
          </c:val>
          <c:smooth val="0"/>
          <c:extLst>
            <c:ext xmlns:c16="http://schemas.microsoft.com/office/drawing/2014/chart" uri="{C3380CC4-5D6E-409C-BE32-E72D297353CC}">
              <c16:uniqueId val="{00000000-9545-574E-AF2D-7623CDBEB6F2}"/>
            </c:ext>
          </c:extLst>
        </c:ser>
        <c:dLbls>
          <c:showLegendKey val="0"/>
          <c:showVal val="0"/>
          <c:showCatName val="0"/>
          <c:showSerName val="0"/>
          <c:showPercent val="0"/>
          <c:showBubbleSize val="0"/>
        </c:dLbls>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Positive Gambling Expectancies</a:t>
            </a:r>
          </a:p>
          <a:p>
            <a:pPr>
              <a:defRPr/>
            </a:pPr>
            <a:r>
              <a:rPr lang="en-US" dirty="0"/>
              <a:t>“Gambling makes me happier.”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Non-Sports Gamblers</c:v>
                </c:pt>
              </c:strCache>
            </c:strRef>
          </c:tx>
          <c:spPr>
            <a:ln w="63500"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2.3328000000000002</c:v>
                </c:pt>
                <c:pt idx="1">
                  <c:v>2.2850999999999999</c:v>
                </c:pt>
                <c:pt idx="2">
                  <c:v>2.2938999999999998</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Sports Gamblers</c:v>
                </c:pt>
              </c:strCache>
            </c:strRef>
          </c:tx>
          <c:spPr>
            <a:ln w="63500" cap="rnd">
              <a:solidFill>
                <a:srgbClr val="BB0A2E"/>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3.3694999999999999</c:v>
                </c:pt>
                <c:pt idx="1">
                  <c:v>3.1707999999999998</c:v>
                </c:pt>
                <c:pt idx="2">
                  <c:v>3.0821000000000001</c:v>
                </c:pt>
              </c:numCache>
            </c:numRef>
          </c:val>
          <c:smooth val="0"/>
          <c:extLst>
            <c:ext xmlns:c16="http://schemas.microsoft.com/office/drawing/2014/chart" uri="{C3380CC4-5D6E-409C-BE32-E72D297353CC}">
              <c16:uniqueId val="{00000001-AB2B-0B49-81A9-1B19B998EE43}"/>
            </c:ext>
          </c:extLst>
        </c:ser>
        <c:dLbls>
          <c:showLegendKey val="0"/>
          <c:showVal val="0"/>
          <c:showCatName val="0"/>
          <c:showSerName val="0"/>
          <c:showPercent val="0"/>
          <c:showBubbleSize val="0"/>
        </c:dLbls>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Illusions of Control</a:t>
            </a:r>
          </a:p>
          <a:p>
            <a:pPr>
              <a:defRPr/>
            </a:pPr>
            <a:r>
              <a:rPr lang="en-US" dirty="0"/>
              <a:t>“Specific numbers and colors can help increase my chances of winning.”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Non-Sports Gamblers</c:v>
                </c:pt>
              </c:strCache>
            </c:strRef>
          </c:tx>
          <c:spPr>
            <a:ln w="63500"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1.9129</c:v>
                </c:pt>
                <c:pt idx="1">
                  <c:v>1.8176000000000001</c:v>
                </c:pt>
                <c:pt idx="2">
                  <c:v>1.7555000000000001</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Sports Gamblers</c:v>
                </c:pt>
              </c:strCache>
            </c:strRef>
          </c:tx>
          <c:spPr>
            <a:ln w="63500" cap="rnd">
              <a:solidFill>
                <a:srgbClr val="BB0A2E"/>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2.8788</c:v>
                </c:pt>
                <c:pt idx="1">
                  <c:v>2.5554000000000001</c:v>
                </c:pt>
                <c:pt idx="2">
                  <c:v>2.431</c:v>
                </c:pt>
              </c:numCache>
            </c:numRef>
          </c:val>
          <c:smooth val="0"/>
          <c:extLst>
            <c:ext xmlns:c16="http://schemas.microsoft.com/office/drawing/2014/chart" uri="{C3380CC4-5D6E-409C-BE32-E72D297353CC}">
              <c16:uniqueId val="{00000001-AB2B-0B49-81A9-1B19B998EE43}"/>
            </c:ext>
          </c:extLst>
        </c:ser>
        <c:dLbls>
          <c:showLegendKey val="0"/>
          <c:showVal val="0"/>
          <c:showCatName val="0"/>
          <c:showSerName val="0"/>
          <c:showPercent val="0"/>
          <c:showBubbleSize val="0"/>
        </c:dLbls>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Predictive Control</a:t>
            </a:r>
          </a:p>
          <a:p>
            <a:pPr>
              <a:defRPr/>
            </a:pPr>
            <a:r>
              <a:rPr lang="en-US" dirty="0"/>
              <a:t>“Losses when gambling, are bound to be followed by a series of wins.”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Non-Sports Gamblers</c:v>
                </c:pt>
              </c:strCache>
            </c:strRef>
          </c:tx>
          <c:spPr>
            <a:ln w="63500"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2.4702000000000002</c:v>
                </c:pt>
                <c:pt idx="1">
                  <c:v>2.343</c:v>
                </c:pt>
                <c:pt idx="2">
                  <c:v>2.2593999999999999</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Sports Gamblers</c:v>
                </c:pt>
              </c:strCache>
            </c:strRef>
          </c:tx>
          <c:spPr>
            <a:ln w="63500" cap="rnd">
              <a:solidFill>
                <a:srgbClr val="BB0A2E"/>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3.3500999999999999</c:v>
                </c:pt>
                <c:pt idx="1">
                  <c:v>3.0455999999999999</c:v>
                </c:pt>
                <c:pt idx="2">
                  <c:v>2.9756</c:v>
                </c:pt>
              </c:numCache>
            </c:numRef>
          </c:val>
          <c:smooth val="0"/>
          <c:extLst>
            <c:ext xmlns:c16="http://schemas.microsoft.com/office/drawing/2014/chart" uri="{C3380CC4-5D6E-409C-BE32-E72D297353CC}">
              <c16:uniqueId val="{00000001-AB2B-0B49-81A9-1B19B998EE43}"/>
            </c:ext>
          </c:extLst>
        </c:ser>
        <c:dLbls>
          <c:showLegendKey val="0"/>
          <c:showVal val="0"/>
          <c:showCatName val="0"/>
          <c:showSerName val="0"/>
          <c:showPercent val="0"/>
          <c:showBubbleSize val="0"/>
        </c:dLbls>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Inability to Stop</a:t>
            </a:r>
          </a:p>
          <a:p>
            <a:pPr>
              <a:defRPr/>
            </a:pPr>
            <a:r>
              <a:rPr lang="en-US" dirty="0"/>
              <a:t>“I’m not strong enough to stop gambling.”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Non-Sports Gamblers</c:v>
                </c:pt>
              </c:strCache>
            </c:strRef>
          </c:tx>
          <c:spPr>
            <a:ln w="63500"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1.7181</c:v>
                </c:pt>
                <c:pt idx="1">
                  <c:v>1.6974</c:v>
                </c:pt>
                <c:pt idx="2">
                  <c:v>1.6508</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Sports Gamblers</c:v>
                </c:pt>
              </c:strCache>
            </c:strRef>
          </c:tx>
          <c:spPr>
            <a:ln w="63500" cap="rnd">
              <a:solidFill>
                <a:srgbClr val="BB0A2E"/>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2.6316000000000002</c:v>
                </c:pt>
                <c:pt idx="1">
                  <c:v>2.3856000000000002</c:v>
                </c:pt>
                <c:pt idx="2">
                  <c:v>2.2793000000000001</c:v>
                </c:pt>
              </c:numCache>
            </c:numRef>
          </c:val>
          <c:smooth val="0"/>
          <c:extLst>
            <c:ext xmlns:c16="http://schemas.microsoft.com/office/drawing/2014/chart" uri="{C3380CC4-5D6E-409C-BE32-E72D297353CC}">
              <c16:uniqueId val="{00000001-AB2B-0B49-81A9-1B19B998EE43}"/>
            </c:ext>
          </c:extLst>
        </c:ser>
        <c:dLbls>
          <c:showLegendKey val="0"/>
          <c:showVal val="0"/>
          <c:showCatName val="0"/>
          <c:showSerName val="0"/>
          <c:showPercent val="0"/>
          <c:showBubbleSize val="0"/>
        </c:dLbls>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Interpretive</a:t>
            </a:r>
            <a:r>
              <a:rPr lang="en-US" sz="2800" baseline="0" dirty="0"/>
              <a:t> Bias</a:t>
            </a:r>
          </a:p>
          <a:p>
            <a:pPr>
              <a:defRPr/>
            </a:pPr>
            <a:r>
              <a:rPr lang="en-US" baseline="0" dirty="0"/>
              <a:t>“Relating my winnings to my skill and ability makes me continue gambling.”</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Non-Sports Gamblers</c:v>
                </c:pt>
              </c:strCache>
            </c:strRef>
          </c:tx>
          <c:spPr>
            <a:ln w="63500"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2.2789999999999999</c:v>
                </c:pt>
                <c:pt idx="1">
                  <c:v>2.1478999999999999</c:v>
                </c:pt>
                <c:pt idx="2">
                  <c:v>2.0966999999999998</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Sports Gamblers</c:v>
                </c:pt>
              </c:strCache>
            </c:strRef>
          </c:tx>
          <c:spPr>
            <a:ln w="63500" cap="rnd">
              <a:solidFill>
                <a:srgbClr val="BB0A2E"/>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3.4533</c:v>
                </c:pt>
                <c:pt idx="1">
                  <c:v>3.1395</c:v>
                </c:pt>
                <c:pt idx="2">
                  <c:v>3.0615000000000001</c:v>
                </c:pt>
              </c:numCache>
            </c:numRef>
          </c:val>
          <c:smooth val="0"/>
          <c:extLst>
            <c:ext xmlns:c16="http://schemas.microsoft.com/office/drawing/2014/chart" uri="{C3380CC4-5D6E-409C-BE32-E72D297353CC}">
              <c16:uniqueId val="{00000001-AB2B-0B49-81A9-1B19B998EE43}"/>
            </c:ext>
          </c:extLst>
        </c:ser>
        <c:dLbls>
          <c:showLegendKey val="0"/>
          <c:showVal val="0"/>
          <c:showCatName val="0"/>
          <c:showSerName val="0"/>
          <c:showPercent val="0"/>
          <c:showBubbleSize val="0"/>
        </c:dLbls>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2024 Federal Research Funding</c:v>
                </c:pt>
              </c:strCache>
            </c:strRef>
          </c:tx>
          <c:spPr>
            <a:solidFill>
              <a:schemeClr val="accent1"/>
            </a:solidFill>
            <a:ln>
              <a:noFill/>
            </a:ln>
            <a:effectLst/>
          </c:spPr>
          <c:invertIfNegative val="0"/>
          <c:cat>
            <c:strRef>
              <c:f>Sheet1!$A$2:$A$4</c:f>
              <c:strCache>
                <c:ptCount val="3"/>
                <c:pt idx="0">
                  <c:v>NIDA</c:v>
                </c:pt>
                <c:pt idx="1">
                  <c:v>NIAAA</c:v>
                </c:pt>
                <c:pt idx="2">
                  <c:v>Gambling Related Funding</c:v>
                </c:pt>
              </c:strCache>
            </c:strRef>
          </c:cat>
          <c:val>
            <c:numRef>
              <c:f>Sheet1!$B$2:$B$4</c:f>
              <c:numCache>
                <c:formatCode>_("$"* #,##0.00_);_("$"* \(#,##0.00\);_("$"* "-"??_);_(@_)</c:formatCode>
                <c:ptCount val="3"/>
                <c:pt idx="0">
                  <c:v>1663365000</c:v>
                </c:pt>
                <c:pt idx="1">
                  <c:v>593500000</c:v>
                </c:pt>
                <c:pt idx="2">
                  <c:v>0</c:v>
                </c:pt>
              </c:numCache>
            </c:numRef>
          </c:val>
          <c:extLst>
            <c:ext xmlns:c16="http://schemas.microsoft.com/office/drawing/2014/chart" uri="{C3380CC4-5D6E-409C-BE32-E72D297353CC}">
              <c16:uniqueId val="{00000000-35C7-F941-ACA5-5D118D2FF9A5}"/>
            </c:ext>
          </c:extLst>
        </c:ser>
        <c:dLbls>
          <c:showLegendKey val="0"/>
          <c:showVal val="0"/>
          <c:showCatName val="0"/>
          <c:showSerName val="0"/>
          <c:showPercent val="0"/>
          <c:showBubbleSize val="0"/>
        </c:dLbls>
        <c:gapWidth val="219"/>
        <c:overlap val="-27"/>
        <c:axId val="1338088800"/>
        <c:axId val="1338090512"/>
      </c:barChart>
      <c:catAx>
        <c:axId val="133808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38090512"/>
        <c:crosses val="autoZero"/>
        <c:auto val="1"/>
        <c:lblAlgn val="ctr"/>
        <c:lblOffset val="100"/>
        <c:noMultiLvlLbl val="0"/>
      </c:catAx>
      <c:valAx>
        <c:axId val="133809051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338088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Gambling Frequency of Sports Gamblers vs. Non Sports Gamblers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Non-Sports Gamblers</c:v>
                </c:pt>
              </c:strCache>
            </c:strRef>
          </c:tx>
          <c:spPr>
            <a:solidFill>
              <a:srgbClr val="008A8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Gambling Frequency</c:v>
                </c:pt>
              </c:strCache>
            </c:strRef>
          </c:cat>
          <c:val>
            <c:numRef>
              <c:f>Sheet1!$B$2</c:f>
              <c:numCache>
                <c:formatCode>General</c:formatCode>
                <c:ptCount val="1"/>
                <c:pt idx="0">
                  <c:v>2.33</c:v>
                </c:pt>
              </c:numCache>
            </c:numRef>
          </c:val>
          <c:extLst>
            <c:ext xmlns:c16="http://schemas.microsoft.com/office/drawing/2014/chart" uri="{C3380CC4-5D6E-409C-BE32-E72D297353CC}">
              <c16:uniqueId val="{00000000-C0B9-AD41-8D79-4C6DB98D4353}"/>
            </c:ext>
          </c:extLst>
        </c:ser>
        <c:ser>
          <c:idx val="1"/>
          <c:order val="1"/>
          <c:tx>
            <c:strRef>
              <c:f>Sheet1!$C$1</c:f>
              <c:strCache>
                <c:ptCount val="1"/>
                <c:pt idx="0">
                  <c:v>Sports Gamblers</c:v>
                </c:pt>
              </c:strCache>
            </c:strRef>
          </c:tx>
          <c:spPr>
            <a:solidFill>
              <a:srgbClr val="BB0A2E"/>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Gambling Frequency</c:v>
                </c:pt>
              </c:strCache>
            </c:strRef>
          </c:cat>
          <c:val>
            <c:numRef>
              <c:f>Sheet1!$C$2</c:f>
              <c:numCache>
                <c:formatCode>General</c:formatCode>
                <c:ptCount val="1"/>
                <c:pt idx="0">
                  <c:v>3.23</c:v>
                </c:pt>
              </c:numCache>
            </c:numRef>
          </c:val>
          <c:extLst>
            <c:ext xmlns:c16="http://schemas.microsoft.com/office/drawing/2014/chart" uri="{C3380CC4-5D6E-409C-BE32-E72D297353CC}">
              <c16:uniqueId val="{00000001-C0B9-AD41-8D79-4C6DB98D4353}"/>
            </c:ext>
          </c:extLst>
        </c:ser>
        <c:dLbls>
          <c:dLblPos val="outEnd"/>
          <c:showLegendKey val="0"/>
          <c:showVal val="1"/>
          <c:showCatName val="0"/>
          <c:showSerName val="0"/>
          <c:showPercent val="0"/>
          <c:showBubbleSize val="0"/>
        </c:dLbls>
        <c:gapWidth val="444"/>
        <c:overlap val="-90"/>
        <c:axId val="616901792"/>
        <c:axId val="580013600"/>
      </c:barChart>
      <c:catAx>
        <c:axId val="616901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580013600"/>
        <c:crosses val="autoZero"/>
        <c:auto val="1"/>
        <c:lblAlgn val="ctr"/>
        <c:lblOffset val="100"/>
        <c:noMultiLvlLbl val="0"/>
      </c:catAx>
      <c:valAx>
        <c:axId val="580013600"/>
        <c:scaling>
          <c:orientation val="minMax"/>
          <c:max val="6"/>
        </c:scaling>
        <c:delete val="1"/>
        <c:axPos val="l"/>
        <c:numFmt formatCode="General" sourceLinked="1"/>
        <c:majorTickMark val="none"/>
        <c:minorTickMark val="none"/>
        <c:tickLblPos val="nextTo"/>
        <c:crossAx val="6169017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Percentage of gamblers (non-sports vs. sports) engaging in multiple forms of gambling</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Non-Sports Bettors</c:v>
                </c:pt>
              </c:strCache>
            </c:strRef>
          </c:tx>
          <c:spPr>
            <a:solidFill>
              <a:srgbClr val="008A86"/>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Only 1 Form</c:v>
                </c:pt>
                <c:pt idx="1">
                  <c:v>2 Forms</c:v>
                </c:pt>
                <c:pt idx="2">
                  <c:v>3 Forms</c:v>
                </c:pt>
                <c:pt idx="3">
                  <c:v>4 or More Forms</c:v>
                </c:pt>
              </c:strCache>
            </c:strRef>
          </c:cat>
          <c:val>
            <c:numRef>
              <c:f>Sheet1!$B$2:$B$5</c:f>
              <c:numCache>
                <c:formatCode>General</c:formatCode>
                <c:ptCount val="4"/>
                <c:pt idx="0">
                  <c:v>39.200000000000003</c:v>
                </c:pt>
                <c:pt idx="1">
                  <c:v>28</c:v>
                </c:pt>
                <c:pt idx="2">
                  <c:v>16.2</c:v>
                </c:pt>
                <c:pt idx="3">
                  <c:v>16.600000000000001</c:v>
                </c:pt>
              </c:numCache>
            </c:numRef>
          </c:val>
          <c:extLst>
            <c:ext xmlns:c16="http://schemas.microsoft.com/office/drawing/2014/chart" uri="{C3380CC4-5D6E-409C-BE32-E72D297353CC}">
              <c16:uniqueId val="{00000000-D126-2047-9E84-BDDE33913B6A}"/>
            </c:ext>
          </c:extLst>
        </c:ser>
        <c:ser>
          <c:idx val="1"/>
          <c:order val="1"/>
          <c:tx>
            <c:strRef>
              <c:f>Sheet1!$C$1</c:f>
              <c:strCache>
                <c:ptCount val="1"/>
                <c:pt idx="0">
                  <c:v>Sports Bettors</c:v>
                </c:pt>
              </c:strCache>
            </c:strRef>
          </c:tx>
          <c:spPr>
            <a:solidFill>
              <a:srgbClr val="BB0A2E"/>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Only 1 Form</c:v>
                </c:pt>
                <c:pt idx="1">
                  <c:v>2 Forms</c:v>
                </c:pt>
                <c:pt idx="2">
                  <c:v>3 Forms</c:v>
                </c:pt>
                <c:pt idx="3">
                  <c:v>4 or More Forms</c:v>
                </c:pt>
              </c:strCache>
            </c:strRef>
          </c:cat>
          <c:val>
            <c:numRef>
              <c:f>Sheet1!$C$2:$C$5</c:f>
              <c:numCache>
                <c:formatCode>General</c:formatCode>
                <c:ptCount val="4"/>
                <c:pt idx="0">
                  <c:v>8.1999999999999993</c:v>
                </c:pt>
                <c:pt idx="1">
                  <c:v>10.6</c:v>
                </c:pt>
                <c:pt idx="2">
                  <c:v>14</c:v>
                </c:pt>
                <c:pt idx="3">
                  <c:v>67.2</c:v>
                </c:pt>
              </c:numCache>
            </c:numRef>
          </c:val>
          <c:extLst>
            <c:ext xmlns:c16="http://schemas.microsoft.com/office/drawing/2014/chart" uri="{C3380CC4-5D6E-409C-BE32-E72D297353CC}">
              <c16:uniqueId val="{00000001-D126-2047-9E84-BDDE33913B6A}"/>
            </c:ext>
          </c:extLst>
        </c:ser>
        <c:dLbls>
          <c:dLblPos val="inEnd"/>
          <c:showLegendKey val="0"/>
          <c:showVal val="1"/>
          <c:showCatName val="0"/>
          <c:showSerName val="0"/>
          <c:showPercent val="0"/>
          <c:showBubbleSize val="0"/>
        </c:dLbls>
        <c:gapWidth val="65"/>
        <c:axId val="622605856"/>
        <c:axId val="622986624"/>
      </c:barChart>
      <c:catAx>
        <c:axId val="6226058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622986624"/>
        <c:crosses val="autoZero"/>
        <c:auto val="1"/>
        <c:lblAlgn val="ctr"/>
        <c:lblOffset val="100"/>
        <c:noMultiLvlLbl val="0"/>
      </c:catAx>
      <c:valAx>
        <c:axId val="622986624"/>
        <c:scaling>
          <c:orientation val="minMax"/>
          <c:max val="1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226058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Percentage of Sports</a:t>
            </a:r>
            <a:r>
              <a:rPr lang="en-US" baseline="0" dirty="0"/>
              <a:t> Gamblers Categorized as Low, Moderate, or High Risk Based on Number of Activities Engaged in and Sports Betting Status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'[Chart in Microsoft PowerPoint]Sheet10'!$C$41</c:f>
              <c:strCache>
                <c:ptCount val="1"/>
                <c:pt idx="0">
                  <c:v>Low Risk</c:v>
                </c:pt>
              </c:strCache>
            </c:strRef>
          </c:tx>
          <c:spPr>
            <a:solidFill>
              <a:schemeClr val="bg2"/>
            </a:solidFill>
            <a:ln>
              <a:noFill/>
            </a:ln>
            <a:effectLst/>
          </c:spPr>
          <c:invertIfNegative val="0"/>
          <c:cat>
            <c:multiLvlStrRef>
              <c:f>'[Chart in Microsoft PowerPoint]Sheet10'!$A$43:$B$54</c:f>
              <c:multiLvlStrCache>
                <c:ptCount val="12"/>
                <c:lvl>
                  <c:pt idx="0">
                    <c:v>Non-Sports Gamblers</c:v>
                  </c:pt>
                  <c:pt idx="1">
                    <c:v>Sports Gamblers</c:v>
                  </c:pt>
                  <c:pt idx="3">
                    <c:v>Non-Sports Gamblers</c:v>
                  </c:pt>
                  <c:pt idx="4">
                    <c:v>Sports Gamblers</c:v>
                  </c:pt>
                  <c:pt idx="7">
                    <c:v>Non-Sports Gamblers</c:v>
                  </c:pt>
                  <c:pt idx="8">
                    <c:v>Sports Gamblers</c:v>
                  </c:pt>
                  <c:pt idx="10">
                    <c:v>Non-Sports Gamblers</c:v>
                  </c:pt>
                  <c:pt idx="11">
                    <c:v>Sports Gamblers</c:v>
                  </c:pt>
                </c:lvl>
                <c:lvl>
                  <c:pt idx="0">
                    <c:v>1 Activity</c:v>
                  </c:pt>
                  <c:pt idx="2">
                    <c:v>2 Activities</c:v>
                  </c:pt>
                  <c:pt idx="6">
                    <c:v>3 Activities</c:v>
                  </c:pt>
                  <c:pt idx="10">
                    <c:v>4 Activities</c:v>
                  </c:pt>
                </c:lvl>
              </c:multiLvlStrCache>
            </c:multiLvlStrRef>
          </c:cat>
          <c:val>
            <c:numRef>
              <c:f>'[Chart in Microsoft PowerPoint]Sheet10'!$C$43:$C$54</c:f>
              <c:numCache>
                <c:formatCode>0%</c:formatCode>
                <c:ptCount val="12"/>
                <c:pt idx="0">
                  <c:v>0.19661016949152543</c:v>
                </c:pt>
                <c:pt idx="1">
                  <c:v>0.13986013986013987</c:v>
                </c:pt>
                <c:pt idx="3">
                  <c:v>0.21691176470588236</c:v>
                </c:pt>
                <c:pt idx="4">
                  <c:v>0.20812182741116753</c:v>
                </c:pt>
                <c:pt idx="7">
                  <c:v>0.21739130434782608</c:v>
                </c:pt>
                <c:pt idx="8">
                  <c:v>0.19923371647509577</c:v>
                </c:pt>
                <c:pt idx="10">
                  <c:v>0.26943005181347152</c:v>
                </c:pt>
                <c:pt idx="11">
                  <c:v>0.20646178092986603</c:v>
                </c:pt>
              </c:numCache>
            </c:numRef>
          </c:val>
          <c:extLst>
            <c:ext xmlns:c16="http://schemas.microsoft.com/office/drawing/2014/chart" uri="{C3380CC4-5D6E-409C-BE32-E72D297353CC}">
              <c16:uniqueId val="{00000000-AF46-1749-AF67-B59D6233C115}"/>
            </c:ext>
          </c:extLst>
        </c:ser>
        <c:ser>
          <c:idx val="1"/>
          <c:order val="1"/>
          <c:tx>
            <c:strRef>
              <c:f>'[Chart in Microsoft PowerPoint]Sheet10'!$D$41</c:f>
              <c:strCache>
                <c:ptCount val="1"/>
                <c:pt idx="0">
                  <c:v>Moderate Risk</c:v>
                </c:pt>
              </c:strCache>
            </c:strRef>
          </c:tx>
          <c:spPr>
            <a:solidFill>
              <a:schemeClr val="accent3"/>
            </a:solidFill>
            <a:ln>
              <a:noFill/>
            </a:ln>
            <a:effectLst/>
          </c:spPr>
          <c:invertIfNegative val="0"/>
          <c:cat>
            <c:multiLvlStrRef>
              <c:f>'[Chart in Microsoft PowerPoint]Sheet10'!$A$43:$B$54</c:f>
              <c:multiLvlStrCache>
                <c:ptCount val="12"/>
                <c:lvl>
                  <c:pt idx="0">
                    <c:v>Non-Sports Gamblers</c:v>
                  </c:pt>
                  <c:pt idx="1">
                    <c:v>Sports Gamblers</c:v>
                  </c:pt>
                  <c:pt idx="3">
                    <c:v>Non-Sports Gamblers</c:v>
                  </c:pt>
                  <c:pt idx="4">
                    <c:v>Sports Gamblers</c:v>
                  </c:pt>
                  <c:pt idx="7">
                    <c:v>Non-Sports Gamblers</c:v>
                  </c:pt>
                  <c:pt idx="8">
                    <c:v>Sports Gamblers</c:v>
                  </c:pt>
                  <c:pt idx="10">
                    <c:v>Non-Sports Gamblers</c:v>
                  </c:pt>
                  <c:pt idx="11">
                    <c:v>Sports Gamblers</c:v>
                  </c:pt>
                </c:lvl>
                <c:lvl>
                  <c:pt idx="0">
                    <c:v>1 Activity</c:v>
                  </c:pt>
                  <c:pt idx="2">
                    <c:v>2 Activities</c:v>
                  </c:pt>
                  <c:pt idx="6">
                    <c:v>3 Activities</c:v>
                  </c:pt>
                  <c:pt idx="10">
                    <c:v>4 Activities</c:v>
                  </c:pt>
                </c:lvl>
              </c:multiLvlStrCache>
            </c:multiLvlStrRef>
          </c:cat>
          <c:val>
            <c:numRef>
              <c:f>'[Chart in Microsoft PowerPoint]Sheet10'!$D$43:$D$54</c:f>
              <c:numCache>
                <c:formatCode>0%</c:formatCode>
                <c:ptCount val="12"/>
                <c:pt idx="0">
                  <c:v>3.7288135593220341E-2</c:v>
                </c:pt>
                <c:pt idx="1">
                  <c:v>0.1048951048951049</c:v>
                </c:pt>
                <c:pt idx="3">
                  <c:v>9.5588235294117641E-2</c:v>
                </c:pt>
                <c:pt idx="4">
                  <c:v>6.5989847715736044E-2</c:v>
                </c:pt>
                <c:pt idx="7">
                  <c:v>0.10869565217391304</c:v>
                </c:pt>
                <c:pt idx="8">
                  <c:v>9.9616858237547887E-2</c:v>
                </c:pt>
                <c:pt idx="10">
                  <c:v>0.17616580310880828</c:v>
                </c:pt>
                <c:pt idx="11">
                  <c:v>0.16706067769897556</c:v>
                </c:pt>
              </c:numCache>
            </c:numRef>
          </c:val>
          <c:extLst>
            <c:ext xmlns:c16="http://schemas.microsoft.com/office/drawing/2014/chart" uri="{C3380CC4-5D6E-409C-BE32-E72D297353CC}">
              <c16:uniqueId val="{00000001-AF46-1749-AF67-B59D6233C115}"/>
            </c:ext>
          </c:extLst>
        </c:ser>
        <c:ser>
          <c:idx val="2"/>
          <c:order val="2"/>
          <c:tx>
            <c:strRef>
              <c:f>'[Chart in Microsoft PowerPoint]Sheet10'!$E$41</c:f>
              <c:strCache>
                <c:ptCount val="1"/>
                <c:pt idx="0">
                  <c:v>High Risk</c:v>
                </c:pt>
              </c:strCache>
            </c:strRef>
          </c:tx>
          <c:spPr>
            <a:solidFill>
              <a:schemeClr val="accent2"/>
            </a:solidFill>
            <a:ln>
              <a:noFill/>
            </a:ln>
            <a:effectLst/>
          </c:spPr>
          <c:invertIfNegative val="0"/>
          <c:cat>
            <c:multiLvlStrRef>
              <c:f>'[Chart in Microsoft PowerPoint]Sheet10'!$A$43:$B$54</c:f>
              <c:multiLvlStrCache>
                <c:ptCount val="12"/>
                <c:lvl>
                  <c:pt idx="0">
                    <c:v>Non-Sports Gamblers</c:v>
                  </c:pt>
                  <c:pt idx="1">
                    <c:v>Sports Gamblers</c:v>
                  </c:pt>
                  <c:pt idx="3">
                    <c:v>Non-Sports Gamblers</c:v>
                  </c:pt>
                  <c:pt idx="4">
                    <c:v>Sports Gamblers</c:v>
                  </c:pt>
                  <c:pt idx="7">
                    <c:v>Non-Sports Gamblers</c:v>
                  </c:pt>
                  <c:pt idx="8">
                    <c:v>Sports Gamblers</c:v>
                  </c:pt>
                  <c:pt idx="10">
                    <c:v>Non-Sports Gamblers</c:v>
                  </c:pt>
                  <c:pt idx="11">
                    <c:v>Sports Gamblers</c:v>
                  </c:pt>
                </c:lvl>
                <c:lvl>
                  <c:pt idx="0">
                    <c:v>1 Activity</c:v>
                  </c:pt>
                  <c:pt idx="2">
                    <c:v>2 Activities</c:v>
                  </c:pt>
                  <c:pt idx="6">
                    <c:v>3 Activities</c:v>
                  </c:pt>
                  <c:pt idx="10">
                    <c:v>4 Activities</c:v>
                  </c:pt>
                </c:lvl>
              </c:multiLvlStrCache>
            </c:multiLvlStrRef>
          </c:cat>
          <c:val>
            <c:numRef>
              <c:f>'[Chart in Microsoft PowerPoint]Sheet10'!$E$43:$E$54</c:f>
              <c:numCache>
                <c:formatCode>0%</c:formatCode>
                <c:ptCount val="12"/>
                <c:pt idx="0">
                  <c:v>1.3559322033898305E-2</c:v>
                </c:pt>
                <c:pt idx="1">
                  <c:v>9.7902097902097904E-2</c:v>
                </c:pt>
                <c:pt idx="3">
                  <c:v>6.25E-2</c:v>
                </c:pt>
                <c:pt idx="4">
                  <c:v>0.18781725888324874</c:v>
                </c:pt>
                <c:pt idx="7">
                  <c:v>5.9782608695652176E-2</c:v>
                </c:pt>
                <c:pt idx="8">
                  <c:v>0.22988505747126436</c:v>
                </c:pt>
                <c:pt idx="10">
                  <c:v>0.12435233160621761</c:v>
                </c:pt>
                <c:pt idx="11">
                  <c:v>0.34200157604412923</c:v>
                </c:pt>
              </c:numCache>
            </c:numRef>
          </c:val>
          <c:extLst>
            <c:ext xmlns:c16="http://schemas.microsoft.com/office/drawing/2014/chart" uri="{C3380CC4-5D6E-409C-BE32-E72D297353CC}">
              <c16:uniqueId val="{00000002-AF46-1749-AF67-B59D6233C115}"/>
            </c:ext>
          </c:extLst>
        </c:ser>
        <c:dLbls>
          <c:showLegendKey val="0"/>
          <c:showVal val="0"/>
          <c:showCatName val="0"/>
          <c:showSerName val="0"/>
          <c:showPercent val="0"/>
          <c:showBubbleSize val="0"/>
        </c:dLbls>
        <c:gapWidth val="10"/>
        <c:overlap val="100"/>
        <c:axId val="1090722239"/>
        <c:axId val="1066049951"/>
      </c:barChart>
      <c:catAx>
        <c:axId val="1090722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6049951"/>
        <c:crosses val="autoZero"/>
        <c:auto val="1"/>
        <c:lblAlgn val="ctr"/>
        <c:lblOffset val="100"/>
        <c:noMultiLvlLbl val="0"/>
      </c:catAx>
      <c:valAx>
        <c:axId val="106604995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0722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Past 12-Month</a:t>
            </a:r>
            <a:r>
              <a:rPr lang="en-US" sz="3200" baseline="0" dirty="0"/>
              <a:t> Binge Drinking Frequency for Men</a:t>
            </a:r>
            <a:endParaRPr lang="en-US"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Non-Gambler</c:v>
                </c:pt>
              </c:strCache>
            </c:strRef>
          </c:tx>
          <c:spPr>
            <a:solidFill>
              <a:schemeClr val="bg1">
                <a:lumMod val="65000"/>
              </a:schemeClr>
            </a:solidFill>
            <a:ln>
              <a:noFill/>
            </a:ln>
            <a:effectLst/>
          </c:spPr>
          <c:invertIfNegative val="0"/>
          <c:cat>
            <c:strRef>
              <c:f>Sheet1!$A$2:$A$6</c:f>
              <c:strCache>
                <c:ptCount val="5"/>
                <c:pt idx="0">
                  <c:v>Never</c:v>
                </c:pt>
                <c:pt idx="1">
                  <c:v>Once or Twice </c:v>
                </c:pt>
                <c:pt idx="2">
                  <c:v>Monthly</c:v>
                </c:pt>
                <c:pt idx="3">
                  <c:v>Weekly</c:v>
                </c:pt>
                <c:pt idx="4">
                  <c:v>Daily</c:v>
                </c:pt>
              </c:strCache>
            </c:strRef>
          </c:cat>
          <c:val>
            <c:numRef>
              <c:f>Sheet1!$B$2:$B$6</c:f>
              <c:numCache>
                <c:formatCode>0%</c:formatCode>
                <c:ptCount val="5"/>
                <c:pt idx="0">
                  <c:v>0.53</c:v>
                </c:pt>
                <c:pt idx="1">
                  <c:v>0.27</c:v>
                </c:pt>
                <c:pt idx="2">
                  <c:v>0.12</c:v>
                </c:pt>
                <c:pt idx="3">
                  <c:v>7.0000000000000007E-2</c:v>
                </c:pt>
                <c:pt idx="4">
                  <c:v>0.02</c:v>
                </c:pt>
              </c:numCache>
            </c:numRef>
          </c:val>
          <c:extLst>
            <c:ext xmlns:c16="http://schemas.microsoft.com/office/drawing/2014/chart" uri="{C3380CC4-5D6E-409C-BE32-E72D297353CC}">
              <c16:uniqueId val="{00000000-0C41-844B-BFAD-4E8475C7BAD7}"/>
            </c:ext>
          </c:extLst>
        </c:ser>
        <c:ser>
          <c:idx val="1"/>
          <c:order val="1"/>
          <c:tx>
            <c:strRef>
              <c:f>Sheet1!$C$1</c:f>
              <c:strCache>
                <c:ptCount val="1"/>
                <c:pt idx="0">
                  <c:v>Gambler (non-sports)</c:v>
                </c:pt>
              </c:strCache>
            </c:strRef>
          </c:tx>
          <c:spPr>
            <a:solidFill>
              <a:srgbClr val="008A86"/>
            </a:solidFill>
            <a:ln>
              <a:noFill/>
            </a:ln>
            <a:effectLst/>
          </c:spPr>
          <c:invertIfNegative val="0"/>
          <c:cat>
            <c:strRef>
              <c:f>Sheet1!$A$2:$A$6</c:f>
              <c:strCache>
                <c:ptCount val="5"/>
                <c:pt idx="0">
                  <c:v>Never</c:v>
                </c:pt>
                <c:pt idx="1">
                  <c:v>Once or Twice </c:v>
                </c:pt>
                <c:pt idx="2">
                  <c:v>Monthly</c:v>
                </c:pt>
                <c:pt idx="3">
                  <c:v>Weekly</c:v>
                </c:pt>
                <c:pt idx="4">
                  <c:v>Daily</c:v>
                </c:pt>
              </c:strCache>
            </c:strRef>
          </c:cat>
          <c:val>
            <c:numRef>
              <c:f>Sheet1!$C$2:$C$6</c:f>
              <c:numCache>
                <c:formatCode>0%</c:formatCode>
                <c:ptCount val="5"/>
                <c:pt idx="0">
                  <c:v>0.43</c:v>
                </c:pt>
                <c:pt idx="1">
                  <c:v>0.28999999999999998</c:v>
                </c:pt>
                <c:pt idx="2">
                  <c:v>0.12</c:v>
                </c:pt>
                <c:pt idx="3">
                  <c:v>0.12</c:v>
                </c:pt>
                <c:pt idx="4">
                  <c:v>0.04</c:v>
                </c:pt>
              </c:numCache>
            </c:numRef>
          </c:val>
          <c:extLst>
            <c:ext xmlns:c16="http://schemas.microsoft.com/office/drawing/2014/chart" uri="{C3380CC4-5D6E-409C-BE32-E72D297353CC}">
              <c16:uniqueId val="{00000001-0C41-844B-BFAD-4E8475C7BAD7}"/>
            </c:ext>
          </c:extLst>
        </c:ser>
        <c:ser>
          <c:idx val="2"/>
          <c:order val="2"/>
          <c:tx>
            <c:strRef>
              <c:f>Sheet1!$D$1</c:f>
              <c:strCache>
                <c:ptCount val="1"/>
                <c:pt idx="0">
                  <c:v>Sports Gambler</c:v>
                </c:pt>
              </c:strCache>
            </c:strRef>
          </c:tx>
          <c:spPr>
            <a:solidFill>
              <a:srgbClr val="BB0A2E"/>
            </a:solidFill>
            <a:ln>
              <a:noFill/>
            </a:ln>
            <a:effectLst/>
          </c:spPr>
          <c:invertIfNegative val="0"/>
          <c:cat>
            <c:strRef>
              <c:f>Sheet1!$A$2:$A$6</c:f>
              <c:strCache>
                <c:ptCount val="5"/>
                <c:pt idx="0">
                  <c:v>Never</c:v>
                </c:pt>
                <c:pt idx="1">
                  <c:v>Once or Twice </c:v>
                </c:pt>
                <c:pt idx="2">
                  <c:v>Monthly</c:v>
                </c:pt>
                <c:pt idx="3">
                  <c:v>Weekly</c:v>
                </c:pt>
                <c:pt idx="4">
                  <c:v>Daily</c:v>
                </c:pt>
              </c:strCache>
            </c:strRef>
          </c:cat>
          <c:val>
            <c:numRef>
              <c:f>Sheet1!$D$2:$D$6</c:f>
              <c:numCache>
                <c:formatCode>0%</c:formatCode>
                <c:ptCount val="5"/>
                <c:pt idx="0">
                  <c:v>0.27</c:v>
                </c:pt>
                <c:pt idx="1">
                  <c:v>0.28000000000000003</c:v>
                </c:pt>
                <c:pt idx="2">
                  <c:v>0.18</c:v>
                </c:pt>
                <c:pt idx="3">
                  <c:v>0.19</c:v>
                </c:pt>
                <c:pt idx="4">
                  <c:v>0.08</c:v>
                </c:pt>
              </c:numCache>
            </c:numRef>
          </c:val>
          <c:extLst>
            <c:ext xmlns:c16="http://schemas.microsoft.com/office/drawing/2014/chart" uri="{C3380CC4-5D6E-409C-BE32-E72D297353CC}">
              <c16:uniqueId val="{00000002-0C41-844B-BFAD-4E8475C7BAD7}"/>
            </c:ext>
          </c:extLst>
        </c:ser>
        <c:dLbls>
          <c:showLegendKey val="0"/>
          <c:showVal val="0"/>
          <c:showCatName val="0"/>
          <c:showSerName val="0"/>
          <c:showPercent val="0"/>
          <c:showBubbleSize val="0"/>
        </c:dLbls>
        <c:gapWidth val="219"/>
        <c:overlap val="-27"/>
        <c:axId val="136480223"/>
        <c:axId val="136481935"/>
      </c:barChart>
      <c:catAx>
        <c:axId val="13648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6481935"/>
        <c:crosses val="autoZero"/>
        <c:auto val="1"/>
        <c:lblAlgn val="ctr"/>
        <c:lblOffset val="100"/>
        <c:noMultiLvlLbl val="0"/>
      </c:catAx>
      <c:valAx>
        <c:axId val="136481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48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Past 12-Month</a:t>
            </a:r>
            <a:r>
              <a:rPr lang="en-US" sz="3200" baseline="0" dirty="0"/>
              <a:t> Binge Drinking Frequency for Women</a:t>
            </a:r>
            <a:endParaRPr lang="en-US"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Non-Gambler</c:v>
                </c:pt>
              </c:strCache>
            </c:strRef>
          </c:tx>
          <c:spPr>
            <a:solidFill>
              <a:schemeClr val="bg1">
                <a:lumMod val="65000"/>
              </a:schemeClr>
            </a:solidFill>
            <a:ln>
              <a:noFill/>
            </a:ln>
            <a:effectLst/>
          </c:spPr>
          <c:invertIfNegative val="0"/>
          <c:cat>
            <c:strRef>
              <c:f>Sheet1!$A$2:$A$6</c:f>
              <c:strCache>
                <c:ptCount val="5"/>
                <c:pt idx="0">
                  <c:v>Never</c:v>
                </c:pt>
                <c:pt idx="1">
                  <c:v>Once or Twice </c:v>
                </c:pt>
                <c:pt idx="2">
                  <c:v>Monthly</c:v>
                </c:pt>
                <c:pt idx="3">
                  <c:v>Weekly</c:v>
                </c:pt>
                <c:pt idx="4">
                  <c:v>Daily</c:v>
                </c:pt>
              </c:strCache>
            </c:strRef>
          </c:cat>
          <c:val>
            <c:numRef>
              <c:f>Sheet1!$B$2:$B$6</c:f>
              <c:numCache>
                <c:formatCode>0%</c:formatCode>
                <c:ptCount val="5"/>
                <c:pt idx="0">
                  <c:v>0.56000000000000005</c:v>
                </c:pt>
                <c:pt idx="1">
                  <c:v>0.26</c:v>
                </c:pt>
                <c:pt idx="2">
                  <c:v>0.1</c:v>
                </c:pt>
                <c:pt idx="3">
                  <c:v>0.05</c:v>
                </c:pt>
                <c:pt idx="4">
                  <c:v>0.01</c:v>
                </c:pt>
              </c:numCache>
            </c:numRef>
          </c:val>
          <c:extLst>
            <c:ext xmlns:c16="http://schemas.microsoft.com/office/drawing/2014/chart" uri="{C3380CC4-5D6E-409C-BE32-E72D297353CC}">
              <c16:uniqueId val="{00000000-0C41-844B-BFAD-4E8475C7BAD7}"/>
            </c:ext>
          </c:extLst>
        </c:ser>
        <c:ser>
          <c:idx val="1"/>
          <c:order val="1"/>
          <c:tx>
            <c:strRef>
              <c:f>Sheet1!$C$1</c:f>
              <c:strCache>
                <c:ptCount val="1"/>
                <c:pt idx="0">
                  <c:v>Gambler (non-sports)</c:v>
                </c:pt>
              </c:strCache>
            </c:strRef>
          </c:tx>
          <c:spPr>
            <a:solidFill>
              <a:srgbClr val="008A86"/>
            </a:solidFill>
            <a:ln>
              <a:noFill/>
            </a:ln>
            <a:effectLst/>
          </c:spPr>
          <c:invertIfNegative val="0"/>
          <c:cat>
            <c:strRef>
              <c:f>Sheet1!$A$2:$A$6</c:f>
              <c:strCache>
                <c:ptCount val="5"/>
                <c:pt idx="0">
                  <c:v>Never</c:v>
                </c:pt>
                <c:pt idx="1">
                  <c:v>Once or Twice </c:v>
                </c:pt>
                <c:pt idx="2">
                  <c:v>Monthly</c:v>
                </c:pt>
                <c:pt idx="3">
                  <c:v>Weekly</c:v>
                </c:pt>
                <c:pt idx="4">
                  <c:v>Daily</c:v>
                </c:pt>
              </c:strCache>
            </c:strRef>
          </c:cat>
          <c:val>
            <c:numRef>
              <c:f>Sheet1!$C$2:$C$6</c:f>
              <c:numCache>
                <c:formatCode>0%</c:formatCode>
                <c:ptCount val="5"/>
                <c:pt idx="0">
                  <c:v>0.51</c:v>
                </c:pt>
                <c:pt idx="1">
                  <c:v>0.28000000000000003</c:v>
                </c:pt>
                <c:pt idx="2">
                  <c:v>0.11</c:v>
                </c:pt>
                <c:pt idx="3">
                  <c:v>7.0000000000000007E-2</c:v>
                </c:pt>
                <c:pt idx="4">
                  <c:v>0.03</c:v>
                </c:pt>
              </c:numCache>
            </c:numRef>
          </c:val>
          <c:extLst>
            <c:ext xmlns:c16="http://schemas.microsoft.com/office/drawing/2014/chart" uri="{C3380CC4-5D6E-409C-BE32-E72D297353CC}">
              <c16:uniqueId val="{00000001-0C41-844B-BFAD-4E8475C7BAD7}"/>
            </c:ext>
          </c:extLst>
        </c:ser>
        <c:ser>
          <c:idx val="2"/>
          <c:order val="2"/>
          <c:tx>
            <c:strRef>
              <c:f>Sheet1!$D$1</c:f>
              <c:strCache>
                <c:ptCount val="1"/>
                <c:pt idx="0">
                  <c:v>Sports Gambler</c:v>
                </c:pt>
              </c:strCache>
            </c:strRef>
          </c:tx>
          <c:spPr>
            <a:solidFill>
              <a:srgbClr val="BB0A2E"/>
            </a:solidFill>
            <a:ln>
              <a:noFill/>
            </a:ln>
            <a:effectLst/>
          </c:spPr>
          <c:invertIfNegative val="0"/>
          <c:cat>
            <c:strRef>
              <c:f>Sheet1!$A$2:$A$6</c:f>
              <c:strCache>
                <c:ptCount val="5"/>
                <c:pt idx="0">
                  <c:v>Never</c:v>
                </c:pt>
                <c:pt idx="1">
                  <c:v>Once or Twice </c:v>
                </c:pt>
                <c:pt idx="2">
                  <c:v>Monthly</c:v>
                </c:pt>
                <c:pt idx="3">
                  <c:v>Weekly</c:v>
                </c:pt>
                <c:pt idx="4">
                  <c:v>Daily</c:v>
                </c:pt>
              </c:strCache>
            </c:strRef>
          </c:cat>
          <c:val>
            <c:numRef>
              <c:f>Sheet1!$D$2:$D$6</c:f>
              <c:numCache>
                <c:formatCode>0%</c:formatCode>
                <c:ptCount val="5"/>
                <c:pt idx="0">
                  <c:v>0.26</c:v>
                </c:pt>
                <c:pt idx="1">
                  <c:v>0.31</c:v>
                </c:pt>
                <c:pt idx="2">
                  <c:v>0.19</c:v>
                </c:pt>
                <c:pt idx="3">
                  <c:v>0.15</c:v>
                </c:pt>
                <c:pt idx="4">
                  <c:v>0.09</c:v>
                </c:pt>
              </c:numCache>
            </c:numRef>
          </c:val>
          <c:extLst>
            <c:ext xmlns:c16="http://schemas.microsoft.com/office/drawing/2014/chart" uri="{C3380CC4-5D6E-409C-BE32-E72D297353CC}">
              <c16:uniqueId val="{00000002-0C41-844B-BFAD-4E8475C7BAD7}"/>
            </c:ext>
          </c:extLst>
        </c:ser>
        <c:dLbls>
          <c:showLegendKey val="0"/>
          <c:showVal val="0"/>
          <c:showCatName val="0"/>
          <c:showSerName val="0"/>
          <c:showPercent val="0"/>
          <c:showBubbleSize val="0"/>
        </c:dLbls>
        <c:gapWidth val="219"/>
        <c:overlap val="-27"/>
        <c:axId val="136480223"/>
        <c:axId val="136481935"/>
      </c:barChart>
      <c:catAx>
        <c:axId val="13648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6481935"/>
        <c:crosses val="autoZero"/>
        <c:auto val="1"/>
        <c:lblAlgn val="ctr"/>
        <c:lblOffset val="100"/>
        <c:noMultiLvlLbl val="0"/>
      </c:catAx>
      <c:valAx>
        <c:axId val="136481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48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Gambling Frequency</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Sports Wagerers</c:v>
                </c:pt>
              </c:strCache>
            </c:strRef>
          </c:tx>
          <c:spPr>
            <a:ln w="63500" cap="rnd">
              <a:solidFill>
                <a:srgbClr val="BB0A2E"/>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3.35</c:v>
                </c:pt>
                <c:pt idx="1">
                  <c:v>3.07</c:v>
                </c:pt>
                <c:pt idx="2">
                  <c:v>3.17</c:v>
                </c:pt>
              </c:numCache>
            </c:numRef>
          </c:val>
          <c:smooth val="0"/>
          <c:extLst>
            <c:ext xmlns:c16="http://schemas.microsoft.com/office/drawing/2014/chart" uri="{C3380CC4-5D6E-409C-BE32-E72D297353CC}">
              <c16:uniqueId val="{00000000-DBFB-6842-B11A-BAC9F4028835}"/>
            </c:ext>
          </c:extLst>
        </c:ser>
        <c:ser>
          <c:idx val="1"/>
          <c:order val="1"/>
          <c:tx>
            <c:strRef>
              <c:f>Sheet1!$C$1</c:f>
              <c:strCache>
                <c:ptCount val="1"/>
                <c:pt idx="0">
                  <c:v>Non-Sports Wagering Gamblers</c:v>
                </c:pt>
              </c:strCache>
            </c:strRef>
          </c:tx>
          <c:spPr>
            <a:ln w="60325"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2.7</c:v>
                </c:pt>
                <c:pt idx="1">
                  <c:v>2.2000000000000002</c:v>
                </c:pt>
                <c:pt idx="2">
                  <c:v>2.2999999999999998</c:v>
                </c:pt>
              </c:numCache>
            </c:numRef>
          </c:val>
          <c:smooth val="0"/>
          <c:extLst>
            <c:ext xmlns:c16="http://schemas.microsoft.com/office/drawing/2014/chart" uri="{C3380CC4-5D6E-409C-BE32-E72D297353CC}">
              <c16:uniqueId val="{00000001-DBFB-6842-B11A-BAC9F4028835}"/>
            </c:ext>
          </c:extLst>
        </c:ser>
        <c:dLbls>
          <c:showLegendKey val="0"/>
          <c:showVal val="0"/>
          <c:showCatName val="0"/>
          <c:showSerName val="0"/>
          <c:showPercent val="0"/>
          <c:showBubbleSize val="0"/>
        </c:dLbls>
        <c:smooth val="0"/>
        <c:axId val="1917040479"/>
        <c:axId val="1917042207"/>
      </c:lineChart>
      <c:catAx>
        <c:axId val="1917040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7042207"/>
        <c:crosses val="autoZero"/>
        <c:auto val="1"/>
        <c:lblAlgn val="ctr"/>
        <c:lblOffset val="100"/>
        <c:noMultiLvlLbl val="0"/>
      </c:catAx>
      <c:valAx>
        <c:axId val="1917042207"/>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7040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Breadth of Gambling</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Sports Wagerers</c:v>
                </c:pt>
              </c:strCache>
            </c:strRef>
          </c:tx>
          <c:spPr>
            <a:ln w="63500" cap="rnd">
              <a:solidFill>
                <a:srgbClr val="BB0A2E"/>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Sheet1!$B$2:$B$4</c:f>
              <c:numCache>
                <c:formatCode>General</c:formatCode>
                <c:ptCount val="3"/>
                <c:pt idx="0">
                  <c:v>5.3771000000000004</c:v>
                </c:pt>
                <c:pt idx="1">
                  <c:v>3.8934000000000002</c:v>
                </c:pt>
                <c:pt idx="2">
                  <c:v>4.1134000000000004</c:v>
                </c:pt>
              </c:numCache>
            </c:numRef>
          </c:val>
          <c:smooth val="0"/>
          <c:extLst>
            <c:ext xmlns:c16="http://schemas.microsoft.com/office/drawing/2014/chart" uri="{C3380CC4-5D6E-409C-BE32-E72D297353CC}">
              <c16:uniqueId val="{00000000-AB2B-0B49-81A9-1B19B998EE43}"/>
            </c:ext>
          </c:extLst>
        </c:ser>
        <c:ser>
          <c:idx val="1"/>
          <c:order val="1"/>
          <c:tx>
            <c:strRef>
              <c:f>Sheet1!$C$1</c:f>
              <c:strCache>
                <c:ptCount val="1"/>
                <c:pt idx="0">
                  <c:v>Non-Sports Wagering Gamblers</c:v>
                </c:pt>
              </c:strCache>
            </c:strRef>
          </c:tx>
          <c:spPr>
            <a:ln w="63500" cap="rnd">
              <a:solidFill>
                <a:srgbClr val="008A86"/>
              </a:solidFill>
              <a:round/>
            </a:ln>
            <a:effectLst/>
          </c:spPr>
          <c:marker>
            <c:symbol val="none"/>
          </c:marker>
          <c:cat>
            <c:strRef>
              <c:f>Sheet1!$A$2:$A$4</c:f>
              <c:strCache>
                <c:ptCount val="3"/>
                <c:pt idx="0">
                  <c:v>Baseline (March 2022)</c:v>
                </c:pt>
                <c:pt idx="1">
                  <c:v>Six Months (Sept 2022)</c:v>
                </c:pt>
                <c:pt idx="2">
                  <c:v>One Year (March 2023)</c:v>
                </c:pt>
              </c:strCache>
            </c:strRef>
          </c:cat>
          <c:val>
            <c:numRef>
              <c:f>Sheet1!$C$2:$C$4</c:f>
              <c:numCache>
                <c:formatCode>General</c:formatCode>
                <c:ptCount val="3"/>
                <c:pt idx="0">
                  <c:v>2.0407000000000002</c:v>
                </c:pt>
                <c:pt idx="1">
                  <c:v>1.8193999999999999</c:v>
                </c:pt>
                <c:pt idx="2">
                  <c:v>1.9249000000000001</c:v>
                </c:pt>
              </c:numCache>
            </c:numRef>
          </c:val>
          <c:smooth val="0"/>
          <c:extLst>
            <c:ext xmlns:c16="http://schemas.microsoft.com/office/drawing/2014/chart" uri="{C3380CC4-5D6E-409C-BE32-E72D297353CC}">
              <c16:uniqueId val="{00000001-AB2B-0B49-81A9-1B19B998EE43}"/>
            </c:ext>
          </c:extLst>
        </c:ser>
        <c:dLbls>
          <c:showLegendKey val="0"/>
          <c:showVal val="0"/>
          <c:showCatName val="0"/>
          <c:showSerName val="0"/>
          <c:showPercent val="0"/>
          <c:showBubbleSize val="0"/>
        </c:dLbls>
        <c:smooth val="0"/>
        <c:axId val="1525576480"/>
        <c:axId val="1766281360"/>
      </c:lineChart>
      <c:catAx>
        <c:axId val="152557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81360"/>
        <c:crosses val="autoZero"/>
        <c:auto val="1"/>
        <c:lblAlgn val="ctr"/>
        <c:lblOffset val="100"/>
        <c:noMultiLvlLbl val="0"/>
      </c:catAx>
      <c:valAx>
        <c:axId val="1766281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557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04C321-C291-284D-93BB-935ED428D656}" type="doc">
      <dgm:prSet loTypeId="urn:microsoft.com/office/officeart/2005/8/layout/hProcess11" loCatId="" qsTypeId="urn:microsoft.com/office/officeart/2005/8/quickstyle/simple1" qsCatId="simple" csTypeId="urn:microsoft.com/office/officeart/2005/8/colors/accent0_3" csCatId="mainScheme" phldr="1"/>
      <dgm:spPr/>
    </dgm:pt>
    <dgm:pt modelId="{34120A2B-6924-4243-A9E0-B173979D857F}">
      <dgm:prSet phldrT="[Text]"/>
      <dgm:spPr/>
      <dgm:t>
        <a:bodyPr/>
        <a:lstStyle/>
        <a:p>
          <a:r>
            <a:rPr lang="en-US" dirty="0"/>
            <a:t>Baseline (March/April, 2022)</a:t>
          </a:r>
        </a:p>
      </dgm:t>
    </dgm:pt>
    <dgm:pt modelId="{C2417DAB-1026-E84A-92BE-D51D5A75436C}" type="parTrans" cxnId="{43F1837E-0799-D744-8EDF-29EC06E0B02F}">
      <dgm:prSet/>
      <dgm:spPr/>
      <dgm:t>
        <a:bodyPr/>
        <a:lstStyle/>
        <a:p>
          <a:endParaRPr lang="en-US"/>
        </a:p>
      </dgm:t>
    </dgm:pt>
    <dgm:pt modelId="{7021DE4D-321E-BE44-9AF2-5D4090C619D4}" type="sibTrans" cxnId="{43F1837E-0799-D744-8EDF-29EC06E0B02F}">
      <dgm:prSet/>
      <dgm:spPr/>
      <dgm:t>
        <a:bodyPr/>
        <a:lstStyle/>
        <a:p>
          <a:endParaRPr lang="en-US"/>
        </a:p>
      </dgm:t>
    </dgm:pt>
    <dgm:pt modelId="{2D811992-5D68-0F48-8EFC-5CDD0D1C1A2A}">
      <dgm:prSet phldrT="[Text]"/>
      <dgm:spPr/>
      <dgm:t>
        <a:bodyPr/>
        <a:lstStyle/>
        <a:p>
          <a:r>
            <a:rPr lang="en-US" dirty="0"/>
            <a:t>First Follow-up (September/October, 2022)</a:t>
          </a:r>
        </a:p>
      </dgm:t>
    </dgm:pt>
    <dgm:pt modelId="{E0F2D0FF-4723-084F-9BD2-B72FD051D72D}" type="parTrans" cxnId="{B8EF6F3B-8E22-0C41-8B2D-ABE53C53F554}">
      <dgm:prSet/>
      <dgm:spPr/>
      <dgm:t>
        <a:bodyPr/>
        <a:lstStyle/>
        <a:p>
          <a:endParaRPr lang="en-US"/>
        </a:p>
      </dgm:t>
    </dgm:pt>
    <dgm:pt modelId="{4E6D9DDC-5A40-FF43-A42F-5A13B6496FCB}" type="sibTrans" cxnId="{B8EF6F3B-8E22-0C41-8B2D-ABE53C53F554}">
      <dgm:prSet/>
      <dgm:spPr/>
      <dgm:t>
        <a:bodyPr/>
        <a:lstStyle/>
        <a:p>
          <a:endParaRPr lang="en-US"/>
        </a:p>
      </dgm:t>
    </dgm:pt>
    <dgm:pt modelId="{A98A16E3-C4AE-1948-8412-156ABF418CC7}">
      <dgm:prSet phldrT="[Text]"/>
      <dgm:spPr/>
      <dgm:t>
        <a:bodyPr/>
        <a:lstStyle/>
        <a:p>
          <a:r>
            <a:rPr lang="en-US" dirty="0"/>
            <a:t>Second Follow-up (March/April 2023)</a:t>
          </a:r>
        </a:p>
      </dgm:t>
    </dgm:pt>
    <dgm:pt modelId="{95F8CB16-E3E4-A846-879E-B31D7572617E}" type="parTrans" cxnId="{D26F15DB-95DC-8049-89C4-845B57F99C10}">
      <dgm:prSet/>
      <dgm:spPr/>
      <dgm:t>
        <a:bodyPr/>
        <a:lstStyle/>
        <a:p>
          <a:endParaRPr lang="en-US"/>
        </a:p>
      </dgm:t>
    </dgm:pt>
    <dgm:pt modelId="{DDC93A97-284A-A14D-997B-4953B01A3BD4}" type="sibTrans" cxnId="{D26F15DB-95DC-8049-89C4-845B57F99C10}">
      <dgm:prSet/>
      <dgm:spPr/>
      <dgm:t>
        <a:bodyPr/>
        <a:lstStyle/>
        <a:p>
          <a:endParaRPr lang="en-US"/>
        </a:p>
      </dgm:t>
    </dgm:pt>
    <dgm:pt modelId="{20BB01A7-158A-F448-98E1-025918AF5B18}">
      <dgm:prSet phldrT="[Text]"/>
      <dgm:spPr/>
      <dgm:t>
        <a:bodyPr/>
        <a:lstStyle/>
        <a:p>
          <a:r>
            <a:rPr lang="en-US" dirty="0"/>
            <a:t>Third Follow-up (September/October 2023)</a:t>
          </a:r>
        </a:p>
      </dgm:t>
    </dgm:pt>
    <dgm:pt modelId="{1050D0B5-4175-3C4E-836D-26019242ADEF}" type="parTrans" cxnId="{718A393A-86C5-1F48-BB99-F5A1756B8D7E}">
      <dgm:prSet/>
      <dgm:spPr/>
      <dgm:t>
        <a:bodyPr/>
        <a:lstStyle/>
        <a:p>
          <a:endParaRPr lang="en-US"/>
        </a:p>
      </dgm:t>
    </dgm:pt>
    <dgm:pt modelId="{C3F0E26B-D06C-C849-B179-F32BF1BBD460}" type="sibTrans" cxnId="{718A393A-86C5-1F48-BB99-F5A1756B8D7E}">
      <dgm:prSet/>
      <dgm:spPr/>
      <dgm:t>
        <a:bodyPr/>
        <a:lstStyle/>
        <a:p>
          <a:endParaRPr lang="en-US"/>
        </a:p>
      </dgm:t>
    </dgm:pt>
    <dgm:pt modelId="{BC8D2246-9673-4F44-AB8D-DD2924A5658B}">
      <dgm:prSet phldrT="[Text]"/>
      <dgm:spPr/>
      <dgm:t>
        <a:bodyPr/>
        <a:lstStyle/>
        <a:p>
          <a:r>
            <a:rPr lang="en-US" dirty="0"/>
            <a:t>Final Follow-Up (March/April 2024</a:t>
          </a:r>
        </a:p>
      </dgm:t>
    </dgm:pt>
    <dgm:pt modelId="{6E9121CA-117C-A041-B6B9-FCA600BFA539}" type="parTrans" cxnId="{F1822951-A60D-9B44-AF49-126515117248}">
      <dgm:prSet/>
      <dgm:spPr/>
      <dgm:t>
        <a:bodyPr/>
        <a:lstStyle/>
        <a:p>
          <a:endParaRPr lang="en-US"/>
        </a:p>
      </dgm:t>
    </dgm:pt>
    <dgm:pt modelId="{2EEC548F-05CE-BD42-A6E6-4DE2C7CE40AC}" type="sibTrans" cxnId="{F1822951-A60D-9B44-AF49-126515117248}">
      <dgm:prSet/>
      <dgm:spPr/>
      <dgm:t>
        <a:bodyPr/>
        <a:lstStyle/>
        <a:p>
          <a:endParaRPr lang="en-US"/>
        </a:p>
      </dgm:t>
    </dgm:pt>
    <dgm:pt modelId="{BDB80DFF-E1C1-C147-8EA3-C9B33AC33AEA}" type="pres">
      <dgm:prSet presAssocID="{9804C321-C291-284D-93BB-935ED428D656}" presName="Name0" presStyleCnt="0">
        <dgm:presLayoutVars>
          <dgm:dir/>
          <dgm:resizeHandles val="exact"/>
        </dgm:presLayoutVars>
      </dgm:prSet>
      <dgm:spPr/>
    </dgm:pt>
    <dgm:pt modelId="{D9CFFC16-54D8-EA49-9CDC-FA639C4A07DB}" type="pres">
      <dgm:prSet presAssocID="{9804C321-C291-284D-93BB-935ED428D656}" presName="arrow" presStyleLbl="bgShp" presStyleIdx="0" presStyleCnt="1"/>
      <dgm:spPr/>
    </dgm:pt>
    <dgm:pt modelId="{60874C0F-2FA2-C640-A1D2-F32F1CF85DD1}" type="pres">
      <dgm:prSet presAssocID="{9804C321-C291-284D-93BB-935ED428D656}" presName="points" presStyleCnt="0"/>
      <dgm:spPr/>
    </dgm:pt>
    <dgm:pt modelId="{250A7452-86AC-4C46-825A-1CFD0A01762C}" type="pres">
      <dgm:prSet presAssocID="{34120A2B-6924-4243-A9E0-B173979D857F}" presName="compositeA" presStyleCnt="0"/>
      <dgm:spPr/>
    </dgm:pt>
    <dgm:pt modelId="{0670C9E4-2EB4-AD49-9D72-22388029A460}" type="pres">
      <dgm:prSet presAssocID="{34120A2B-6924-4243-A9E0-B173979D857F}" presName="textA" presStyleLbl="revTx" presStyleIdx="0" presStyleCnt="5">
        <dgm:presLayoutVars>
          <dgm:bulletEnabled val="1"/>
        </dgm:presLayoutVars>
      </dgm:prSet>
      <dgm:spPr/>
    </dgm:pt>
    <dgm:pt modelId="{05113634-BAD1-9042-9E16-A446962A8172}" type="pres">
      <dgm:prSet presAssocID="{34120A2B-6924-4243-A9E0-B173979D857F}" presName="circleA" presStyleLbl="node1" presStyleIdx="0" presStyleCnt="5"/>
      <dgm:spPr/>
    </dgm:pt>
    <dgm:pt modelId="{5D9E288A-03A4-4444-B921-7EB0862CDE9F}" type="pres">
      <dgm:prSet presAssocID="{34120A2B-6924-4243-A9E0-B173979D857F}" presName="spaceA" presStyleCnt="0"/>
      <dgm:spPr/>
    </dgm:pt>
    <dgm:pt modelId="{5BC00E6F-F139-2A42-9607-5390EF663F76}" type="pres">
      <dgm:prSet presAssocID="{7021DE4D-321E-BE44-9AF2-5D4090C619D4}" presName="space" presStyleCnt="0"/>
      <dgm:spPr/>
    </dgm:pt>
    <dgm:pt modelId="{F25B01A7-9F53-5742-AAFB-91A73554A55E}" type="pres">
      <dgm:prSet presAssocID="{2D811992-5D68-0F48-8EFC-5CDD0D1C1A2A}" presName="compositeB" presStyleCnt="0"/>
      <dgm:spPr/>
    </dgm:pt>
    <dgm:pt modelId="{316A907E-C5A9-D940-A861-2F37A74E613F}" type="pres">
      <dgm:prSet presAssocID="{2D811992-5D68-0F48-8EFC-5CDD0D1C1A2A}" presName="textB" presStyleLbl="revTx" presStyleIdx="1" presStyleCnt="5">
        <dgm:presLayoutVars>
          <dgm:bulletEnabled val="1"/>
        </dgm:presLayoutVars>
      </dgm:prSet>
      <dgm:spPr/>
    </dgm:pt>
    <dgm:pt modelId="{0BC248B0-5235-2544-9D71-023573A1DD3F}" type="pres">
      <dgm:prSet presAssocID="{2D811992-5D68-0F48-8EFC-5CDD0D1C1A2A}" presName="circleB" presStyleLbl="node1" presStyleIdx="1" presStyleCnt="5"/>
      <dgm:spPr/>
    </dgm:pt>
    <dgm:pt modelId="{D0010A32-FE5B-824F-806C-FB5120E73F82}" type="pres">
      <dgm:prSet presAssocID="{2D811992-5D68-0F48-8EFC-5CDD0D1C1A2A}" presName="spaceB" presStyleCnt="0"/>
      <dgm:spPr/>
    </dgm:pt>
    <dgm:pt modelId="{729BD24B-7600-C44B-9F49-47FF415A3BE2}" type="pres">
      <dgm:prSet presAssocID="{4E6D9DDC-5A40-FF43-A42F-5A13B6496FCB}" presName="space" presStyleCnt="0"/>
      <dgm:spPr/>
    </dgm:pt>
    <dgm:pt modelId="{F64D898E-B53E-4847-8051-B9D80AD7A7AB}" type="pres">
      <dgm:prSet presAssocID="{A98A16E3-C4AE-1948-8412-156ABF418CC7}" presName="compositeA" presStyleCnt="0"/>
      <dgm:spPr/>
    </dgm:pt>
    <dgm:pt modelId="{85FEEE59-525B-9B41-B56F-76C0B25F0832}" type="pres">
      <dgm:prSet presAssocID="{A98A16E3-C4AE-1948-8412-156ABF418CC7}" presName="textA" presStyleLbl="revTx" presStyleIdx="2" presStyleCnt="5">
        <dgm:presLayoutVars>
          <dgm:bulletEnabled val="1"/>
        </dgm:presLayoutVars>
      </dgm:prSet>
      <dgm:spPr/>
    </dgm:pt>
    <dgm:pt modelId="{43E3D57B-F017-5142-BC38-1EFB0A6D3F93}" type="pres">
      <dgm:prSet presAssocID="{A98A16E3-C4AE-1948-8412-156ABF418CC7}" presName="circleA" presStyleLbl="node1" presStyleIdx="2" presStyleCnt="5"/>
      <dgm:spPr/>
    </dgm:pt>
    <dgm:pt modelId="{11CDC13D-FE1B-B24F-BA2D-09E72091E255}" type="pres">
      <dgm:prSet presAssocID="{A98A16E3-C4AE-1948-8412-156ABF418CC7}" presName="spaceA" presStyleCnt="0"/>
      <dgm:spPr/>
    </dgm:pt>
    <dgm:pt modelId="{2B652216-97C1-474B-AEF6-A68ABF82BD44}" type="pres">
      <dgm:prSet presAssocID="{DDC93A97-284A-A14D-997B-4953B01A3BD4}" presName="space" presStyleCnt="0"/>
      <dgm:spPr/>
    </dgm:pt>
    <dgm:pt modelId="{DD9C3777-5FC0-3B4C-A118-844E971C305B}" type="pres">
      <dgm:prSet presAssocID="{20BB01A7-158A-F448-98E1-025918AF5B18}" presName="compositeB" presStyleCnt="0"/>
      <dgm:spPr/>
    </dgm:pt>
    <dgm:pt modelId="{D6D794CD-DF2C-AF44-A663-9F8A700341A2}" type="pres">
      <dgm:prSet presAssocID="{20BB01A7-158A-F448-98E1-025918AF5B18}" presName="textB" presStyleLbl="revTx" presStyleIdx="3" presStyleCnt="5">
        <dgm:presLayoutVars>
          <dgm:bulletEnabled val="1"/>
        </dgm:presLayoutVars>
      </dgm:prSet>
      <dgm:spPr/>
    </dgm:pt>
    <dgm:pt modelId="{A66816C3-AD5F-F74D-B436-4C51E24DE3A0}" type="pres">
      <dgm:prSet presAssocID="{20BB01A7-158A-F448-98E1-025918AF5B18}" presName="circleB" presStyleLbl="node1" presStyleIdx="3" presStyleCnt="5"/>
      <dgm:spPr/>
    </dgm:pt>
    <dgm:pt modelId="{5E595BFD-4E5A-3C47-AC4E-FBE4D0BBEF4B}" type="pres">
      <dgm:prSet presAssocID="{20BB01A7-158A-F448-98E1-025918AF5B18}" presName="spaceB" presStyleCnt="0"/>
      <dgm:spPr/>
    </dgm:pt>
    <dgm:pt modelId="{59015090-7AC4-1042-A797-2B471055EE3F}" type="pres">
      <dgm:prSet presAssocID="{C3F0E26B-D06C-C849-B179-F32BF1BBD460}" presName="space" presStyleCnt="0"/>
      <dgm:spPr/>
    </dgm:pt>
    <dgm:pt modelId="{7DE3EE75-B80C-B94C-A704-666320BDF623}" type="pres">
      <dgm:prSet presAssocID="{BC8D2246-9673-4F44-AB8D-DD2924A5658B}" presName="compositeA" presStyleCnt="0"/>
      <dgm:spPr/>
    </dgm:pt>
    <dgm:pt modelId="{CBEB6746-A280-E541-AB19-6A8BAE62AF73}" type="pres">
      <dgm:prSet presAssocID="{BC8D2246-9673-4F44-AB8D-DD2924A5658B}" presName="textA" presStyleLbl="revTx" presStyleIdx="4" presStyleCnt="5">
        <dgm:presLayoutVars>
          <dgm:bulletEnabled val="1"/>
        </dgm:presLayoutVars>
      </dgm:prSet>
      <dgm:spPr/>
    </dgm:pt>
    <dgm:pt modelId="{1B27AE2C-C772-9A47-9B29-71C574C9E45A}" type="pres">
      <dgm:prSet presAssocID="{BC8D2246-9673-4F44-AB8D-DD2924A5658B}" presName="circleA" presStyleLbl="node1" presStyleIdx="4" presStyleCnt="5"/>
      <dgm:spPr/>
    </dgm:pt>
    <dgm:pt modelId="{9D843C89-B4BB-404F-B111-507C23A6453F}" type="pres">
      <dgm:prSet presAssocID="{BC8D2246-9673-4F44-AB8D-DD2924A5658B}" presName="spaceA" presStyleCnt="0"/>
      <dgm:spPr/>
    </dgm:pt>
  </dgm:ptLst>
  <dgm:cxnLst>
    <dgm:cxn modelId="{C7B0DE00-63AD-CC4C-A5A4-0441E237AE9A}" type="presOf" srcId="{34120A2B-6924-4243-A9E0-B173979D857F}" destId="{0670C9E4-2EB4-AD49-9D72-22388029A460}" srcOrd="0" destOrd="0" presId="urn:microsoft.com/office/officeart/2005/8/layout/hProcess11"/>
    <dgm:cxn modelId="{3EB7FF0F-4457-AA44-A947-0784978004E2}" type="presOf" srcId="{2D811992-5D68-0F48-8EFC-5CDD0D1C1A2A}" destId="{316A907E-C5A9-D940-A861-2F37A74E613F}" srcOrd="0" destOrd="0" presId="urn:microsoft.com/office/officeart/2005/8/layout/hProcess11"/>
    <dgm:cxn modelId="{718A393A-86C5-1F48-BB99-F5A1756B8D7E}" srcId="{9804C321-C291-284D-93BB-935ED428D656}" destId="{20BB01A7-158A-F448-98E1-025918AF5B18}" srcOrd="3" destOrd="0" parTransId="{1050D0B5-4175-3C4E-836D-26019242ADEF}" sibTransId="{C3F0E26B-D06C-C849-B179-F32BF1BBD460}"/>
    <dgm:cxn modelId="{B8EF6F3B-8E22-0C41-8B2D-ABE53C53F554}" srcId="{9804C321-C291-284D-93BB-935ED428D656}" destId="{2D811992-5D68-0F48-8EFC-5CDD0D1C1A2A}" srcOrd="1" destOrd="0" parTransId="{E0F2D0FF-4723-084F-9BD2-B72FD051D72D}" sibTransId="{4E6D9DDC-5A40-FF43-A42F-5A13B6496FCB}"/>
    <dgm:cxn modelId="{F1822951-A60D-9B44-AF49-126515117248}" srcId="{9804C321-C291-284D-93BB-935ED428D656}" destId="{BC8D2246-9673-4F44-AB8D-DD2924A5658B}" srcOrd="4" destOrd="0" parTransId="{6E9121CA-117C-A041-B6B9-FCA600BFA539}" sibTransId="{2EEC548F-05CE-BD42-A6E6-4DE2C7CE40AC}"/>
    <dgm:cxn modelId="{1CDEAB56-ACCB-0345-A546-BEB1D1831493}" type="presOf" srcId="{A98A16E3-C4AE-1948-8412-156ABF418CC7}" destId="{85FEEE59-525B-9B41-B56F-76C0B25F0832}" srcOrd="0" destOrd="0" presId="urn:microsoft.com/office/officeart/2005/8/layout/hProcess11"/>
    <dgm:cxn modelId="{43F1837E-0799-D744-8EDF-29EC06E0B02F}" srcId="{9804C321-C291-284D-93BB-935ED428D656}" destId="{34120A2B-6924-4243-A9E0-B173979D857F}" srcOrd="0" destOrd="0" parTransId="{C2417DAB-1026-E84A-92BE-D51D5A75436C}" sibTransId="{7021DE4D-321E-BE44-9AF2-5D4090C619D4}"/>
    <dgm:cxn modelId="{CAE098A4-4780-814E-9EAE-B677FF4F5C57}" type="presOf" srcId="{9804C321-C291-284D-93BB-935ED428D656}" destId="{BDB80DFF-E1C1-C147-8EA3-C9B33AC33AEA}" srcOrd="0" destOrd="0" presId="urn:microsoft.com/office/officeart/2005/8/layout/hProcess11"/>
    <dgm:cxn modelId="{927F2FB9-54CD-8443-B114-1568F0D35B19}" type="presOf" srcId="{20BB01A7-158A-F448-98E1-025918AF5B18}" destId="{D6D794CD-DF2C-AF44-A663-9F8A700341A2}" srcOrd="0" destOrd="0" presId="urn:microsoft.com/office/officeart/2005/8/layout/hProcess11"/>
    <dgm:cxn modelId="{E6410ECC-231C-724C-899E-0DF561297960}" type="presOf" srcId="{BC8D2246-9673-4F44-AB8D-DD2924A5658B}" destId="{CBEB6746-A280-E541-AB19-6A8BAE62AF73}" srcOrd="0" destOrd="0" presId="urn:microsoft.com/office/officeart/2005/8/layout/hProcess11"/>
    <dgm:cxn modelId="{D26F15DB-95DC-8049-89C4-845B57F99C10}" srcId="{9804C321-C291-284D-93BB-935ED428D656}" destId="{A98A16E3-C4AE-1948-8412-156ABF418CC7}" srcOrd="2" destOrd="0" parTransId="{95F8CB16-E3E4-A846-879E-B31D7572617E}" sibTransId="{DDC93A97-284A-A14D-997B-4953B01A3BD4}"/>
    <dgm:cxn modelId="{8155B91B-3DAC-7648-90BB-82D7B82EB11E}" type="presParOf" srcId="{BDB80DFF-E1C1-C147-8EA3-C9B33AC33AEA}" destId="{D9CFFC16-54D8-EA49-9CDC-FA639C4A07DB}" srcOrd="0" destOrd="0" presId="urn:microsoft.com/office/officeart/2005/8/layout/hProcess11"/>
    <dgm:cxn modelId="{6B8B30F6-AAED-274C-9C5D-DC9565574310}" type="presParOf" srcId="{BDB80DFF-E1C1-C147-8EA3-C9B33AC33AEA}" destId="{60874C0F-2FA2-C640-A1D2-F32F1CF85DD1}" srcOrd="1" destOrd="0" presId="urn:microsoft.com/office/officeart/2005/8/layout/hProcess11"/>
    <dgm:cxn modelId="{1C5F11B0-DC02-AD46-9832-023B6117EB58}" type="presParOf" srcId="{60874C0F-2FA2-C640-A1D2-F32F1CF85DD1}" destId="{250A7452-86AC-4C46-825A-1CFD0A01762C}" srcOrd="0" destOrd="0" presId="urn:microsoft.com/office/officeart/2005/8/layout/hProcess11"/>
    <dgm:cxn modelId="{1E181645-5B53-2247-809C-21A152FEE8A6}" type="presParOf" srcId="{250A7452-86AC-4C46-825A-1CFD0A01762C}" destId="{0670C9E4-2EB4-AD49-9D72-22388029A460}" srcOrd="0" destOrd="0" presId="urn:microsoft.com/office/officeart/2005/8/layout/hProcess11"/>
    <dgm:cxn modelId="{DFB41043-525C-7E4F-A5CD-62E06908EC83}" type="presParOf" srcId="{250A7452-86AC-4C46-825A-1CFD0A01762C}" destId="{05113634-BAD1-9042-9E16-A446962A8172}" srcOrd="1" destOrd="0" presId="urn:microsoft.com/office/officeart/2005/8/layout/hProcess11"/>
    <dgm:cxn modelId="{6204BCC2-DD99-9B47-BF61-C0982008DF52}" type="presParOf" srcId="{250A7452-86AC-4C46-825A-1CFD0A01762C}" destId="{5D9E288A-03A4-4444-B921-7EB0862CDE9F}" srcOrd="2" destOrd="0" presId="urn:microsoft.com/office/officeart/2005/8/layout/hProcess11"/>
    <dgm:cxn modelId="{FD681E8A-6ED8-F345-9623-C60A55CF8CC6}" type="presParOf" srcId="{60874C0F-2FA2-C640-A1D2-F32F1CF85DD1}" destId="{5BC00E6F-F139-2A42-9607-5390EF663F76}" srcOrd="1" destOrd="0" presId="urn:microsoft.com/office/officeart/2005/8/layout/hProcess11"/>
    <dgm:cxn modelId="{DC093A1C-0491-F346-A9B8-28B338F3DB3D}" type="presParOf" srcId="{60874C0F-2FA2-C640-A1D2-F32F1CF85DD1}" destId="{F25B01A7-9F53-5742-AAFB-91A73554A55E}" srcOrd="2" destOrd="0" presId="urn:microsoft.com/office/officeart/2005/8/layout/hProcess11"/>
    <dgm:cxn modelId="{EEF07795-DDC2-3644-85A5-5E646869531F}" type="presParOf" srcId="{F25B01A7-9F53-5742-AAFB-91A73554A55E}" destId="{316A907E-C5A9-D940-A861-2F37A74E613F}" srcOrd="0" destOrd="0" presId="urn:microsoft.com/office/officeart/2005/8/layout/hProcess11"/>
    <dgm:cxn modelId="{60E5DAF2-7026-7040-947A-56A31288A266}" type="presParOf" srcId="{F25B01A7-9F53-5742-AAFB-91A73554A55E}" destId="{0BC248B0-5235-2544-9D71-023573A1DD3F}" srcOrd="1" destOrd="0" presId="urn:microsoft.com/office/officeart/2005/8/layout/hProcess11"/>
    <dgm:cxn modelId="{278B1755-2B04-FF41-8D3E-FA3A7472C23F}" type="presParOf" srcId="{F25B01A7-9F53-5742-AAFB-91A73554A55E}" destId="{D0010A32-FE5B-824F-806C-FB5120E73F82}" srcOrd="2" destOrd="0" presId="urn:microsoft.com/office/officeart/2005/8/layout/hProcess11"/>
    <dgm:cxn modelId="{A514A4C2-031C-8747-BD97-065508DEA0B8}" type="presParOf" srcId="{60874C0F-2FA2-C640-A1D2-F32F1CF85DD1}" destId="{729BD24B-7600-C44B-9F49-47FF415A3BE2}" srcOrd="3" destOrd="0" presId="urn:microsoft.com/office/officeart/2005/8/layout/hProcess11"/>
    <dgm:cxn modelId="{3F009F7B-6D79-BA42-B7AF-5B883FE82627}" type="presParOf" srcId="{60874C0F-2FA2-C640-A1D2-F32F1CF85DD1}" destId="{F64D898E-B53E-4847-8051-B9D80AD7A7AB}" srcOrd="4" destOrd="0" presId="urn:microsoft.com/office/officeart/2005/8/layout/hProcess11"/>
    <dgm:cxn modelId="{362B448A-5D78-CA40-B25F-7035480FFAC6}" type="presParOf" srcId="{F64D898E-B53E-4847-8051-B9D80AD7A7AB}" destId="{85FEEE59-525B-9B41-B56F-76C0B25F0832}" srcOrd="0" destOrd="0" presId="urn:microsoft.com/office/officeart/2005/8/layout/hProcess11"/>
    <dgm:cxn modelId="{769719F5-DF78-C24D-B8A3-A0BAA3E43F16}" type="presParOf" srcId="{F64D898E-B53E-4847-8051-B9D80AD7A7AB}" destId="{43E3D57B-F017-5142-BC38-1EFB0A6D3F93}" srcOrd="1" destOrd="0" presId="urn:microsoft.com/office/officeart/2005/8/layout/hProcess11"/>
    <dgm:cxn modelId="{707CCFC0-7E65-6049-BD0F-05B2546A7D08}" type="presParOf" srcId="{F64D898E-B53E-4847-8051-B9D80AD7A7AB}" destId="{11CDC13D-FE1B-B24F-BA2D-09E72091E255}" srcOrd="2" destOrd="0" presId="urn:microsoft.com/office/officeart/2005/8/layout/hProcess11"/>
    <dgm:cxn modelId="{EEC2556A-22DF-2748-B21B-4E730AD2971C}" type="presParOf" srcId="{60874C0F-2FA2-C640-A1D2-F32F1CF85DD1}" destId="{2B652216-97C1-474B-AEF6-A68ABF82BD44}" srcOrd="5" destOrd="0" presId="urn:microsoft.com/office/officeart/2005/8/layout/hProcess11"/>
    <dgm:cxn modelId="{86032126-E11D-9D45-8CBC-E6EE06754103}" type="presParOf" srcId="{60874C0F-2FA2-C640-A1D2-F32F1CF85DD1}" destId="{DD9C3777-5FC0-3B4C-A118-844E971C305B}" srcOrd="6" destOrd="0" presId="urn:microsoft.com/office/officeart/2005/8/layout/hProcess11"/>
    <dgm:cxn modelId="{F07D5400-A85A-084D-B332-143A56B04FBC}" type="presParOf" srcId="{DD9C3777-5FC0-3B4C-A118-844E971C305B}" destId="{D6D794CD-DF2C-AF44-A663-9F8A700341A2}" srcOrd="0" destOrd="0" presId="urn:microsoft.com/office/officeart/2005/8/layout/hProcess11"/>
    <dgm:cxn modelId="{23C185F8-DBEF-4943-B419-C21B265FAF44}" type="presParOf" srcId="{DD9C3777-5FC0-3B4C-A118-844E971C305B}" destId="{A66816C3-AD5F-F74D-B436-4C51E24DE3A0}" srcOrd="1" destOrd="0" presId="urn:microsoft.com/office/officeart/2005/8/layout/hProcess11"/>
    <dgm:cxn modelId="{5886B72B-FEE7-9E4F-B75A-3BCCEC7BAD63}" type="presParOf" srcId="{DD9C3777-5FC0-3B4C-A118-844E971C305B}" destId="{5E595BFD-4E5A-3C47-AC4E-FBE4D0BBEF4B}" srcOrd="2" destOrd="0" presId="urn:microsoft.com/office/officeart/2005/8/layout/hProcess11"/>
    <dgm:cxn modelId="{728E4F8C-6B85-2B46-A24E-82F854070416}" type="presParOf" srcId="{60874C0F-2FA2-C640-A1D2-F32F1CF85DD1}" destId="{59015090-7AC4-1042-A797-2B471055EE3F}" srcOrd="7" destOrd="0" presId="urn:microsoft.com/office/officeart/2005/8/layout/hProcess11"/>
    <dgm:cxn modelId="{D9124C29-315D-D348-AA45-BC74A73CFC47}" type="presParOf" srcId="{60874C0F-2FA2-C640-A1D2-F32F1CF85DD1}" destId="{7DE3EE75-B80C-B94C-A704-666320BDF623}" srcOrd="8" destOrd="0" presId="urn:microsoft.com/office/officeart/2005/8/layout/hProcess11"/>
    <dgm:cxn modelId="{98005BD9-2652-0544-B543-E46AB85E6D58}" type="presParOf" srcId="{7DE3EE75-B80C-B94C-A704-666320BDF623}" destId="{CBEB6746-A280-E541-AB19-6A8BAE62AF73}" srcOrd="0" destOrd="0" presId="urn:microsoft.com/office/officeart/2005/8/layout/hProcess11"/>
    <dgm:cxn modelId="{F28CE326-54FA-4141-9712-0E03990734CF}" type="presParOf" srcId="{7DE3EE75-B80C-B94C-A704-666320BDF623}" destId="{1B27AE2C-C772-9A47-9B29-71C574C9E45A}" srcOrd="1" destOrd="0" presId="urn:microsoft.com/office/officeart/2005/8/layout/hProcess11"/>
    <dgm:cxn modelId="{132264BE-8BED-5F44-9228-CE07CD2AFA16}" type="presParOf" srcId="{7DE3EE75-B80C-B94C-A704-666320BDF623}" destId="{9D843C89-B4BB-404F-B111-507C23A6453F}"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04C321-C291-284D-93BB-935ED428D656}" type="doc">
      <dgm:prSet loTypeId="urn:microsoft.com/office/officeart/2005/8/layout/hProcess11" loCatId="" qsTypeId="urn:microsoft.com/office/officeart/2005/8/quickstyle/simple1" qsCatId="simple" csTypeId="urn:microsoft.com/office/officeart/2005/8/colors/accent0_3" csCatId="mainScheme" phldr="1"/>
      <dgm:spPr/>
    </dgm:pt>
    <dgm:pt modelId="{34120A2B-6924-4243-A9E0-B173979D857F}">
      <dgm:prSet phldrT="[Text]"/>
      <dgm:spPr/>
      <dgm:t>
        <a:bodyPr/>
        <a:lstStyle/>
        <a:p>
          <a:r>
            <a:rPr lang="en-US" dirty="0"/>
            <a:t>Baseline (March/April, 2022)</a:t>
          </a:r>
        </a:p>
      </dgm:t>
    </dgm:pt>
    <dgm:pt modelId="{C2417DAB-1026-E84A-92BE-D51D5A75436C}" type="parTrans" cxnId="{43F1837E-0799-D744-8EDF-29EC06E0B02F}">
      <dgm:prSet/>
      <dgm:spPr/>
      <dgm:t>
        <a:bodyPr/>
        <a:lstStyle/>
        <a:p>
          <a:endParaRPr lang="en-US"/>
        </a:p>
      </dgm:t>
    </dgm:pt>
    <dgm:pt modelId="{7021DE4D-321E-BE44-9AF2-5D4090C619D4}" type="sibTrans" cxnId="{43F1837E-0799-D744-8EDF-29EC06E0B02F}">
      <dgm:prSet/>
      <dgm:spPr/>
      <dgm:t>
        <a:bodyPr/>
        <a:lstStyle/>
        <a:p>
          <a:endParaRPr lang="en-US"/>
        </a:p>
      </dgm:t>
    </dgm:pt>
    <dgm:pt modelId="{2D811992-5D68-0F48-8EFC-5CDD0D1C1A2A}">
      <dgm:prSet phldrT="[Text]"/>
      <dgm:spPr/>
      <dgm:t>
        <a:bodyPr/>
        <a:lstStyle/>
        <a:p>
          <a:r>
            <a:rPr lang="en-US" dirty="0"/>
            <a:t>First Follow-up (September/October, 2022)</a:t>
          </a:r>
        </a:p>
      </dgm:t>
    </dgm:pt>
    <dgm:pt modelId="{E0F2D0FF-4723-084F-9BD2-B72FD051D72D}" type="parTrans" cxnId="{B8EF6F3B-8E22-0C41-8B2D-ABE53C53F554}">
      <dgm:prSet/>
      <dgm:spPr/>
      <dgm:t>
        <a:bodyPr/>
        <a:lstStyle/>
        <a:p>
          <a:endParaRPr lang="en-US"/>
        </a:p>
      </dgm:t>
    </dgm:pt>
    <dgm:pt modelId="{4E6D9DDC-5A40-FF43-A42F-5A13B6496FCB}" type="sibTrans" cxnId="{B8EF6F3B-8E22-0C41-8B2D-ABE53C53F554}">
      <dgm:prSet/>
      <dgm:spPr/>
      <dgm:t>
        <a:bodyPr/>
        <a:lstStyle/>
        <a:p>
          <a:endParaRPr lang="en-US"/>
        </a:p>
      </dgm:t>
    </dgm:pt>
    <dgm:pt modelId="{A98A16E3-C4AE-1948-8412-156ABF418CC7}">
      <dgm:prSet phldrT="[Text]"/>
      <dgm:spPr/>
      <dgm:t>
        <a:bodyPr/>
        <a:lstStyle/>
        <a:p>
          <a:r>
            <a:rPr lang="en-US" dirty="0"/>
            <a:t>Second Follow-up (March/April 2023)</a:t>
          </a:r>
        </a:p>
      </dgm:t>
    </dgm:pt>
    <dgm:pt modelId="{95F8CB16-E3E4-A846-879E-B31D7572617E}" type="parTrans" cxnId="{D26F15DB-95DC-8049-89C4-845B57F99C10}">
      <dgm:prSet/>
      <dgm:spPr/>
      <dgm:t>
        <a:bodyPr/>
        <a:lstStyle/>
        <a:p>
          <a:endParaRPr lang="en-US"/>
        </a:p>
      </dgm:t>
    </dgm:pt>
    <dgm:pt modelId="{DDC93A97-284A-A14D-997B-4953B01A3BD4}" type="sibTrans" cxnId="{D26F15DB-95DC-8049-89C4-845B57F99C10}">
      <dgm:prSet/>
      <dgm:spPr/>
      <dgm:t>
        <a:bodyPr/>
        <a:lstStyle/>
        <a:p>
          <a:endParaRPr lang="en-US"/>
        </a:p>
      </dgm:t>
    </dgm:pt>
    <dgm:pt modelId="{20BB01A7-158A-F448-98E1-025918AF5B18}">
      <dgm:prSet phldrT="[Text]"/>
      <dgm:spPr/>
      <dgm:t>
        <a:bodyPr/>
        <a:lstStyle/>
        <a:p>
          <a:r>
            <a:rPr lang="en-US" dirty="0"/>
            <a:t>Third Follow-up (September/October 2023)</a:t>
          </a:r>
        </a:p>
      </dgm:t>
    </dgm:pt>
    <dgm:pt modelId="{1050D0B5-4175-3C4E-836D-26019242ADEF}" type="parTrans" cxnId="{718A393A-86C5-1F48-BB99-F5A1756B8D7E}">
      <dgm:prSet/>
      <dgm:spPr/>
      <dgm:t>
        <a:bodyPr/>
        <a:lstStyle/>
        <a:p>
          <a:endParaRPr lang="en-US"/>
        </a:p>
      </dgm:t>
    </dgm:pt>
    <dgm:pt modelId="{C3F0E26B-D06C-C849-B179-F32BF1BBD460}" type="sibTrans" cxnId="{718A393A-86C5-1F48-BB99-F5A1756B8D7E}">
      <dgm:prSet/>
      <dgm:spPr/>
      <dgm:t>
        <a:bodyPr/>
        <a:lstStyle/>
        <a:p>
          <a:endParaRPr lang="en-US"/>
        </a:p>
      </dgm:t>
    </dgm:pt>
    <dgm:pt modelId="{BC8D2246-9673-4F44-AB8D-DD2924A5658B}">
      <dgm:prSet phldrT="[Text]"/>
      <dgm:spPr/>
      <dgm:t>
        <a:bodyPr/>
        <a:lstStyle/>
        <a:p>
          <a:r>
            <a:rPr lang="en-US" dirty="0"/>
            <a:t>Final Follow-Up (March/April 2024</a:t>
          </a:r>
        </a:p>
      </dgm:t>
    </dgm:pt>
    <dgm:pt modelId="{6E9121CA-117C-A041-B6B9-FCA600BFA539}" type="parTrans" cxnId="{F1822951-A60D-9B44-AF49-126515117248}">
      <dgm:prSet/>
      <dgm:spPr/>
      <dgm:t>
        <a:bodyPr/>
        <a:lstStyle/>
        <a:p>
          <a:endParaRPr lang="en-US"/>
        </a:p>
      </dgm:t>
    </dgm:pt>
    <dgm:pt modelId="{2EEC548F-05CE-BD42-A6E6-4DE2C7CE40AC}" type="sibTrans" cxnId="{F1822951-A60D-9B44-AF49-126515117248}">
      <dgm:prSet/>
      <dgm:spPr/>
      <dgm:t>
        <a:bodyPr/>
        <a:lstStyle/>
        <a:p>
          <a:endParaRPr lang="en-US"/>
        </a:p>
      </dgm:t>
    </dgm:pt>
    <dgm:pt modelId="{BDB80DFF-E1C1-C147-8EA3-C9B33AC33AEA}" type="pres">
      <dgm:prSet presAssocID="{9804C321-C291-284D-93BB-935ED428D656}" presName="Name0" presStyleCnt="0">
        <dgm:presLayoutVars>
          <dgm:dir/>
          <dgm:resizeHandles val="exact"/>
        </dgm:presLayoutVars>
      </dgm:prSet>
      <dgm:spPr/>
    </dgm:pt>
    <dgm:pt modelId="{D9CFFC16-54D8-EA49-9CDC-FA639C4A07DB}" type="pres">
      <dgm:prSet presAssocID="{9804C321-C291-284D-93BB-935ED428D656}" presName="arrow" presStyleLbl="bgShp" presStyleIdx="0" presStyleCnt="1"/>
      <dgm:spPr/>
    </dgm:pt>
    <dgm:pt modelId="{60874C0F-2FA2-C640-A1D2-F32F1CF85DD1}" type="pres">
      <dgm:prSet presAssocID="{9804C321-C291-284D-93BB-935ED428D656}" presName="points" presStyleCnt="0"/>
      <dgm:spPr/>
    </dgm:pt>
    <dgm:pt modelId="{250A7452-86AC-4C46-825A-1CFD0A01762C}" type="pres">
      <dgm:prSet presAssocID="{34120A2B-6924-4243-A9E0-B173979D857F}" presName="compositeA" presStyleCnt="0"/>
      <dgm:spPr/>
    </dgm:pt>
    <dgm:pt modelId="{0670C9E4-2EB4-AD49-9D72-22388029A460}" type="pres">
      <dgm:prSet presAssocID="{34120A2B-6924-4243-A9E0-B173979D857F}" presName="textA" presStyleLbl="revTx" presStyleIdx="0" presStyleCnt="5">
        <dgm:presLayoutVars>
          <dgm:bulletEnabled val="1"/>
        </dgm:presLayoutVars>
      </dgm:prSet>
      <dgm:spPr/>
    </dgm:pt>
    <dgm:pt modelId="{05113634-BAD1-9042-9E16-A446962A8172}" type="pres">
      <dgm:prSet presAssocID="{34120A2B-6924-4243-A9E0-B173979D857F}" presName="circleA" presStyleLbl="node1" presStyleIdx="0" presStyleCnt="5"/>
      <dgm:spPr/>
    </dgm:pt>
    <dgm:pt modelId="{5D9E288A-03A4-4444-B921-7EB0862CDE9F}" type="pres">
      <dgm:prSet presAssocID="{34120A2B-6924-4243-A9E0-B173979D857F}" presName="spaceA" presStyleCnt="0"/>
      <dgm:spPr/>
    </dgm:pt>
    <dgm:pt modelId="{5BC00E6F-F139-2A42-9607-5390EF663F76}" type="pres">
      <dgm:prSet presAssocID="{7021DE4D-321E-BE44-9AF2-5D4090C619D4}" presName="space" presStyleCnt="0"/>
      <dgm:spPr/>
    </dgm:pt>
    <dgm:pt modelId="{F25B01A7-9F53-5742-AAFB-91A73554A55E}" type="pres">
      <dgm:prSet presAssocID="{2D811992-5D68-0F48-8EFC-5CDD0D1C1A2A}" presName="compositeB" presStyleCnt="0"/>
      <dgm:spPr/>
    </dgm:pt>
    <dgm:pt modelId="{316A907E-C5A9-D940-A861-2F37A74E613F}" type="pres">
      <dgm:prSet presAssocID="{2D811992-5D68-0F48-8EFC-5CDD0D1C1A2A}" presName="textB" presStyleLbl="revTx" presStyleIdx="1" presStyleCnt="5">
        <dgm:presLayoutVars>
          <dgm:bulletEnabled val="1"/>
        </dgm:presLayoutVars>
      </dgm:prSet>
      <dgm:spPr/>
    </dgm:pt>
    <dgm:pt modelId="{0BC248B0-5235-2544-9D71-023573A1DD3F}" type="pres">
      <dgm:prSet presAssocID="{2D811992-5D68-0F48-8EFC-5CDD0D1C1A2A}" presName="circleB" presStyleLbl="node1" presStyleIdx="1" presStyleCnt="5"/>
      <dgm:spPr/>
    </dgm:pt>
    <dgm:pt modelId="{D0010A32-FE5B-824F-806C-FB5120E73F82}" type="pres">
      <dgm:prSet presAssocID="{2D811992-5D68-0F48-8EFC-5CDD0D1C1A2A}" presName="spaceB" presStyleCnt="0"/>
      <dgm:spPr/>
    </dgm:pt>
    <dgm:pt modelId="{729BD24B-7600-C44B-9F49-47FF415A3BE2}" type="pres">
      <dgm:prSet presAssocID="{4E6D9DDC-5A40-FF43-A42F-5A13B6496FCB}" presName="space" presStyleCnt="0"/>
      <dgm:spPr/>
    </dgm:pt>
    <dgm:pt modelId="{F64D898E-B53E-4847-8051-B9D80AD7A7AB}" type="pres">
      <dgm:prSet presAssocID="{A98A16E3-C4AE-1948-8412-156ABF418CC7}" presName="compositeA" presStyleCnt="0"/>
      <dgm:spPr/>
    </dgm:pt>
    <dgm:pt modelId="{85FEEE59-525B-9B41-B56F-76C0B25F0832}" type="pres">
      <dgm:prSet presAssocID="{A98A16E3-C4AE-1948-8412-156ABF418CC7}" presName="textA" presStyleLbl="revTx" presStyleIdx="2" presStyleCnt="5">
        <dgm:presLayoutVars>
          <dgm:bulletEnabled val="1"/>
        </dgm:presLayoutVars>
      </dgm:prSet>
      <dgm:spPr/>
    </dgm:pt>
    <dgm:pt modelId="{43E3D57B-F017-5142-BC38-1EFB0A6D3F93}" type="pres">
      <dgm:prSet presAssocID="{A98A16E3-C4AE-1948-8412-156ABF418CC7}" presName="circleA" presStyleLbl="node1" presStyleIdx="2" presStyleCnt="5"/>
      <dgm:spPr/>
    </dgm:pt>
    <dgm:pt modelId="{11CDC13D-FE1B-B24F-BA2D-09E72091E255}" type="pres">
      <dgm:prSet presAssocID="{A98A16E3-C4AE-1948-8412-156ABF418CC7}" presName="spaceA" presStyleCnt="0"/>
      <dgm:spPr/>
    </dgm:pt>
    <dgm:pt modelId="{2B652216-97C1-474B-AEF6-A68ABF82BD44}" type="pres">
      <dgm:prSet presAssocID="{DDC93A97-284A-A14D-997B-4953B01A3BD4}" presName="space" presStyleCnt="0"/>
      <dgm:spPr/>
    </dgm:pt>
    <dgm:pt modelId="{DD9C3777-5FC0-3B4C-A118-844E971C305B}" type="pres">
      <dgm:prSet presAssocID="{20BB01A7-158A-F448-98E1-025918AF5B18}" presName="compositeB" presStyleCnt="0"/>
      <dgm:spPr/>
    </dgm:pt>
    <dgm:pt modelId="{D6D794CD-DF2C-AF44-A663-9F8A700341A2}" type="pres">
      <dgm:prSet presAssocID="{20BB01A7-158A-F448-98E1-025918AF5B18}" presName="textB" presStyleLbl="revTx" presStyleIdx="3" presStyleCnt="5">
        <dgm:presLayoutVars>
          <dgm:bulletEnabled val="1"/>
        </dgm:presLayoutVars>
      </dgm:prSet>
      <dgm:spPr/>
    </dgm:pt>
    <dgm:pt modelId="{A66816C3-AD5F-F74D-B436-4C51E24DE3A0}" type="pres">
      <dgm:prSet presAssocID="{20BB01A7-158A-F448-98E1-025918AF5B18}" presName="circleB" presStyleLbl="node1" presStyleIdx="3" presStyleCnt="5"/>
      <dgm:spPr/>
    </dgm:pt>
    <dgm:pt modelId="{5E595BFD-4E5A-3C47-AC4E-FBE4D0BBEF4B}" type="pres">
      <dgm:prSet presAssocID="{20BB01A7-158A-F448-98E1-025918AF5B18}" presName="spaceB" presStyleCnt="0"/>
      <dgm:spPr/>
    </dgm:pt>
    <dgm:pt modelId="{59015090-7AC4-1042-A797-2B471055EE3F}" type="pres">
      <dgm:prSet presAssocID="{C3F0E26B-D06C-C849-B179-F32BF1BBD460}" presName="space" presStyleCnt="0"/>
      <dgm:spPr/>
    </dgm:pt>
    <dgm:pt modelId="{7DE3EE75-B80C-B94C-A704-666320BDF623}" type="pres">
      <dgm:prSet presAssocID="{BC8D2246-9673-4F44-AB8D-DD2924A5658B}" presName="compositeA" presStyleCnt="0"/>
      <dgm:spPr/>
    </dgm:pt>
    <dgm:pt modelId="{CBEB6746-A280-E541-AB19-6A8BAE62AF73}" type="pres">
      <dgm:prSet presAssocID="{BC8D2246-9673-4F44-AB8D-DD2924A5658B}" presName="textA" presStyleLbl="revTx" presStyleIdx="4" presStyleCnt="5">
        <dgm:presLayoutVars>
          <dgm:bulletEnabled val="1"/>
        </dgm:presLayoutVars>
      </dgm:prSet>
      <dgm:spPr/>
    </dgm:pt>
    <dgm:pt modelId="{1B27AE2C-C772-9A47-9B29-71C574C9E45A}" type="pres">
      <dgm:prSet presAssocID="{BC8D2246-9673-4F44-AB8D-DD2924A5658B}" presName="circleA" presStyleLbl="node1" presStyleIdx="4" presStyleCnt="5"/>
      <dgm:spPr/>
    </dgm:pt>
    <dgm:pt modelId="{9D843C89-B4BB-404F-B111-507C23A6453F}" type="pres">
      <dgm:prSet presAssocID="{BC8D2246-9673-4F44-AB8D-DD2924A5658B}" presName="spaceA" presStyleCnt="0"/>
      <dgm:spPr/>
    </dgm:pt>
  </dgm:ptLst>
  <dgm:cxnLst>
    <dgm:cxn modelId="{C7B0DE00-63AD-CC4C-A5A4-0441E237AE9A}" type="presOf" srcId="{34120A2B-6924-4243-A9E0-B173979D857F}" destId="{0670C9E4-2EB4-AD49-9D72-22388029A460}" srcOrd="0" destOrd="0" presId="urn:microsoft.com/office/officeart/2005/8/layout/hProcess11"/>
    <dgm:cxn modelId="{3EB7FF0F-4457-AA44-A947-0784978004E2}" type="presOf" srcId="{2D811992-5D68-0F48-8EFC-5CDD0D1C1A2A}" destId="{316A907E-C5A9-D940-A861-2F37A74E613F}" srcOrd="0" destOrd="0" presId="urn:microsoft.com/office/officeart/2005/8/layout/hProcess11"/>
    <dgm:cxn modelId="{718A393A-86C5-1F48-BB99-F5A1756B8D7E}" srcId="{9804C321-C291-284D-93BB-935ED428D656}" destId="{20BB01A7-158A-F448-98E1-025918AF5B18}" srcOrd="3" destOrd="0" parTransId="{1050D0B5-4175-3C4E-836D-26019242ADEF}" sibTransId="{C3F0E26B-D06C-C849-B179-F32BF1BBD460}"/>
    <dgm:cxn modelId="{B8EF6F3B-8E22-0C41-8B2D-ABE53C53F554}" srcId="{9804C321-C291-284D-93BB-935ED428D656}" destId="{2D811992-5D68-0F48-8EFC-5CDD0D1C1A2A}" srcOrd="1" destOrd="0" parTransId="{E0F2D0FF-4723-084F-9BD2-B72FD051D72D}" sibTransId="{4E6D9DDC-5A40-FF43-A42F-5A13B6496FCB}"/>
    <dgm:cxn modelId="{F1822951-A60D-9B44-AF49-126515117248}" srcId="{9804C321-C291-284D-93BB-935ED428D656}" destId="{BC8D2246-9673-4F44-AB8D-DD2924A5658B}" srcOrd="4" destOrd="0" parTransId="{6E9121CA-117C-A041-B6B9-FCA600BFA539}" sibTransId="{2EEC548F-05CE-BD42-A6E6-4DE2C7CE40AC}"/>
    <dgm:cxn modelId="{1CDEAB56-ACCB-0345-A546-BEB1D1831493}" type="presOf" srcId="{A98A16E3-C4AE-1948-8412-156ABF418CC7}" destId="{85FEEE59-525B-9B41-B56F-76C0B25F0832}" srcOrd="0" destOrd="0" presId="urn:microsoft.com/office/officeart/2005/8/layout/hProcess11"/>
    <dgm:cxn modelId="{43F1837E-0799-D744-8EDF-29EC06E0B02F}" srcId="{9804C321-C291-284D-93BB-935ED428D656}" destId="{34120A2B-6924-4243-A9E0-B173979D857F}" srcOrd="0" destOrd="0" parTransId="{C2417DAB-1026-E84A-92BE-D51D5A75436C}" sibTransId="{7021DE4D-321E-BE44-9AF2-5D4090C619D4}"/>
    <dgm:cxn modelId="{CAE098A4-4780-814E-9EAE-B677FF4F5C57}" type="presOf" srcId="{9804C321-C291-284D-93BB-935ED428D656}" destId="{BDB80DFF-E1C1-C147-8EA3-C9B33AC33AEA}" srcOrd="0" destOrd="0" presId="urn:microsoft.com/office/officeart/2005/8/layout/hProcess11"/>
    <dgm:cxn modelId="{927F2FB9-54CD-8443-B114-1568F0D35B19}" type="presOf" srcId="{20BB01A7-158A-F448-98E1-025918AF5B18}" destId="{D6D794CD-DF2C-AF44-A663-9F8A700341A2}" srcOrd="0" destOrd="0" presId="urn:microsoft.com/office/officeart/2005/8/layout/hProcess11"/>
    <dgm:cxn modelId="{E6410ECC-231C-724C-899E-0DF561297960}" type="presOf" srcId="{BC8D2246-9673-4F44-AB8D-DD2924A5658B}" destId="{CBEB6746-A280-E541-AB19-6A8BAE62AF73}" srcOrd="0" destOrd="0" presId="urn:microsoft.com/office/officeart/2005/8/layout/hProcess11"/>
    <dgm:cxn modelId="{D26F15DB-95DC-8049-89C4-845B57F99C10}" srcId="{9804C321-C291-284D-93BB-935ED428D656}" destId="{A98A16E3-C4AE-1948-8412-156ABF418CC7}" srcOrd="2" destOrd="0" parTransId="{95F8CB16-E3E4-A846-879E-B31D7572617E}" sibTransId="{DDC93A97-284A-A14D-997B-4953B01A3BD4}"/>
    <dgm:cxn modelId="{8155B91B-3DAC-7648-90BB-82D7B82EB11E}" type="presParOf" srcId="{BDB80DFF-E1C1-C147-8EA3-C9B33AC33AEA}" destId="{D9CFFC16-54D8-EA49-9CDC-FA639C4A07DB}" srcOrd="0" destOrd="0" presId="urn:microsoft.com/office/officeart/2005/8/layout/hProcess11"/>
    <dgm:cxn modelId="{6B8B30F6-AAED-274C-9C5D-DC9565574310}" type="presParOf" srcId="{BDB80DFF-E1C1-C147-8EA3-C9B33AC33AEA}" destId="{60874C0F-2FA2-C640-A1D2-F32F1CF85DD1}" srcOrd="1" destOrd="0" presId="urn:microsoft.com/office/officeart/2005/8/layout/hProcess11"/>
    <dgm:cxn modelId="{1C5F11B0-DC02-AD46-9832-023B6117EB58}" type="presParOf" srcId="{60874C0F-2FA2-C640-A1D2-F32F1CF85DD1}" destId="{250A7452-86AC-4C46-825A-1CFD0A01762C}" srcOrd="0" destOrd="0" presId="urn:microsoft.com/office/officeart/2005/8/layout/hProcess11"/>
    <dgm:cxn modelId="{1E181645-5B53-2247-809C-21A152FEE8A6}" type="presParOf" srcId="{250A7452-86AC-4C46-825A-1CFD0A01762C}" destId="{0670C9E4-2EB4-AD49-9D72-22388029A460}" srcOrd="0" destOrd="0" presId="urn:microsoft.com/office/officeart/2005/8/layout/hProcess11"/>
    <dgm:cxn modelId="{DFB41043-525C-7E4F-A5CD-62E06908EC83}" type="presParOf" srcId="{250A7452-86AC-4C46-825A-1CFD0A01762C}" destId="{05113634-BAD1-9042-9E16-A446962A8172}" srcOrd="1" destOrd="0" presId="urn:microsoft.com/office/officeart/2005/8/layout/hProcess11"/>
    <dgm:cxn modelId="{6204BCC2-DD99-9B47-BF61-C0982008DF52}" type="presParOf" srcId="{250A7452-86AC-4C46-825A-1CFD0A01762C}" destId="{5D9E288A-03A4-4444-B921-7EB0862CDE9F}" srcOrd="2" destOrd="0" presId="urn:microsoft.com/office/officeart/2005/8/layout/hProcess11"/>
    <dgm:cxn modelId="{FD681E8A-6ED8-F345-9623-C60A55CF8CC6}" type="presParOf" srcId="{60874C0F-2FA2-C640-A1D2-F32F1CF85DD1}" destId="{5BC00E6F-F139-2A42-9607-5390EF663F76}" srcOrd="1" destOrd="0" presId="urn:microsoft.com/office/officeart/2005/8/layout/hProcess11"/>
    <dgm:cxn modelId="{DC093A1C-0491-F346-A9B8-28B338F3DB3D}" type="presParOf" srcId="{60874C0F-2FA2-C640-A1D2-F32F1CF85DD1}" destId="{F25B01A7-9F53-5742-AAFB-91A73554A55E}" srcOrd="2" destOrd="0" presId="urn:microsoft.com/office/officeart/2005/8/layout/hProcess11"/>
    <dgm:cxn modelId="{EEF07795-DDC2-3644-85A5-5E646869531F}" type="presParOf" srcId="{F25B01A7-9F53-5742-AAFB-91A73554A55E}" destId="{316A907E-C5A9-D940-A861-2F37A74E613F}" srcOrd="0" destOrd="0" presId="urn:microsoft.com/office/officeart/2005/8/layout/hProcess11"/>
    <dgm:cxn modelId="{60E5DAF2-7026-7040-947A-56A31288A266}" type="presParOf" srcId="{F25B01A7-9F53-5742-AAFB-91A73554A55E}" destId="{0BC248B0-5235-2544-9D71-023573A1DD3F}" srcOrd="1" destOrd="0" presId="urn:microsoft.com/office/officeart/2005/8/layout/hProcess11"/>
    <dgm:cxn modelId="{278B1755-2B04-FF41-8D3E-FA3A7472C23F}" type="presParOf" srcId="{F25B01A7-9F53-5742-AAFB-91A73554A55E}" destId="{D0010A32-FE5B-824F-806C-FB5120E73F82}" srcOrd="2" destOrd="0" presId="urn:microsoft.com/office/officeart/2005/8/layout/hProcess11"/>
    <dgm:cxn modelId="{A514A4C2-031C-8747-BD97-065508DEA0B8}" type="presParOf" srcId="{60874C0F-2FA2-C640-A1D2-F32F1CF85DD1}" destId="{729BD24B-7600-C44B-9F49-47FF415A3BE2}" srcOrd="3" destOrd="0" presId="urn:microsoft.com/office/officeart/2005/8/layout/hProcess11"/>
    <dgm:cxn modelId="{3F009F7B-6D79-BA42-B7AF-5B883FE82627}" type="presParOf" srcId="{60874C0F-2FA2-C640-A1D2-F32F1CF85DD1}" destId="{F64D898E-B53E-4847-8051-B9D80AD7A7AB}" srcOrd="4" destOrd="0" presId="urn:microsoft.com/office/officeart/2005/8/layout/hProcess11"/>
    <dgm:cxn modelId="{362B448A-5D78-CA40-B25F-7035480FFAC6}" type="presParOf" srcId="{F64D898E-B53E-4847-8051-B9D80AD7A7AB}" destId="{85FEEE59-525B-9B41-B56F-76C0B25F0832}" srcOrd="0" destOrd="0" presId="urn:microsoft.com/office/officeart/2005/8/layout/hProcess11"/>
    <dgm:cxn modelId="{769719F5-DF78-C24D-B8A3-A0BAA3E43F16}" type="presParOf" srcId="{F64D898E-B53E-4847-8051-B9D80AD7A7AB}" destId="{43E3D57B-F017-5142-BC38-1EFB0A6D3F93}" srcOrd="1" destOrd="0" presId="urn:microsoft.com/office/officeart/2005/8/layout/hProcess11"/>
    <dgm:cxn modelId="{707CCFC0-7E65-6049-BD0F-05B2546A7D08}" type="presParOf" srcId="{F64D898E-B53E-4847-8051-B9D80AD7A7AB}" destId="{11CDC13D-FE1B-B24F-BA2D-09E72091E255}" srcOrd="2" destOrd="0" presId="urn:microsoft.com/office/officeart/2005/8/layout/hProcess11"/>
    <dgm:cxn modelId="{EEC2556A-22DF-2748-B21B-4E730AD2971C}" type="presParOf" srcId="{60874C0F-2FA2-C640-A1D2-F32F1CF85DD1}" destId="{2B652216-97C1-474B-AEF6-A68ABF82BD44}" srcOrd="5" destOrd="0" presId="urn:microsoft.com/office/officeart/2005/8/layout/hProcess11"/>
    <dgm:cxn modelId="{86032126-E11D-9D45-8CBC-E6EE06754103}" type="presParOf" srcId="{60874C0F-2FA2-C640-A1D2-F32F1CF85DD1}" destId="{DD9C3777-5FC0-3B4C-A118-844E971C305B}" srcOrd="6" destOrd="0" presId="urn:microsoft.com/office/officeart/2005/8/layout/hProcess11"/>
    <dgm:cxn modelId="{F07D5400-A85A-084D-B332-143A56B04FBC}" type="presParOf" srcId="{DD9C3777-5FC0-3B4C-A118-844E971C305B}" destId="{D6D794CD-DF2C-AF44-A663-9F8A700341A2}" srcOrd="0" destOrd="0" presId="urn:microsoft.com/office/officeart/2005/8/layout/hProcess11"/>
    <dgm:cxn modelId="{23C185F8-DBEF-4943-B419-C21B265FAF44}" type="presParOf" srcId="{DD9C3777-5FC0-3B4C-A118-844E971C305B}" destId="{A66816C3-AD5F-F74D-B436-4C51E24DE3A0}" srcOrd="1" destOrd="0" presId="urn:microsoft.com/office/officeart/2005/8/layout/hProcess11"/>
    <dgm:cxn modelId="{5886B72B-FEE7-9E4F-B75A-3BCCEC7BAD63}" type="presParOf" srcId="{DD9C3777-5FC0-3B4C-A118-844E971C305B}" destId="{5E595BFD-4E5A-3C47-AC4E-FBE4D0BBEF4B}" srcOrd="2" destOrd="0" presId="urn:microsoft.com/office/officeart/2005/8/layout/hProcess11"/>
    <dgm:cxn modelId="{728E4F8C-6B85-2B46-A24E-82F854070416}" type="presParOf" srcId="{60874C0F-2FA2-C640-A1D2-F32F1CF85DD1}" destId="{59015090-7AC4-1042-A797-2B471055EE3F}" srcOrd="7" destOrd="0" presId="urn:microsoft.com/office/officeart/2005/8/layout/hProcess11"/>
    <dgm:cxn modelId="{D9124C29-315D-D348-AA45-BC74A73CFC47}" type="presParOf" srcId="{60874C0F-2FA2-C640-A1D2-F32F1CF85DD1}" destId="{7DE3EE75-B80C-B94C-A704-666320BDF623}" srcOrd="8" destOrd="0" presId="urn:microsoft.com/office/officeart/2005/8/layout/hProcess11"/>
    <dgm:cxn modelId="{98005BD9-2652-0544-B543-E46AB85E6D58}" type="presParOf" srcId="{7DE3EE75-B80C-B94C-A704-666320BDF623}" destId="{CBEB6746-A280-E541-AB19-6A8BAE62AF73}" srcOrd="0" destOrd="0" presId="urn:microsoft.com/office/officeart/2005/8/layout/hProcess11"/>
    <dgm:cxn modelId="{F28CE326-54FA-4141-9712-0E03990734CF}" type="presParOf" srcId="{7DE3EE75-B80C-B94C-A704-666320BDF623}" destId="{1B27AE2C-C772-9A47-9B29-71C574C9E45A}" srcOrd="1" destOrd="0" presId="urn:microsoft.com/office/officeart/2005/8/layout/hProcess11"/>
    <dgm:cxn modelId="{132264BE-8BED-5F44-9228-CE07CD2AFA16}" type="presParOf" srcId="{7DE3EE75-B80C-B94C-A704-666320BDF623}" destId="{9D843C89-B4BB-404F-B111-507C23A6453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FFC16-54D8-EA49-9CDC-FA639C4A07DB}">
      <dsp:nvSpPr>
        <dsp:cNvPr id="0" name=""/>
        <dsp:cNvSpPr/>
      </dsp:nvSpPr>
      <dsp:spPr>
        <a:xfrm>
          <a:off x="0" y="1625600"/>
          <a:ext cx="12192000" cy="2167466"/>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0C9E4-2EB4-AD49-9D72-22388029A460}">
      <dsp:nvSpPr>
        <dsp:cNvPr id="0" name=""/>
        <dsp:cNvSpPr/>
      </dsp:nvSpPr>
      <dsp:spPr>
        <a:xfrm>
          <a:off x="4822" y="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t>Baseline (March/April, 2022)</a:t>
          </a:r>
        </a:p>
      </dsp:txBody>
      <dsp:txXfrm>
        <a:off x="4822" y="0"/>
        <a:ext cx="2108299" cy="2167466"/>
      </dsp:txXfrm>
    </dsp:sp>
    <dsp:sp modelId="{05113634-BAD1-9042-9E16-A446962A8172}">
      <dsp:nvSpPr>
        <dsp:cNvPr id="0" name=""/>
        <dsp:cNvSpPr/>
      </dsp:nvSpPr>
      <dsp:spPr>
        <a:xfrm>
          <a:off x="788038"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A907E-C5A9-D940-A861-2F37A74E613F}">
      <dsp:nvSpPr>
        <dsp:cNvPr id="0" name=""/>
        <dsp:cNvSpPr/>
      </dsp:nvSpPr>
      <dsp:spPr>
        <a:xfrm>
          <a:off x="2218536" y="325120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kern="1200" dirty="0"/>
            <a:t>First Follow-up (September/October, 2022)</a:t>
          </a:r>
        </a:p>
      </dsp:txBody>
      <dsp:txXfrm>
        <a:off x="2218536" y="3251200"/>
        <a:ext cx="2108299" cy="2167466"/>
      </dsp:txXfrm>
    </dsp:sp>
    <dsp:sp modelId="{0BC248B0-5235-2544-9D71-023573A1DD3F}">
      <dsp:nvSpPr>
        <dsp:cNvPr id="0" name=""/>
        <dsp:cNvSpPr/>
      </dsp:nvSpPr>
      <dsp:spPr>
        <a:xfrm>
          <a:off x="3001752"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FEEE59-525B-9B41-B56F-76C0B25F0832}">
      <dsp:nvSpPr>
        <dsp:cNvPr id="0" name=""/>
        <dsp:cNvSpPr/>
      </dsp:nvSpPr>
      <dsp:spPr>
        <a:xfrm>
          <a:off x="4432250" y="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t>Second Follow-up (March/April 2023)</a:t>
          </a:r>
        </a:p>
      </dsp:txBody>
      <dsp:txXfrm>
        <a:off x="4432250" y="0"/>
        <a:ext cx="2108299" cy="2167466"/>
      </dsp:txXfrm>
    </dsp:sp>
    <dsp:sp modelId="{43E3D57B-F017-5142-BC38-1EFB0A6D3F93}">
      <dsp:nvSpPr>
        <dsp:cNvPr id="0" name=""/>
        <dsp:cNvSpPr/>
      </dsp:nvSpPr>
      <dsp:spPr>
        <a:xfrm>
          <a:off x="5215466"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D794CD-DF2C-AF44-A663-9F8A700341A2}">
      <dsp:nvSpPr>
        <dsp:cNvPr id="0" name=""/>
        <dsp:cNvSpPr/>
      </dsp:nvSpPr>
      <dsp:spPr>
        <a:xfrm>
          <a:off x="6645964" y="325120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kern="1200" dirty="0"/>
            <a:t>Third Follow-up (September/October 2023)</a:t>
          </a:r>
        </a:p>
      </dsp:txBody>
      <dsp:txXfrm>
        <a:off x="6645964" y="3251200"/>
        <a:ext cx="2108299" cy="2167466"/>
      </dsp:txXfrm>
    </dsp:sp>
    <dsp:sp modelId="{A66816C3-AD5F-F74D-B436-4C51E24DE3A0}">
      <dsp:nvSpPr>
        <dsp:cNvPr id="0" name=""/>
        <dsp:cNvSpPr/>
      </dsp:nvSpPr>
      <dsp:spPr>
        <a:xfrm>
          <a:off x="7429180"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B6746-A280-E541-AB19-6A8BAE62AF73}">
      <dsp:nvSpPr>
        <dsp:cNvPr id="0" name=""/>
        <dsp:cNvSpPr/>
      </dsp:nvSpPr>
      <dsp:spPr>
        <a:xfrm>
          <a:off x="8859678" y="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t>Final Follow-Up (March/April 2024</a:t>
          </a:r>
        </a:p>
      </dsp:txBody>
      <dsp:txXfrm>
        <a:off x="8859678" y="0"/>
        <a:ext cx="2108299" cy="2167466"/>
      </dsp:txXfrm>
    </dsp:sp>
    <dsp:sp modelId="{1B27AE2C-C772-9A47-9B29-71C574C9E45A}">
      <dsp:nvSpPr>
        <dsp:cNvPr id="0" name=""/>
        <dsp:cNvSpPr/>
      </dsp:nvSpPr>
      <dsp:spPr>
        <a:xfrm>
          <a:off x="9642895"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FFC16-54D8-EA49-9CDC-FA639C4A07DB}">
      <dsp:nvSpPr>
        <dsp:cNvPr id="0" name=""/>
        <dsp:cNvSpPr/>
      </dsp:nvSpPr>
      <dsp:spPr>
        <a:xfrm>
          <a:off x="0" y="1625600"/>
          <a:ext cx="12192000" cy="2167466"/>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0C9E4-2EB4-AD49-9D72-22388029A460}">
      <dsp:nvSpPr>
        <dsp:cNvPr id="0" name=""/>
        <dsp:cNvSpPr/>
      </dsp:nvSpPr>
      <dsp:spPr>
        <a:xfrm>
          <a:off x="4822" y="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t>Baseline (March/April, 2022)</a:t>
          </a:r>
        </a:p>
      </dsp:txBody>
      <dsp:txXfrm>
        <a:off x="4822" y="0"/>
        <a:ext cx="2108299" cy="2167466"/>
      </dsp:txXfrm>
    </dsp:sp>
    <dsp:sp modelId="{05113634-BAD1-9042-9E16-A446962A8172}">
      <dsp:nvSpPr>
        <dsp:cNvPr id="0" name=""/>
        <dsp:cNvSpPr/>
      </dsp:nvSpPr>
      <dsp:spPr>
        <a:xfrm>
          <a:off x="788038"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A907E-C5A9-D940-A861-2F37A74E613F}">
      <dsp:nvSpPr>
        <dsp:cNvPr id="0" name=""/>
        <dsp:cNvSpPr/>
      </dsp:nvSpPr>
      <dsp:spPr>
        <a:xfrm>
          <a:off x="2218536" y="325120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kern="1200" dirty="0"/>
            <a:t>First Follow-up (September/October, 2022)</a:t>
          </a:r>
        </a:p>
      </dsp:txBody>
      <dsp:txXfrm>
        <a:off x="2218536" y="3251200"/>
        <a:ext cx="2108299" cy="2167466"/>
      </dsp:txXfrm>
    </dsp:sp>
    <dsp:sp modelId="{0BC248B0-5235-2544-9D71-023573A1DD3F}">
      <dsp:nvSpPr>
        <dsp:cNvPr id="0" name=""/>
        <dsp:cNvSpPr/>
      </dsp:nvSpPr>
      <dsp:spPr>
        <a:xfrm>
          <a:off x="3001752"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FEEE59-525B-9B41-B56F-76C0B25F0832}">
      <dsp:nvSpPr>
        <dsp:cNvPr id="0" name=""/>
        <dsp:cNvSpPr/>
      </dsp:nvSpPr>
      <dsp:spPr>
        <a:xfrm>
          <a:off x="4432250" y="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t>Second Follow-up (March/April 2023)</a:t>
          </a:r>
        </a:p>
      </dsp:txBody>
      <dsp:txXfrm>
        <a:off x="4432250" y="0"/>
        <a:ext cx="2108299" cy="2167466"/>
      </dsp:txXfrm>
    </dsp:sp>
    <dsp:sp modelId="{43E3D57B-F017-5142-BC38-1EFB0A6D3F93}">
      <dsp:nvSpPr>
        <dsp:cNvPr id="0" name=""/>
        <dsp:cNvSpPr/>
      </dsp:nvSpPr>
      <dsp:spPr>
        <a:xfrm>
          <a:off x="5215466"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D794CD-DF2C-AF44-A663-9F8A700341A2}">
      <dsp:nvSpPr>
        <dsp:cNvPr id="0" name=""/>
        <dsp:cNvSpPr/>
      </dsp:nvSpPr>
      <dsp:spPr>
        <a:xfrm>
          <a:off x="6645964" y="325120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kern="1200" dirty="0"/>
            <a:t>Third Follow-up (September/October 2023)</a:t>
          </a:r>
        </a:p>
      </dsp:txBody>
      <dsp:txXfrm>
        <a:off x="6645964" y="3251200"/>
        <a:ext cx="2108299" cy="2167466"/>
      </dsp:txXfrm>
    </dsp:sp>
    <dsp:sp modelId="{A66816C3-AD5F-F74D-B436-4C51E24DE3A0}">
      <dsp:nvSpPr>
        <dsp:cNvPr id="0" name=""/>
        <dsp:cNvSpPr/>
      </dsp:nvSpPr>
      <dsp:spPr>
        <a:xfrm>
          <a:off x="7429180"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B6746-A280-E541-AB19-6A8BAE62AF73}">
      <dsp:nvSpPr>
        <dsp:cNvPr id="0" name=""/>
        <dsp:cNvSpPr/>
      </dsp:nvSpPr>
      <dsp:spPr>
        <a:xfrm>
          <a:off x="8859678" y="0"/>
          <a:ext cx="2108299"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t>Final Follow-Up (March/April 2024</a:t>
          </a:r>
        </a:p>
      </dsp:txBody>
      <dsp:txXfrm>
        <a:off x="8859678" y="0"/>
        <a:ext cx="2108299" cy="2167466"/>
      </dsp:txXfrm>
    </dsp:sp>
    <dsp:sp modelId="{1B27AE2C-C772-9A47-9B29-71C574C9E45A}">
      <dsp:nvSpPr>
        <dsp:cNvPr id="0" name=""/>
        <dsp:cNvSpPr/>
      </dsp:nvSpPr>
      <dsp:spPr>
        <a:xfrm>
          <a:off x="9642895" y="2438400"/>
          <a:ext cx="541866" cy="541866"/>
        </a:xfrm>
        <a:prstGeom prst="ellipse">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0.018</cdr:x>
      <cdr:y>0.75759</cdr:y>
    </cdr:from>
    <cdr:to>
      <cdr:x>0.1935</cdr:x>
      <cdr:y>0.81145</cdr:y>
    </cdr:to>
    <cdr:sp macro="" textlink="">
      <cdr:nvSpPr>
        <cdr:cNvPr id="2" name="TextBox 2">
          <a:extLst xmlns:a="http://schemas.openxmlformats.org/drawingml/2006/main">
            <a:ext uri="{FF2B5EF4-FFF2-40B4-BE49-F238E27FC236}">
              <a16:creationId xmlns:a16="http://schemas.microsoft.com/office/drawing/2014/main" id="{FEB448C5-E587-8DF5-4FBE-FEBAD290201A}"/>
            </a:ext>
          </a:extLst>
        </cdr:cNvPr>
        <cdr:cNvSpPr txBox="1"/>
      </cdr:nvSpPr>
      <cdr:spPr>
        <a:xfrm xmlns:a="http://schemas.openxmlformats.org/drawingml/2006/main">
          <a:off x="219456" y="5195580"/>
          <a:ext cx="213969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Once or Twice</a:t>
          </a:r>
        </a:p>
      </cdr:txBody>
    </cdr:sp>
  </cdr:relSizeAnchor>
  <cdr:relSizeAnchor xmlns:cdr="http://schemas.openxmlformats.org/drawingml/2006/chartDrawing">
    <cdr:from>
      <cdr:x>0.018</cdr:x>
      <cdr:y>0.62607</cdr:y>
    </cdr:from>
    <cdr:to>
      <cdr:x>0.1935</cdr:x>
      <cdr:y>0.67993</cdr:y>
    </cdr:to>
    <cdr:sp macro="" textlink="">
      <cdr:nvSpPr>
        <cdr:cNvPr id="3" name="TextBox 2">
          <a:extLst xmlns:a="http://schemas.openxmlformats.org/drawingml/2006/main">
            <a:ext uri="{FF2B5EF4-FFF2-40B4-BE49-F238E27FC236}">
              <a16:creationId xmlns:a16="http://schemas.microsoft.com/office/drawing/2014/main" id="{FEB448C5-E587-8DF5-4FBE-FEBAD290201A}"/>
            </a:ext>
          </a:extLst>
        </cdr:cNvPr>
        <cdr:cNvSpPr txBox="1"/>
      </cdr:nvSpPr>
      <cdr:spPr>
        <a:xfrm xmlns:a="http://schemas.openxmlformats.org/drawingml/2006/main">
          <a:off x="219456" y="4293617"/>
          <a:ext cx="213969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 few Times</a:t>
          </a:r>
        </a:p>
      </cdr:txBody>
    </cdr:sp>
  </cdr:relSizeAnchor>
  <cdr:relSizeAnchor xmlns:cdr="http://schemas.openxmlformats.org/drawingml/2006/chartDrawing">
    <cdr:from>
      <cdr:x>0.018</cdr:x>
      <cdr:y>0.47307</cdr:y>
    </cdr:from>
    <cdr:to>
      <cdr:x>0.1935</cdr:x>
      <cdr:y>0.52693</cdr:y>
    </cdr:to>
    <cdr:sp macro="" textlink="">
      <cdr:nvSpPr>
        <cdr:cNvPr id="4" name="TextBox 2">
          <a:extLst xmlns:a="http://schemas.openxmlformats.org/drawingml/2006/main">
            <a:ext uri="{FF2B5EF4-FFF2-40B4-BE49-F238E27FC236}">
              <a16:creationId xmlns:a16="http://schemas.microsoft.com/office/drawing/2014/main" id="{FEB448C5-E587-8DF5-4FBE-FEBAD290201A}"/>
            </a:ext>
          </a:extLst>
        </cdr:cNvPr>
        <cdr:cNvSpPr txBox="1"/>
      </cdr:nvSpPr>
      <cdr:spPr>
        <a:xfrm xmlns:a="http://schemas.openxmlformats.org/drawingml/2006/main">
          <a:off x="219456" y="3244334"/>
          <a:ext cx="213969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Monthly</a:t>
          </a:r>
        </a:p>
      </cdr:txBody>
    </cdr:sp>
  </cdr:relSizeAnchor>
  <cdr:relSizeAnchor xmlns:cdr="http://schemas.openxmlformats.org/drawingml/2006/chartDrawing">
    <cdr:from>
      <cdr:x>0.018</cdr:x>
      <cdr:y>0.34607</cdr:y>
    </cdr:from>
    <cdr:to>
      <cdr:x>0.1935</cdr:x>
      <cdr:y>0.39993</cdr:y>
    </cdr:to>
    <cdr:sp macro="" textlink="">
      <cdr:nvSpPr>
        <cdr:cNvPr id="5" name="TextBox 2">
          <a:extLst xmlns:a="http://schemas.openxmlformats.org/drawingml/2006/main">
            <a:ext uri="{FF2B5EF4-FFF2-40B4-BE49-F238E27FC236}">
              <a16:creationId xmlns:a16="http://schemas.microsoft.com/office/drawing/2014/main" id="{FEB448C5-E587-8DF5-4FBE-FEBAD290201A}"/>
            </a:ext>
          </a:extLst>
        </cdr:cNvPr>
        <cdr:cNvSpPr txBox="1"/>
      </cdr:nvSpPr>
      <cdr:spPr>
        <a:xfrm xmlns:a="http://schemas.openxmlformats.org/drawingml/2006/main">
          <a:off x="219456" y="2373377"/>
          <a:ext cx="213969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Weekly</a:t>
          </a:r>
        </a:p>
      </cdr:txBody>
    </cdr:sp>
  </cdr:relSizeAnchor>
  <cdr:relSizeAnchor xmlns:cdr="http://schemas.openxmlformats.org/drawingml/2006/chartDrawing">
    <cdr:from>
      <cdr:x>0.018</cdr:x>
      <cdr:y>0.21007</cdr:y>
    </cdr:from>
    <cdr:to>
      <cdr:x>0.1935</cdr:x>
      <cdr:y>0.26393</cdr:y>
    </cdr:to>
    <cdr:sp macro="" textlink="">
      <cdr:nvSpPr>
        <cdr:cNvPr id="6" name="TextBox 2">
          <a:extLst xmlns:a="http://schemas.openxmlformats.org/drawingml/2006/main">
            <a:ext uri="{FF2B5EF4-FFF2-40B4-BE49-F238E27FC236}">
              <a16:creationId xmlns:a16="http://schemas.microsoft.com/office/drawing/2014/main" id="{FEB448C5-E587-8DF5-4FBE-FEBAD290201A}"/>
            </a:ext>
          </a:extLst>
        </cdr:cNvPr>
        <cdr:cNvSpPr txBox="1"/>
      </cdr:nvSpPr>
      <cdr:spPr>
        <a:xfrm xmlns:a="http://schemas.openxmlformats.org/drawingml/2006/main">
          <a:off x="219456" y="1440689"/>
          <a:ext cx="213969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Daily</a:t>
          </a:r>
        </a:p>
      </cdr:txBody>
    </cdr:sp>
  </cdr:relSizeAnchor>
  <cdr:relSizeAnchor xmlns:cdr="http://schemas.openxmlformats.org/drawingml/2006/chartDrawing">
    <cdr:from>
      <cdr:x>0.018</cdr:x>
      <cdr:y>0.07674</cdr:y>
    </cdr:from>
    <cdr:to>
      <cdr:x>0.2415</cdr:x>
      <cdr:y>0.1306</cdr:y>
    </cdr:to>
    <cdr:sp macro="" textlink="">
      <cdr:nvSpPr>
        <cdr:cNvPr id="7" name="TextBox 2">
          <a:extLst xmlns:a="http://schemas.openxmlformats.org/drawingml/2006/main">
            <a:ext uri="{FF2B5EF4-FFF2-40B4-BE49-F238E27FC236}">
              <a16:creationId xmlns:a16="http://schemas.microsoft.com/office/drawing/2014/main" id="{FEB448C5-E587-8DF5-4FBE-FEBAD290201A}"/>
            </a:ext>
          </a:extLst>
        </cdr:cNvPr>
        <cdr:cNvSpPr txBox="1"/>
      </cdr:nvSpPr>
      <cdr:spPr>
        <a:xfrm xmlns:a="http://schemas.openxmlformats.org/drawingml/2006/main">
          <a:off x="219456" y="526289"/>
          <a:ext cx="2724912"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More than Once A Day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147F2-B514-0147-9C02-5E7637916B55}" type="datetimeFigureOut">
              <a:rPr lang="en-US" smtClean="0"/>
              <a:t>2/17/25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0F4CF-B6BC-A94A-97D5-38152F5699EB}" type="slidenum">
              <a:rPr lang="en-US" smtClean="0"/>
              <a:t>‹#›</a:t>
            </a:fld>
            <a:endParaRPr lang="en-US"/>
          </a:p>
        </p:txBody>
      </p:sp>
    </p:spTree>
    <p:extLst>
      <p:ext uri="{BB962C8B-B14F-4D97-AF65-F5344CB8AC3E}">
        <p14:creationId xmlns:p14="http://schemas.microsoft.com/office/powerpoint/2010/main" val="334435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121A5-DEB2-914C-A4DE-6E81D9325685}" type="slidenum">
              <a:rPr lang="en-US" smtClean="0"/>
              <a:t>1</a:t>
            </a:fld>
            <a:endParaRPr lang="en-US"/>
          </a:p>
        </p:txBody>
      </p:sp>
    </p:spTree>
    <p:extLst>
      <p:ext uri="{BB962C8B-B14F-4D97-AF65-F5344CB8AC3E}">
        <p14:creationId xmlns:p14="http://schemas.microsoft.com/office/powerpoint/2010/main" val="389411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8298E9-FBFF-664F-A538-6123686E9ADB}" type="slidenum">
              <a:rPr lang="en-US" smtClean="0"/>
              <a:t>32</a:t>
            </a:fld>
            <a:endParaRPr lang="en-US"/>
          </a:p>
        </p:txBody>
      </p:sp>
    </p:spTree>
    <p:extLst>
      <p:ext uri="{BB962C8B-B14F-4D97-AF65-F5344CB8AC3E}">
        <p14:creationId xmlns:p14="http://schemas.microsoft.com/office/powerpoint/2010/main" val="3827844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9946B-CF67-349E-977E-F21BFA6C7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5FAFA-08BA-709E-5275-708C97E2D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23E32-2019-C250-9FDC-2B46AB6B5A3C}"/>
              </a:ext>
            </a:extLst>
          </p:cNvPr>
          <p:cNvSpPr>
            <a:spLocks noGrp="1"/>
          </p:cNvSpPr>
          <p:nvPr>
            <p:ph type="body" idx="1"/>
          </p:nvPr>
        </p:nvSpPr>
        <p:spPr/>
        <p:txBody>
          <a:bodyPr/>
          <a:lstStyle/>
          <a:p>
            <a:r>
              <a:rPr lang="en-US" sz="1800" b="1" dirty="0">
                <a:effectLst/>
                <a:latin typeface="Times New Roman" panose="02020603050405020304" pitchFamily="18" charset="0"/>
                <a:ea typeface="Calibri" panose="020F0502020204030204" pitchFamily="34" charset="0"/>
              </a:rPr>
              <a:t>Explanation Loneliness</a:t>
            </a:r>
            <a:r>
              <a:rPr lang="en-US" sz="1800" dirty="0">
                <a:effectLst/>
                <a:latin typeface="Times New Roman" panose="02020603050405020304" pitchFamily="18" charset="0"/>
                <a:ea typeface="Calibri" panose="020F0502020204030204" pitchFamily="34" charset="0"/>
              </a:rPr>
              <a:t>: for participants low in loneliness (i.e., -1 </a:t>
            </a:r>
            <a:r>
              <a:rPr lang="en-US" sz="1800" i="1" dirty="0">
                <a:effectLst/>
                <a:latin typeface="Times New Roman" panose="02020603050405020304" pitchFamily="18" charset="0"/>
                <a:ea typeface="Calibri" panose="020F0502020204030204" pitchFamily="34" charset="0"/>
              </a:rPr>
              <a:t>SD</a:t>
            </a:r>
            <a:r>
              <a:rPr lang="en-US" sz="1800" dirty="0">
                <a:effectLst/>
                <a:latin typeface="Times New Roman" panose="02020603050405020304" pitchFamily="18" charset="0"/>
                <a:ea typeface="Calibri" panose="020F0502020204030204" pitchFamily="34" charset="0"/>
              </a:rPr>
              <a:t>), social motives were not significantly associated with an increase in PGSI scores. However, social motives are significantly positively associated with an increase in PGSI scores at mean levels of loneliness (i.e., 0 SD). Further, for participants high in loneliness (i.e., +1 </a:t>
            </a:r>
            <a:r>
              <a:rPr lang="en-US" sz="1800" i="1" dirty="0">
                <a:effectLst/>
                <a:latin typeface="Times New Roman" panose="02020603050405020304" pitchFamily="18" charset="0"/>
                <a:ea typeface="Calibri" panose="020F0502020204030204" pitchFamily="34" charset="0"/>
              </a:rPr>
              <a:t>SD</a:t>
            </a:r>
            <a:r>
              <a:rPr lang="en-US" sz="1800" dirty="0">
                <a:effectLst/>
                <a:latin typeface="Times New Roman" panose="02020603050405020304" pitchFamily="18" charset="0"/>
                <a:ea typeface="Calibri" panose="020F0502020204030204" pitchFamily="34" charset="0"/>
              </a:rPr>
              <a:t>), a one unit increase in social motives was associated with a 0.19 increase in PGSI mean scores. Specifically, findings demonstrated that a positive effect of social motives on problem gambling is conditioned on levels of loneliness. </a:t>
            </a:r>
          </a:p>
          <a:p>
            <a:endParaRPr lang="en-US" sz="1800" dirty="0">
              <a:effectLst/>
              <a:latin typeface="Times New Roman" panose="02020603050405020304" pitchFamily="18" charset="0"/>
            </a:endParaRPr>
          </a:p>
          <a:p>
            <a:r>
              <a:rPr lang="en-US" sz="1800" b="1" dirty="0">
                <a:effectLst/>
                <a:latin typeface="Times New Roman" panose="02020603050405020304" pitchFamily="18" charset="0"/>
              </a:rPr>
              <a:t>Explanation Relatedness Frustration</a:t>
            </a:r>
            <a:r>
              <a:rPr lang="en-US" sz="1800" dirty="0">
                <a:effectLst/>
                <a:latin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rPr>
              <a:t>for participants low in relatedness frustration (i.e., -1 </a:t>
            </a:r>
            <a:r>
              <a:rPr lang="en-US" sz="1800" i="1" dirty="0">
                <a:effectLst/>
                <a:latin typeface="Times New Roman" panose="02020603050405020304" pitchFamily="18" charset="0"/>
                <a:ea typeface="Calibri" panose="020F0502020204030204" pitchFamily="34" charset="0"/>
              </a:rPr>
              <a:t>SD</a:t>
            </a:r>
            <a:r>
              <a:rPr lang="en-US" sz="1800" dirty="0">
                <a:effectLst/>
                <a:latin typeface="Times New Roman" panose="02020603050405020304" pitchFamily="18" charset="0"/>
                <a:ea typeface="Calibri" panose="020F0502020204030204" pitchFamily="34" charset="0"/>
              </a:rPr>
              <a:t>), social motives are significantly negatively associated with a decrease in PGSI scores (</a:t>
            </a:r>
            <a:r>
              <a:rPr lang="en-US" sz="1800" i="1" dirty="0">
                <a:effectLst/>
                <a:latin typeface="Times New Roman" panose="02020603050405020304" pitchFamily="18" charset="0"/>
                <a:ea typeface="Calibri" panose="020F0502020204030204" pitchFamily="34" charset="0"/>
              </a:rPr>
              <a:t>b</a:t>
            </a:r>
            <a:r>
              <a:rPr lang="en-US" sz="1800" dirty="0">
                <a:effectLst/>
                <a:latin typeface="Times New Roman" panose="02020603050405020304" pitchFamily="18" charset="0"/>
                <a:ea typeface="Calibri" panose="020F0502020204030204" pitchFamily="34" charset="0"/>
              </a:rPr>
              <a:t> = -0.07, </a:t>
            </a:r>
            <a:r>
              <a:rPr lang="en-US" sz="1800" i="1" dirty="0">
                <a:effectLst/>
                <a:latin typeface="Times New Roman" panose="02020603050405020304" pitchFamily="18" charset="0"/>
                <a:ea typeface="Calibri" panose="020F0502020204030204" pitchFamily="34" charset="0"/>
              </a:rPr>
              <a:t>p</a:t>
            </a:r>
            <a:r>
              <a:rPr lang="en-US" sz="1800" dirty="0">
                <a:effectLst/>
                <a:latin typeface="Times New Roman" panose="02020603050405020304" pitchFamily="18" charset="0"/>
                <a:ea typeface="Calibri" panose="020F0502020204030204" pitchFamily="34" charset="0"/>
              </a:rPr>
              <a:t> = 95%, CI = [-0.11, -0.02]. However, at relatedness frustration levels -0.5 </a:t>
            </a:r>
            <a:r>
              <a:rPr lang="en-US" sz="1800" i="1" dirty="0">
                <a:effectLst/>
                <a:latin typeface="Times New Roman" panose="02020603050405020304" pitchFamily="18" charset="0"/>
                <a:ea typeface="Calibri" panose="020F0502020204030204" pitchFamily="34" charset="0"/>
              </a:rPr>
              <a:t>SD</a:t>
            </a:r>
            <a:r>
              <a:rPr lang="en-US" sz="1800" dirty="0">
                <a:effectLst/>
                <a:latin typeface="Times New Roman" panose="02020603050405020304" pitchFamily="18" charset="0"/>
                <a:ea typeface="Calibri" panose="020F0502020204030204" pitchFamily="34" charset="0"/>
              </a:rPr>
              <a:t> below the mean, the effect is no longer significant. Further, for participants high in relatedness frustration (i.e., +1 </a:t>
            </a:r>
            <a:r>
              <a:rPr lang="en-US" sz="1800" i="1" dirty="0">
                <a:effectLst/>
                <a:latin typeface="Times New Roman" panose="02020603050405020304" pitchFamily="18" charset="0"/>
                <a:ea typeface="Calibri" panose="020F0502020204030204" pitchFamily="34" charset="0"/>
              </a:rPr>
              <a:t>SD</a:t>
            </a:r>
            <a:r>
              <a:rPr lang="en-US" sz="1800" dirty="0">
                <a:effectLst/>
                <a:latin typeface="Times New Roman" panose="02020603050405020304" pitchFamily="18" charset="0"/>
                <a:ea typeface="Calibri" panose="020F0502020204030204" pitchFamily="34" charset="0"/>
              </a:rPr>
              <a:t>), a one unit increase in social gambling motives was associated with a 0.16 increase in PGSI mean scores. </a:t>
            </a:r>
          </a:p>
          <a:p>
            <a:r>
              <a:rPr lang="en-US" sz="1800" dirty="0">
                <a:effectLst/>
                <a:latin typeface="Times New Roman" panose="02020603050405020304" pitchFamily="18" charset="0"/>
              </a:rPr>
              <a:t>LOW Frustration = Protective Factors (negative relationship)</a:t>
            </a:r>
          </a:p>
          <a:p>
            <a:r>
              <a:rPr lang="en-US" sz="1800" dirty="0">
                <a:effectLst/>
                <a:latin typeface="Times New Roman" panose="02020603050405020304" pitchFamily="18" charset="0"/>
              </a:rPr>
              <a:t>HIGH Frustration = Deficits/Vulnerabilities (positive relationship)</a:t>
            </a:r>
            <a:endParaRPr lang="en-US" dirty="0"/>
          </a:p>
        </p:txBody>
      </p:sp>
      <p:sp>
        <p:nvSpPr>
          <p:cNvPr id="4" name="Slide Number Placeholder 3">
            <a:extLst>
              <a:ext uri="{FF2B5EF4-FFF2-40B4-BE49-F238E27FC236}">
                <a16:creationId xmlns:a16="http://schemas.microsoft.com/office/drawing/2014/main" id="{37157B3A-5AC3-B030-A64C-6964BA2462F2}"/>
              </a:ext>
            </a:extLst>
          </p:cNvPr>
          <p:cNvSpPr>
            <a:spLocks noGrp="1"/>
          </p:cNvSpPr>
          <p:nvPr>
            <p:ph type="sldNum" sz="quarter" idx="5"/>
          </p:nvPr>
        </p:nvSpPr>
        <p:spPr/>
        <p:txBody>
          <a:bodyPr/>
          <a:lstStyle/>
          <a:p>
            <a:fld id="{8E568FD0-5CC1-428C-92B0-0D1E181103B4}" type="slidenum">
              <a:rPr lang="en-US" smtClean="0"/>
              <a:t>40</a:t>
            </a:fld>
            <a:endParaRPr lang="en-US"/>
          </a:p>
        </p:txBody>
      </p:sp>
    </p:spTree>
    <p:extLst>
      <p:ext uri="{BB962C8B-B14F-4D97-AF65-F5344CB8AC3E}">
        <p14:creationId xmlns:p14="http://schemas.microsoft.com/office/powerpoint/2010/main" val="1415807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Findings remained the same among sports gambler subsample</a:t>
            </a:r>
          </a:p>
          <a:p>
            <a:endParaRPr lang="en-US" dirty="0"/>
          </a:p>
          <a:p>
            <a:pPr marL="171450" indent="-171450">
              <a:buFont typeface="Arial" panose="020B0604020202020204" pitchFamily="34" charset="0"/>
              <a:buChar char="•"/>
            </a:pPr>
            <a:r>
              <a:rPr lang="en-US" dirty="0"/>
              <a:t>Also, examined coping given less research on this with sports gamblers</a:t>
            </a:r>
          </a:p>
        </p:txBody>
      </p:sp>
      <p:sp>
        <p:nvSpPr>
          <p:cNvPr id="4" name="Slide Number Placeholder 3"/>
          <p:cNvSpPr>
            <a:spLocks noGrp="1"/>
          </p:cNvSpPr>
          <p:nvPr>
            <p:ph type="sldNum" sz="quarter" idx="5"/>
          </p:nvPr>
        </p:nvSpPr>
        <p:spPr/>
        <p:txBody>
          <a:bodyPr/>
          <a:lstStyle/>
          <a:p>
            <a:fld id="{D82F3D9D-27CA-4ABF-A437-F1E547680B0F}" type="slidenum">
              <a:rPr lang="en-US" smtClean="0"/>
              <a:t>41</a:t>
            </a:fld>
            <a:endParaRPr lang="en-US"/>
          </a:p>
        </p:txBody>
      </p:sp>
    </p:spTree>
    <p:extLst>
      <p:ext uri="{BB962C8B-B14F-4D97-AF65-F5344CB8AC3E}">
        <p14:creationId xmlns:p14="http://schemas.microsoft.com/office/powerpoint/2010/main" val="2830426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42</a:t>
            </a:fld>
            <a:endParaRPr lang="en-US"/>
          </a:p>
        </p:txBody>
      </p:sp>
    </p:spTree>
    <p:extLst>
      <p:ext uri="{BB962C8B-B14F-4D97-AF65-F5344CB8AC3E}">
        <p14:creationId xmlns:p14="http://schemas.microsoft.com/office/powerpoint/2010/main" val="2357933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Never}...</a:t>
            </a:r>
          </a:p>
          <a:p>
            <a:r>
              <a:rPr lang="en-US" dirty="0"/>
              <a:t>2, once or twice</a:t>
            </a:r>
          </a:p>
          <a:p>
            <a:r>
              <a:rPr lang="en-US" dirty="0"/>
              <a:t>3, monthly</a:t>
            </a:r>
          </a:p>
          <a:p>
            <a:r>
              <a:rPr lang="en-US" dirty="0"/>
              <a:t>4, weekly</a:t>
            </a:r>
          </a:p>
        </p:txBody>
      </p:sp>
      <p:sp>
        <p:nvSpPr>
          <p:cNvPr id="4" name="Slide Number Placeholder 3"/>
          <p:cNvSpPr>
            <a:spLocks noGrp="1"/>
          </p:cNvSpPr>
          <p:nvPr>
            <p:ph type="sldNum" sz="quarter" idx="5"/>
          </p:nvPr>
        </p:nvSpPr>
        <p:spPr/>
        <p:txBody>
          <a:bodyPr/>
          <a:lstStyle/>
          <a:p>
            <a:fld id="{4230F4CF-B6BC-A94A-97D5-38152F5699EB}" type="slidenum">
              <a:rPr lang="en-US" smtClean="0"/>
              <a:t>43</a:t>
            </a:fld>
            <a:endParaRPr lang="en-US"/>
          </a:p>
        </p:txBody>
      </p:sp>
    </p:spTree>
    <p:extLst>
      <p:ext uri="{BB962C8B-B14F-4D97-AF65-F5344CB8AC3E}">
        <p14:creationId xmlns:p14="http://schemas.microsoft.com/office/powerpoint/2010/main" val="4180380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44</a:t>
            </a:fld>
            <a:endParaRPr lang="en-US"/>
          </a:p>
        </p:txBody>
      </p:sp>
    </p:spTree>
    <p:extLst>
      <p:ext uri="{BB962C8B-B14F-4D97-AF65-F5344CB8AC3E}">
        <p14:creationId xmlns:p14="http://schemas.microsoft.com/office/powerpoint/2010/main" val="139718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 No risk</a:t>
            </a:r>
          </a:p>
          <a:p>
            <a:r>
              <a:rPr lang="en-US" dirty="0"/>
              <a:t>1-4 Low risk</a:t>
            </a:r>
          </a:p>
          <a:p>
            <a:r>
              <a:rPr lang="en-US" dirty="0"/>
              <a:t>5-7 Mid risk</a:t>
            </a:r>
          </a:p>
          <a:p>
            <a:r>
              <a:rPr lang="en-US" dirty="0"/>
              <a:t>8+ high risk</a:t>
            </a:r>
          </a:p>
        </p:txBody>
      </p:sp>
      <p:sp>
        <p:nvSpPr>
          <p:cNvPr id="4" name="Slide Number Placeholder 3"/>
          <p:cNvSpPr>
            <a:spLocks noGrp="1"/>
          </p:cNvSpPr>
          <p:nvPr>
            <p:ph type="sldNum" sz="quarter" idx="5"/>
          </p:nvPr>
        </p:nvSpPr>
        <p:spPr/>
        <p:txBody>
          <a:bodyPr/>
          <a:lstStyle/>
          <a:p>
            <a:fld id="{4230F4CF-B6BC-A94A-97D5-38152F5699EB}" type="slidenum">
              <a:rPr lang="en-US" smtClean="0"/>
              <a:t>45</a:t>
            </a:fld>
            <a:endParaRPr lang="en-US"/>
          </a:p>
        </p:txBody>
      </p:sp>
    </p:spTree>
    <p:extLst>
      <p:ext uri="{BB962C8B-B14F-4D97-AF65-F5344CB8AC3E}">
        <p14:creationId xmlns:p14="http://schemas.microsoft.com/office/powerpoint/2010/main" val="58387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46</a:t>
            </a:fld>
            <a:endParaRPr lang="en-US"/>
          </a:p>
        </p:txBody>
      </p:sp>
    </p:spTree>
    <p:extLst>
      <p:ext uri="{BB962C8B-B14F-4D97-AF65-F5344CB8AC3E}">
        <p14:creationId xmlns:p14="http://schemas.microsoft.com/office/powerpoint/2010/main" val="3998552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48</a:t>
            </a:fld>
            <a:endParaRPr lang="en-US"/>
          </a:p>
        </p:txBody>
      </p:sp>
    </p:spTree>
    <p:extLst>
      <p:ext uri="{BB962C8B-B14F-4D97-AF65-F5344CB8AC3E}">
        <p14:creationId xmlns:p14="http://schemas.microsoft.com/office/powerpoint/2010/main" val="2464556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50</a:t>
            </a:fld>
            <a:endParaRPr lang="en-US"/>
          </a:p>
        </p:txBody>
      </p:sp>
    </p:spTree>
    <p:extLst>
      <p:ext uri="{BB962C8B-B14F-4D97-AF65-F5344CB8AC3E}">
        <p14:creationId xmlns:p14="http://schemas.microsoft.com/office/powerpoint/2010/main" val="166453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Dave Fernandez, Nottingham Trent and Help University, Kuala Lumpur, Malaysia</a:t>
            </a:r>
          </a:p>
          <a:p>
            <a:endParaRPr lang="en-US" dirty="0"/>
          </a:p>
        </p:txBody>
      </p:sp>
    </p:spTree>
    <p:extLst>
      <p:ext uri="{BB962C8B-B14F-4D97-AF65-F5344CB8AC3E}">
        <p14:creationId xmlns:p14="http://schemas.microsoft.com/office/powerpoint/2010/main" val="1746181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 </a:t>
            </a:r>
            <a:r>
              <a:rPr lang="en-US" dirty="0" err="1"/>
              <a:t>hartwell</a:t>
            </a:r>
            <a:r>
              <a:rPr lang="en-US" dirty="0"/>
              <a:t> </a:t>
            </a:r>
          </a:p>
        </p:txBody>
      </p:sp>
      <p:sp>
        <p:nvSpPr>
          <p:cNvPr id="4" name="Slide Number Placeholder 3"/>
          <p:cNvSpPr>
            <a:spLocks noGrp="1"/>
          </p:cNvSpPr>
          <p:nvPr>
            <p:ph type="sldNum" sz="quarter" idx="5"/>
          </p:nvPr>
        </p:nvSpPr>
        <p:spPr/>
        <p:txBody>
          <a:bodyPr/>
          <a:lstStyle/>
          <a:p>
            <a:fld id="{4230F4CF-B6BC-A94A-97D5-38152F5699EB}" type="slidenum">
              <a:rPr lang="en-US" smtClean="0"/>
              <a:t>54</a:t>
            </a:fld>
            <a:endParaRPr lang="en-US"/>
          </a:p>
        </p:txBody>
      </p:sp>
    </p:spTree>
    <p:extLst>
      <p:ext uri="{BB962C8B-B14F-4D97-AF65-F5344CB8AC3E}">
        <p14:creationId xmlns:p14="http://schemas.microsoft.com/office/powerpoint/2010/main" val="2500320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55</a:t>
            </a:fld>
            <a:endParaRPr lang="en-US"/>
          </a:p>
        </p:txBody>
      </p:sp>
    </p:spTree>
    <p:extLst>
      <p:ext uri="{BB962C8B-B14F-4D97-AF65-F5344CB8AC3E}">
        <p14:creationId xmlns:p14="http://schemas.microsoft.com/office/powerpoint/2010/main" val="2097780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56</a:t>
            </a:fld>
            <a:endParaRPr lang="en-US"/>
          </a:p>
        </p:txBody>
      </p:sp>
    </p:spTree>
    <p:extLst>
      <p:ext uri="{BB962C8B-B14F-4D97-AF65-F5344CB8AC3E}">
        <p14:creationId xmlns:p14="http://schemas.microsoft.com/office/powerpoint/2010/main" val="4228271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57</a:t>
            </a:fld>
            <a:endParaRPr lang="en-US"/>
          </a:p>
        </p:txBody>
      </p:sp>
    </p:spTree>
    <p:extLst>
      <p:ext uri="{BB962C8B-B14F-4D97-AF65-F5344CB8AC3E}">
        <p14:creationId xmlns:p14="http://schemas.microsoft.com/office/powerpoint/2010/main" val="1017179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58</a:t>
            </a:fld>
            <a:endParaRPr lang="en-US"/>
          </a:p>
        </p:txBody>
      </p:sp>
    </p:spTree>
    <p:extLst>
      <p:ext uri="{BB962C8B-B14F-4D97-AF65-F5344CB8AC3E}">
        <p14:creationId xmlns:p14="http://schemas.microsoft.com/office/powerpoint/2010/main" val="1540920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121A5-DEB2-914C-A4DE-6E81D9325685}" type="slidenum">
              <a:rPr lang="en-US" smtClean="0"/>
              <a:t>59</a:t>
            </a:fld>
            <a:endParaRPr lang="en-US"/>
          </a:p>
        </p:txBody>
      </p:sp>
    </p:spTree>
    <p:extLst>
      <p:ext uri="{BB962C8B-B14F-4D97-AF65-F5344CB8AC3E}">
        <p14:creationId xmlns:p14="http://schemas.microsoft.com/office/powerpoint/2010/main" val="292404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529"/>
                </a:solidFill>
                <a:effectLst/>
                <a:latin typeface="FS-Industrie-T3"/>
              </a:rPr>
              <a:t>US$21.6 billion in 2020.</a:t>
            </a:r>
          </a:p>
          <a:p>
            <a:endParaRPr lang="en-US" b="0" i="0" u="none" strike="noStrike" dirty="0">
              <a:solidFill>
                <a:srgbClr val="212529"/>
              </a:solidFill>
              <a:effectLst/>
              <a:latin typeface="FS-Industrie-T3"/>
            </a:endParaRPr>
          </a:p>
          <a:p>
            <a:r>
              <a:rPr lang="en-US" b="0" i="0" u="none" strike="noStrike" dirty="0">
                <a:solidFill>
                  <a:srgbClr val="202124"/>
                </a:solidFill>
                <a:effectLst/>
                <a:latin typeface="Google Sans"/>
              </a:rPr>
              <a:t>All US sportsbooks generated </a:t>
            </a:r>
            <a:r>
              <a:rPr lang="en-US" b="0" i="0" u="none" strike="noStrike" dirty="0">
                <a:solidFill>
                  <a:srgbClr val="040C28"/>
                </a:solidFill>
                <a:effectLst/>
                <a:latin typeface="Google Sans"/>
              </a:rPr>
              <a:t>$4.29 billion</a:t>
            </a:r>
            <a:r>
              <a:rPr lang="en-US" b="0" i="0" u="none" strike="noStrike" dirty="0">
                <a:solidFill>
                  <a:srgbClr val="202124"/>
                </a:solidFill>
                <a:effectLst/>
                <a:latin typeface="Google Sans"/>
              </a:rPr>
              <a:t> in combined revenue in 2021 on $57.2 billion in handle, excluding tribal-run sportsbooks). </a:t>
            </a:r>
          </a:p>
          <a:p>
            <a:endParaRPr lang="en-US" b="0" i="0" u="none" strike="noStrike" dirty="0">
              <a:solidFill>
                <a:srgbClr val="202124"/>
              </a:solidFill>
              <a:effectLst/>
              <a:latin typeface="Google Sans"/>
            </a:endParaRPr>
          </a:p>
          <a:p>
            <a:r>
              <a:rPr lang="en-US" b="0" i="0" u="none" strike="noStrike" dirty="0">
                <a:solidFill>
                  <a:srgbClr val="202124"/>
                </a:solidFill>
                <a:effectLst/>
                <a:latin typeface="Google Sans"/>
              </a:rPr>
              <a:t>2022-- </a:t>
            </a:r>
            <a:r>
              <a:rPr lang="en-US" b="0" i="0" u="none" strike="noStrike" dirty="0">
                <a:solidFill>
                  <a:srgbClr val="4D5156"/>
                </a:solidFill>
                <a:effectLst/>
                <a:latin typeface="arial" panose="020B0604020202020204" pitchFamily="34" charset="0"/>
              </a:rPr>
              <a:t>$</a:t>
            </a:r>
            <a:r>
              <a:rPr lang="en-US" b="1" i="0" u="none" strike="noStrike" dirty="0">
                <a:solidFill>
                  <a:srgbClr val="5F6368"/>
                </a:solidFill>
                <a:effectLst/>
                <a:latin typeface="arial" panose="020B0604020202020204" pitchFamily="34" charset="0"/>
              </a:rPr>
              <a:t>93.4 billion</a:t>
            </a:r>
            <a:r>
              <a:rPr lang="en-US" b="0" i="0" u="none" strike="noStrike" dirty="0">
                <a:solidFill>
                  <a:srgbClr val="4D5156"/>
                </a:solidFill>
                <a:effectLst/>
                <a:latin typeface="arial" panose="020B0604020202020204" pitchFamily="34" charset="0"/>
              </a:rPr>
              <a:t> in handle</a:t>
            </a:r>
            <a:endParaRPr lang="en-US" b="0" i="0" u="none" strike="noStrike" dirty="0">
              <a:solidFill>
                <a:srgbClr val="202124"/>
              </a:solidFill>
              <a:effectLst/>
              <a:latin typeface="Google Sans"/>
            </a:endParaRPr>
          </a:p>
          <a:p>
            <a:endParaRPr lang="en-US" b="0" i="0" u="none" strike="noStrike" dirty="0">
              <a:solidFill>
                <a:srgbClr val="202124"/>
              </a:solidFill>
              <a:effectLst/>
              <a:latin typeface="Google Sans"/>
            </a:endParaRPr>
          </a:p>
          <a:p>
            <a:r>
              <a:rPr lang="en-US" b="0" i="0" u="none" strike="noStrike" dirty="0">
                <a:solidFill>
                  <a:srgbClr val="202124"/>
                </a:solidFill>
                <a:effectLst/>
                <a:latin typeface="Google Sans"/>
              </a:rPr>
              <a:t>$16 billion in 2023; compared to $8billion in 2022</a:t>
            </a:r>
          </a:p>
          <a:p>
            <a:endParaRPr lang="en-US" dirty="0"/>
          </a:p>
          <a:p>
            <a:endParaRPr lang="en-US" dirty="0"/>
          </a:p>
          <a:p>
            <a:r>
              <a:rPr lang="en-US" dirty="0"/>
              <a:t>$250 billion in handle thus far; $21billion in Revenue; over 3.7 billion in taxes… </a:t>
            </a:r>
          </a:p>
          <a:p>
            <a:endParaRPr lang="en-US" dirty="0"/>
          </a:p>
          <a:p>
            <a:r>
              <a:rPr lang="en-US" dirty="0"/>
              <a:t>around $67 billion in 2023 so far… august 2023; over $6b in revenue; 1.2$ </a:t>
            </a:r>
            <a:r>
              <a:rPr lang="en-US" dirty="0" err="1"/>
              <a:t>ibillion</a:t>
            </a:r>
            <a:r>
              <a:rPr lang="en-US" dirty="0"/>
              <a:t> in taxes</a:t>
            </a:r>
          </a:p>
          <a:p>
            <a:endParaRPr lang="en-US" dirty="0"/>
          </a:p>
          <a:p>
            <a:endParaRPr lang="en-US" dirty="0"/>
          </a:p>
          <a:p>
            <a:r>
              <a:rPr lang="en-US" dirty="0"/>
              <a:t>About 90 million people in Florida, Texas, California</a:t>
            </a:r>
          </a:p>
        </p:txBody>
      </p:sp>
      <p:sp>
        <p:nvSpPr>
          <p:cNvPr id="4" name="Slide Number Placeholder 3"/>
          <p:cNvSpPr>
            <a:spLocks noGrp="1"/>
          </p:cNvSpPr>
          <p:nvPr>
            <p:ph type="sldNum" sz="quarter" idx="5"/>
          </p:nvPr>
        </p:nvSpPr>
        <p:spPr/>
        <p:txBody>
          <a:bodyPr/>
          <a:lstStyle/>
          <a:p>
            <a:fld id="{A06121A5-DEB2-914C-A4DE-6E81D9325685}" type="slidenum">
              <a:rPr lang="en-US" smtClean="0"/>
              <a:t>10</a:t>
            </a:fld>
            <a:endParaRPr lang="en-US"/>
          </a:p>
        </p:txBody>
      </p:sp>
    </p:spTree>
    <p:extLst>
      <p:ext uri="{BB962C8B-B14F-4D97-AF65-F5344CB8AC3E}">
        <p14:creationId xmlns:p14="http://schemas.microsoft.com/office/powerpoint/2010/main" val="84879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121A5-DEB2-914C-A4DE-6E81D9325685}" type="slidenum">
              <a:rPr lang="en-US" smtClean="0"/>
              <a:t>11</a:t>
            </a:fld>
            <a:endParaRPr lang="en-US"/>
          </a:p>
        </p:txBody>
      </p:sp>
    </p:spTree>
    <p:extLst>
      <p:ext uri="{BB962C8B-B14F-4D97-AF65-F5344CB8AC3E}">
        <p14:creationId xmlns:p14="http://schemas.microsoft.com/office/powerpoint/2010/main" val="196645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45 states</a:t>
            </a:r>
          </a:p>
        </p:txBody>
      </p:sp>
      <p:sp>
        <p:nvSpPr>
          <p:cNvPr id="4" name="Slide Number Placeholder 3"/>
          <p:cNvSpPr>
            <a:spLocks noGrp="1"/>
          </p:cNvSpPr>
          <p:nvPr>
            <p:ph type="sldNum" sz="quarter" idx="5"/>
          </p:nvPr>
        </p:nvSpPr>
        <p:spPr/>
        <p:txBody>
          <a:bodyPr/>
          <a:lstStyle/>
          <a:p>
            <a:fld id="{4230F4CF-B6BC-A94A-97D5-38152F5699EB}" type="slidenum">
              <a:rPr lang="en-US" smtClean="0"/>
              <a:t>14</a:t>
            </a:fld>
            <a:endParaRPr lang="en-US"/>
          </a:p>
        </p:txBody>
      </p:sp>
    </p:spTree>
    <p:extLst>
      <p:ext uri="{BB962C8B-B14F-4D97-AF65-F5344CB8AC3E}">
        <p14:creationId xmlns:p14="http://schemas.microsoft.com/office/powerpoint/2010/main" val="239928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0F4CF-B6BC-A94A-97D5-38152F5699EB}" type="slidenum">
              <a:rPr lang="en-US" smtClean="0"/>
              <a:t>18</a:t>
            </a:fld>
            <a:endParaRPr lang="en-US"/>
          </a:p>
        </p:txBody>
      </p:sp>
    </p:spTree>
    <p:extLst>
      <p:ext uri="{BB962C8B-B14F-4D97-AF65-F5344CB8AC3E}">
        <p14:creationId xmlns:p14="http://schemas.microsoft.com/office/powerpoint/2010/main" val="155602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a:t>
            </a:r>
            <a:r>
              <a:rPr lang="en-US" dirty="0" err="1"/>
              <a:t>yougov</a:t>
            </a:r>
            <a:endParaRPr lang="en-US" dirty="0"/>
          </a:p>
          <a:p>
            <a:endParaRPr lang="en-US" dirty="0"/>
          </a:p>
          <a:p>
            <a:r>
              <a:rPr lang="en-US" dirty="0"/>
              <a:t>Sturgis and </a:t>
            </a:r>
            <a:r>
              <a:rPr lang="en-US" dirty="0" err="1"/>
              <a:t>Kuha</a:t>
            </a:r>
            <a:endParaRPr lang="en-US" dirty="0"/>
          </a:p>
          <a:p>
            <a:endParaRPr lang="en-US" dirty="0"/>
          </a:p>
          <a:p>
            <a:r>
              <a:rPr lang="en-US" dirty="0"/>
              <a:t>More problem gambling… more frequent gamblers… more online gambling</a:t>
            </a:r>
          </a:p>
        </p:txBody>
      </p:sp>
      <p:sp>
        <p:nvSpPr>
          <p:cNvPr id="4" name="Slide Number Placeholder 3"/>
          <p:cNvSpPr>
            <a:spLocks noGrp="1"/>
          </p:cNvSpPr>
          <p:nvPr>
            <p:ph type="sldNum" sz="quarter" idx="5"/>
          </p:nvPr>
        </p:nvSpPr>
        <p:spPr/>
        <p:txBody>
          <a:bodyPr/>
          <a:lstStyle/>
          <a:p>
            <a:fld id="{4230F4CF-B6BC-A94A-97D5-38152F5699EB}" type="slidenum">
              <a:rPr lang="en-US" smtClean="0"/>
              <a:t>20</a:t>
            </a:fld>
            <a:endParaRPr lang="en-US"/>
          </a:p>
        </p:txBody>
      </p:sp>
    </p:spTree>
    <p:extLst>
      <p:ext uri="{BB962C8B-B14F-4D97-AF65-F5344CB8AC3E}">
        <p14:creationId xmlns:p14="http://schemas.microsoft.com/office/powerpoint/2010/main" val="772901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Younger men, men with college degrees, and income</a:t>
            </a:r>
          </a:p>
          <a:p>
            <a:r>
              <a:rPr lang="en-US" dirty="0"/>
              <a:t>As well as legality </a:t>
            </a:r>
          </a:p>
        </p:txBody>
      </p:sp>
      <p:sp>
        <p:nvSpPr>
          <p:cNvPr id="4" name="Slide Number Placeholder 3"/>
          <p:cNvSpPr>
            <a:spLocks noGrp="1"/>
          </p:cNvSpPr>
          <p:nvPr>
            <p:ph type="sldNum" sz="quarter" idx="5"/>
          </p:nvPr>
        </p:nvSpPr>
        <p:spPr/>
        <p:txBody>
          <a:bodyPr/>
          <a:lstStyle/>
          <a:p>
            <a:fld id="{A06121A5-DEB2-914C-A4DE-6E81D9325685}" type="slidenum">
              <a:rPr lang="en-US" smtClean="0"/>
              <a:t>27</a:t>
            </a:fld>
            <a:endParaRPr lang="en-US"/>
          </a:p>
        </p:txBody>
      </p:sp>
    </p:spTree>
    <p:extLst>
      <p:ext uri="{BB962C8B-B14F-4D97-AF65-F5344CB8AC3E}">
        <p14:creationId xmlns:p14="http://schemas.microsoft.com/office/powerpoint/2010/main" val="136755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121A5-DEB2-914C-A4DE-6E81D9325685}" type="slidenum">
              <a:rPr lang="en-US" smtClean="0"/>
              <a:t>28</a:t>
            </a:fld>
            <a:endParaRPr lang="en-US"/>
          </a:p>
        </p:txBody>
      </p:sp>
    </p:spTree>
    <p:extLst>
      <p:ext uri="{BB962C8B-B14F-4D97-AF65-F5344CB8AC3E}">
        <p14:creationId xmlns:p14="http://schemas.microsoft.com/office/powerpoint/2010/main" val="440975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D2C1-3D4C-3DCA-49EA-973E3A0C5B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114D13-BC15-570F-F256-679E95F719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AFF3DB-FC45-F479-E956-C9E0EB40F805}"/>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5" name="Footer Placeholder 4">
            <a:extLst>
              <a:ext uri="{FF2B5EF4-FFF2-40B4-BE49-F238E27FC236}">
                <a16:creationId xmlns:a16="http://schemas.microsoft.com/office/drawing/2014/main" id="{6ABC78FF-A993-7055-320E-563A5C681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4CB7C-1F6B-9249-217C-6C9EF6780D91}"/>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3701803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7EFDF-6F36-FD4B-2201-C1A8FD7355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BD3C6-B7DC-A6E1-17E9-DD62B29FAB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A4A9D-8006-1F8E-57FC-A585A44BF7C8}"/>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5" name="Footer Placeholder 4">
            <a:extLst>
              <a:ext uri="{FF2B5EF4-FFF2-40B4-BE49-F238E27FC236}">
                <a16:creationId xmlns:a16="http://schemas.microsoft.com/office/drawing/2014/main" id="{E260B5A5-7D92-859F-C238-857F45FB2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3E6C2-3C91-DA4F-4E1A-B525B461E60A}"/>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206821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F21738-28BA-1289-25C2-8EF1FA39F8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CF7A34-D953-FA96-60C4-E6A8B89034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C41FA-E1FC-A89B-D1B1-260EEAE99A77}"/>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5" name="Footer Placeholder 4">
            <a:extLst>
              <a:ext uri="{FF2B5EF4-FFF2-40B4-BE49-F238E27FC236}">
                <a16:creationId xmlns:a16="http://schemas.microsoft.com/office/drawing/2014/main" id="{2A7FCAF1-6947-FFB8-FEB4-757C2230D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854B0-FBA5-964D-FF49-0C8A2B393DE3}"/>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19623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15" y="6334316"/>
            <a:ext cx="12188825"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66290E27-6CAA-46CD-A50E-B1FD79E29302}" type="datetime1">
              <a:rPr lang="en-US" smtClean="0"/>
              <a:t>2/17/25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07694" y="1638845"/>
            <a:ext cx="8040096" cy="1997540"/>
          </a:xfrm>
          <a:prstGeom prst="rect">
            <a:avLst/>
          </a:prstGeom>
        </p:spPr>
      </p:pic>
    </p:spTree>
    <p:extLst>
      <p:ext uri="{BB962C8B-B14F-4D97-AF65-F5344CB8AC3E}">
        <p14:creationId xmlns:p14="http://schemas.microsoft.com/office/powerpoint/2010/main" val="24078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15" y="6334316"/>
            <a:ext cx="12188825"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2E9FF5-0668-44AF-BBA0-03216F6E0B20}" type="datetime1">
              <a:rPr lang="en-US" smtClean="0"/>
              <a:t>2/17/25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678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A542B-2633-4135-9D50-657EA661E2C1}" type="datetime1">
              <a:rPr lang="en-US" smtClean="0"/>
              <a:t>2/17/25</a:t>
            </a:fld>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4262470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AB72F-13FF-4EA0-B855-A30476EC552F}" type="datetime1">
              <a:rPr lang="en-US" smtClean="0"/>
              <a:t>2/17/25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32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C96012-273B-43ED-B443-7252A7A92374}" type="datetime1">
              <a:rPr lang="en-US" smtClean="0"/>
              <a:t>2/17/25</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57558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E90208-5EA6-48B3-BD79-698942112362}" type="datetime1">
              <a:rPr lang="en-US" smtClean="0"/>
              <a:t>2/17/25</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93596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165207-8262-43D1-901A-313282795BF4}" type="datetime1">
              <a:rPr lang="en-US" smtClean="0"/>
              <a:t>2/17/25</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1146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332661F-E409-449E-848D-09E12C1A1286}" type="datetime1">
              <a:rPr lang="en-US" smtClean="0"/>
              <a:t>2/17/25</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r>
              <a:rPr lang="en-US"/>
              <a:t>Office of Academic Affairs</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Rectangle 9"/>
          <p:cNvSpPr/>
          <p:nvPr userDrawn="1"/>
        </p:nvSpPr>
        <p:spPr>
          <a:xfrm>
            <a:off x="1" y="6055761"/>
            <a:ext cx="12192000" cy="802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0" y="5989762"/>
            <a:ext cx="12192001" cy="65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3636" y="6232518"/>
            <a:ext cx="677025" cy="448726"/>
          </a:xfrm>
          <a:prstGeom prst="rect">
            <a:avLst/>
          </a:prstGeom>
        </p:spPr>
      </p:pic>
    </p:spTree>
    <p:extLst>
      <p:ext uri="{BB962C8B-B14F-4D97-AF65-F5344CB8AC3E}">
        <p14:creationId xmlns:p14="http://schemas.microsoft.com/office/powerpoint/2010/main" val="292170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4A596-36E9-BC79-34B9-3AE5B98080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4CB3B0-B95B-5D2E-BFD5-EAF4C99F7F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A9CF6-2F99-F3F8-3E9B-304969410AA6}"/>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5" name="Footer Placeholder 4">
            <a:extLst>
              <a:ext uri="{FF2B5EF4-FFF2-40B4-BE49-F238E27FC236}">
                <a16:creationId xmlns:a16="http://schemas.microsoft.com/office/drawing/2014/main" id="{57691DDE-218D-42AE-2CB2-E93BF1530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0BCEF-4FEA-5C76-7629-40D2E33A8751}"/>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2952330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28916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3"/>
          <p:cNvSpPr>
            <a:spLocks noGrp="1"/>
          </p:cNvSpPr>
          <p:nvPr>
            <p:ph type="dt" sz="half" idx="10"/>
          </p:nvPr>
        </p:nvSpPr>
        <p:spPr>
          <a:xfrm>
            <a:off x="10835883" y="6436396"/>
            <a:ext cx="1165963" cy="365125"/>
          </a:xfrm>
          <a:prstGeom prst="rect">
            <a:avLst/>
          </a:prstGeom>
        </p:spPr>
        <p:txBody>
          <a:bodyPr vert="horz" lIns="91440" tIns="45720" rIns="91440" bIns="45720" rtlCol="0" anchor="ctr"/>
          <a:lstStyle>
            <a:lvl1pPr algn="r">
              <a:defRPr sz="900">
                <a:solidFill>
                  <a:schemeClr val="tx1"/>
                </a:solidFill>
              </a:defRPr>
            </a:lvl1pPr>
          </a:lstStyle>
          <a:p>
            <a:fld id="{272F34B0-9AA1-4F56-9FC2-6E7936EB0689}" type="datetime1">
              <a:rPr lang="en-US" smtClean="0"/>
              <a:t>2/17/25</a:t>
            </a:fld>
            <a:endParaRPr lang="en-US" dirty="0"/>
          </a:p>
        </p:txBody>
      </p:sp>
      <p:sp>
        <p:nvSpPr>
          <p:cNvPr id="13" name="Slide Number Placeholder 5"/>
          <p:cNvSpPr>
            <a:spLocks noGrp="1"/>
          </p:cNvSpPr>
          <p:nvPr>
            <p:ph type="sldNum" sz="quarter" idx="4"/>
          </p:nvPr>
        </p:nvSpPr>
        <p:spPr>
          <a:xfrm>
            <a:off x="5470467" y="6421565"/>
            <a:ext cx="1312025" cy="365125"/>
          </a:xfrm>
          <a:prstGeom prst="rect">
            <a:avLst/>
          </a:prstGeom>
        </p:spPr>
        <p:txBody>
          <a:bodyPr vert="horz" lIns="91440" tIns="45720" rIns="91440" bIns="45720" rtlCol="0" anchor="ctr"/>
          <a:lstStyle>
            <a:lvl1pPr algn="ctr">
              <a:defRPr sz="1050">
                <a:solidFill>
                  <a:schemeClr val="tx1"/>
                </a:solidFill>
              </a:defRPr>
            </a:lvl1pPr>
          </a:lstStyle>
          <a:p>
            <a:fld id="{4FAB73BC-B049-4115-A692-8D63A059BFB8}"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3636" y="6232518"/>
            <a:ext cx="677025" cy="448726"/>
          </a:xfrm>
          <a:prstGeom prst="rect">
            <a:avLst/>
          </a:prstGeom>
        </p:spPr>
      </p:pic>
    </p:spTree>
    <p:extLst>
      <p:ext uri="{BB962C8B-B14F-4D97-AF65-F5344CB8AC3E}">
        <p14:creationId xmlns:p14="http://schemas.microsoft.com/office/powerpoint/2010/main" val="638013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431235" y="5074920"/>
            <a:ext cx="944535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31235" y="5907023"/>
            <a:ext cx="944535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4718FB-634F-439E-B5F5-C740F92B7A65}" type="datetime1">
              <a:rPr lang="en-US" smtClean="0"/>
              <a:t>2/17/25</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3636" y="6232518"/>
            <a:ext cx="677025" cy="448726"/>
          </a:xfrm>
          <a:prstGeom prst="rect">
            <a:avLst/>
          </a:prstGeom>
        </p:spPr>
      </p:pic>
    </p:spTree>
    <p:extLst>
      <p:ext uri="{BB962C8B-B14F-4D97-AF65-F5344CB8AC3E}">
        <p14:creationId xmlns:p14="http://schemas.microsoft.com/office/powerpoint/2010/main" val="523767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01ACCB-B30A-4FB3-88EA-750798688EF7}" type="datetime1">
              <a:rPr lang="en-US" smtClean="0"/>
              <a:t>2/17/25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30327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77FBFF-145C-40A6-83E9-DA32A9D7D8CF}" type="datetime1">
              <a:rPr lang="en-US" smtClean="0"/>
              <a:t>2/17/25</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53698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4217" y="1454150"/>
            <a:ext cx="7041622" cy="4189413"/>
          </a:xfrm>
        </p:spPr>
        <p:txBody>
          <a:bodyPr/>
          <a:lstStyle>
            <a:lvl1pPr marL="457200" indent="-457200">
              <a:buClr>
                <a:schemeClr val="accent6"/>
              </a:buClr>
              <a:buFont typeface="Wingdings" charset="2"/>
              <a:buChar char="§"/>
              <a:defRPr/>
            </a:lvl1pPr>
            <a:lvl2pPr marL="800100" indent="-342900">
              <a:buClr>
                <a:schemeClr val="accent6"/>
              </a:buClr>
              <a:buFont typeface="Wingdings" charset="2"/>
              <a:buChar char="§"/>
              <a:defRPr/>
            </a:lvl2pPr>
            <a:lvl3pPr marL="1257300" indent="-342900">
              <a:buClr>
                <a:schemeClr val="accent6"/>
              </a:buClr>
              <a:buFont typeface="Wingdings" charset="2"/>
              <a:buChar char="§"/>
              <a:defRPr/>
            </a:lvl3pPr>
            <a:lvl4pPr marL="1657350" indent="-285750">
              <a:buClr>
                <a:schemeClr val="accent6"/>
              </a:buClr>
              <a:buFont typeface="Wingdings" charset="2"/>
              <a:buChar char="§"/>
              <a:defRPr/>
            </a:lvl4pPr>
            <a:lvl5pPr marL="2114550" indent="-285750">
              <a:buClr>
                <a:schemeClr val="accent6"/>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573690" y="6356350"/>
            <a:ext cx="400595" cy="365125"/>
          </a:xfrm>
        </p:spPr>
        <p:txBody>
          <a:bodyPr/>
          <a:lstStyle/>
          <a:p>
            <a:fld id="{860F4AC8-EDE8-C047-84ED-77C8E192B9F0}" type="slidenum">
              <a:rPr lang="en-US" smtClean="0"/>
              <a:t>‹#›</a:t>
            </a:fld>
            <a:endParaRPr lang="en-US"/>
          </a:p>
        </p:txBody>
      </p:sp>
      <p:sp>
        <p:nvSpPr>
          <p:cNvPr id="7" name="Rectangle 6"/>
          <p:cNvSpPr/>
          <p:nvPr userDrawn="1"/>
        </p:nvSpPr>
        <p:spPr>
          <a:xfrm>
            <a:off x="1410512" y="243192"/>
            <a:ext cx="10525326" cy="963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51298" y="243192"/>
            <a:ext cx="988979" cy="9630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590473" y="503861"/>
            <a:ext cx="10345365" cy="5914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latin typeface="Univers LT Std 67 Bold Condensed" charset="0"/>
                <a:ea typeface="Univers LT Std 67 Bold Condensed" charset="0"/>
                <a:cs typeface="Univers LT Std 67 Bold Condensed" charset="0"/>
              </a:rPr>
              <a:t>Title/Heading  </a:t>
            </a:r>
            <a:r>
              <a:rPr lang="en-US" b="1" dirty="0">
                <a:solidFill>
                  <a:schemeClr val="accent1"/>
                </a:solidFill>
                <a:latin typeface="Univers LT Std 67 Bold Condensed" charset="0"/>
                <a:ea typeface="Univers LT Std 67 Bold Condensed" charset="0"/>
                <a:cs typeface="Univers LT Std 67 Bold Condensed" charset="0"/>
              </a:rPr>
              <a:t>I</a:t>
            </a:r>
            <a:r>
              <a:rPr lang="en-US" b="1" dirty="0">
                <a:latin typeface="Univers LT Std 67 Bold Condensed" charset="0"/>
                <a:ea typeface="Univers LT Std 67 Bold Condensed" charset="0"/>
                <a:cs typeface="Univers LT Std 67 Bold Condensed" charset="0"/>
              </a:rPr>
              <a:t>  </a:t>
            </a:r>
            <a:r>
              <a:rPr lang="en-US" b="1" dirty="0">
                <a:solidFill>
                  <a:schemeClr val="accent6"/>
                </a:solidFill>
                <a:latin typeface="Univers LT Std 67 Bold Condensed" charset="0"/>
                <a:ea typeface="Univers LT Std 67 Bold Condensed" charset="0"/>
                <a:cs typeface="Univers LT Std 67 Bold Condensed" charset="0"/>
              </a:rPr>
              <a:t>Subtitle/Heading</a:t>
            </a:r>
          </a:p>
        </p:txBody>
      </p:sp>
      <p:sp>
        <p:nvSpPr>
          <p:cNvPr id="13" name="Rectangle 12"/>
          <p:cNvSpPr/>
          <p:nvPr userDrawn="1"/>
        </p:nvSpPr>
        <p:spPr>
          <a:xfrm>
            <a:off x="0" y="6382921"/>
            <a:ext cx="12545122" cy="338554"/>
          </a:xfrm>
          <a:prstGeom prst="rect">
            <a:avLst/>
          </a:prstGeom>
        </p:spPr>
        <p:txBody>
          <a:bodyPr wrap="square">
            <a:spAutoFit/>
          </a:bodyPr>
          <a:lstStyle/>
          <a:p>
            <a:pPr algn="ctr"/>
            <a:r>
              <a:rPr lang="en-US" sz="1600" b="1" kern="1200" spc="2000" dirty="0">
                <a:solidFill>
                  <a:schemeClr val="accent2"/>
                </a:solidFill>
                <a:latin typeface="+mn-lt"/>
                <a:ea typeface="Univers LT Std 55 Roman" charset="0"/>
                <a:cs typeface="Univers LT Std 55 Roman" charset="0"/>
              </a:rPr>
              <a:t>BOWLING GREEN STATE UNIVERSITY</a:t>
            </a:r>
          </a:p>
        </p:txBody>
      </p:sp>
      <p:sp>
        <p:nvSpPr>
          <p:cNvPr id="12" name="Picture Placeholder 11"/>
          <p:cNvSpPr>
            <a:spLocks noGrp="1"/>
          </p:cNvSpPr>
          <p:nvPr>
            <p:ph type="pic" sz="quarter" idx="13"/>
          </p:nvPr>
        </p:nvSpPr>
        <p:spPr>
          <a:xfrm>
            <a:off x="250825" y="1454150"/>
            <a:ext cx="4356100" cy="4189413"/>
          </a:xfrm>
        </p:spPr>
        <p:txBody>
          <a:bodyPr/>
          <a:lstStyle/>
          <a:p>
            <a:r>
              <a:rPr lang="en-US"/>
              <a:t>Click icon to add picture</a:t>
            </a:r>
            <a:endParaRPr lang="en-US" dirty="0"/>
          </a:p>
        </p:txBody>
      </p:sp>
    </p:spTree>
    <p:extLst>
      <p:ext uri="{BB962C8B-B14F-4D97-AF65-F5344CB8AC3E}">
        <p14:creationId xmlns:p14="http://schemas.microsoft.com/office/powerpoint/2010/main" val="42483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21440" y="6356350"/>
            <a:ext cx="452845" cy="365125"/>
          </a:xfrm>
        </p:spPr>
        <p:txBody>
          <a:bodyPr/>
          <a:lstStyle/>
          <a:p>
            <a:fld id="{860F4AC8-EDE8-C047-84ED-77C8E192B9F0}" type="slidenum">
              <a:rPr lang="en-US" smtClean="0"/>
              <a:t>‹#›</a:t>
            </a:fld>
            <a:endParaRPr lang="en-US"/>
          </a:p>
        </p:txBody>
      </p:sp>
      <p:sp>
        <p:nvSpPr>
          <p:cNvPr id="7" name="Rectangle 6"/>
          <p:cNvSpPr/>
          <p:nvPr userDrawn="1"/>
        </p:nvSpPr>
        <p:spPr>
          <a:xfrm>
            <a:off x="1410512" y="243192"/>
            <a:ext cx="10525326" cy="963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51298" y="243192"/>
            <a:ext cx="988979" cy="9630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590473" y="503861"/>
            <a:ext cx="10345365" cy="5914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latin typeface="Univers LT Std 67 Bold Condensed" charset="0"/>
                <a:ea typeface="Univers LT Std 67 Bold Condensed" charset="0"/>
                <a:cs typeface="Univers LT Std 67 Bold Condensed" charset="0"/>
              </a:rPr>
              <a:t>Title/Heading  </a:t>
            </a:r>
            <a:r>
              <a:rPr lang="en-US" b="1" dirty="0">
                <a:solidFill>
                  <a:schemeClr val="accent1"/>
                </a:solidFill>
                <a:latin typeface="Univers LT Std 67 Bold Condensed" charset="0"/>
                <a:ea typeface="Univers LT Std 67 Bold Condensed" charset="0"/>
                <a:cs typeface="Univers LT Std 67 Bold Condensed" charset="0"/>
              </a:rPr>
              <a:t>I</a:t>
            </a:r>
            <a:r>
              <a:rPr lang="en-US" b="1" dirty="0">
                <a:latin typeface="Univers LT Std 67 Bold Condensed" charset="0"/>
                <a:ea typeface="Univers LT Std 67 Bold Condensed" charset="0"/>
                <a:cs typeface="Univers LT Std 67 Bold Condensed" charset="0"/>
              </a:rPr>
              <a:t>  </a:t>
            </a:r>
            <a:r>
              <a:rPr lang="en-US" b="1" dirty="0">
                <a:solidFill>
                  <a:schemeClr val="accent6"/>
                </a:solidFill>
                <a:latin typeface="Univers LT Std 67 Bold Condensed" charset="0"/>
                <a:ea typeface="Univers LT Std 67 Bold Condensed" charset="0"/>
                <a:cs typeface="Univers LT Std 67 Bold Condensed" charset="0"/>
              </a:rPr>
              <a:t>Subtitle/Heading</a:t>
            </a:r>
          </a:p>
        </p:txBody>
      </p:sp>
      <p:sp>
        <p:nvSpPr>
          <p:cNvPr id="12" name="Picture Placeholder 11"/>
          <p:cNvSpPr>
            <a:spLocks noGrp="1"/>
          </p:cNvSpPr>
          <p:nvPr>
            <p:ph type="pic" sz="quarter" idx="13"/>
          </p:nvPr>
        </p:nvSpPr>
        <p:spPr>
          <a:xfrm>
            <a:off x="250825" y="1466899"/>
            <a:ext cx="11685013" cy="4677424"/>
          </a:xfrm>
        </p:spPr>
        <p:txBody>
          <a:bodyPr/>
          <a:lstStyle/>
          <a:p>
            <a:r>
              <a:rPr lang="en-US"/>
              <a:t>Click icon to add picture</a:t>
            </a:r>
          </a:p>
        </p:txBody>
      </p:sp>
      <p:sp>
        <p:nvSpPr>
          <p:cNvPr id="10" name="Rectangle 9"/>
          <p:cNvSpPr/>
          <p:nvPr userDrawn="1"/>
        </p:nvSpPr>
        <p:spPr>
          <a:xfrm>
            <a:off x="0" y="6382921"/>
            <a:ext cx="12545122" cy="338554"/>
          </a:xfrm>
          <a:prstGeom prst="rect">
            <a:avLst/>
          </a:prstGeom>
        </p:spPr>
        <p:txBody>
          <a:bodyPr wrap="square">
            <a:spAutoFit/>
          </a:bodyPr>
          <a:lstStyle/>
          <a:p>
            <a:pPr algn="ctr"/>
            <a:r>
              <a:rPr lang="en-US" sz="1600" b="1" kern="1200" spc="2000" dirty="0">
                <a:solidFill>
                  <a:schemeClr val="accent2"/>
                </a:solidFill>
                <a:latin typeface="+mn-lt"/>
                <a:ea typeface="Univers LT Std 55 Roman" charset="0"/>
                <a:cs typeface="Univers LT Std 55 Roman" charset="0"/>
              </a:rPr>
              <a:t>BOWLING GREEN STATE UNIVERSITY</a:t>
            </a:r>
          </a:p>
        </p:txBody>
      </p:sp>
    </p:spTree>
    <p:extLst>
      <p:ext uri="{BB962C8B-B14F-4D97-AF65-F5344CB8AC3E}">
        <p14:creationId xmlns:p14="http://schemas.microsoft.com/office/powerpoint/2010/main" val="1256097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21440" y="6356350"/>
            <a:ext cx="452845" cy="365125"/>
          </a:xfrm>
        </p:spPr>
        <p:txBody>
          <a:bodyPr/>
          <a:lstStyle/>
          <a:p>
            <a:fld id="{860F4AC8-EDE8-C047-84ED-77C8E192B9F0}" type="slidenum">
              <a:rPr lang="en-US" smtClean="0"/>
              <a:t>‹#›</a:t>
            </a:fld>
            <a:endParaRPr lang="en-US"/>
          </a:p>
        </p:txBody>
      </p:sp>
      <p:sp>
        <p:nvSpPr>
          <p:cNvPr id="7" name="Rectangle 6"/>
          <p:cNvSpPr/>
          <p:nvPr userDrawn="1"/>
        </p:nvSpPr>
        <p:spPr>
          <a:xfrm>
            <a:off x="1410512" y="243192"/>
            <a:ext cx="10525326" cy="963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51298" y="243192"/>
            <a:ext cx="988979" cy="9630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590473" y="503861"/>
            <a:ext cx="10345365" cy="5914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latin typeface="Univers LT Std 67 Bold Condensed" charset="0"/>
                <a:ea typeface="Univers LT Std 67 Bold Condensed" charset="0"/>
                <a:cs typeface="Univers LT Std 67 Bold Condensed" charset="0"/>
              </a:rPr>
              <a:t>Title/Heading  </a:t>
            </a:r>
            <a:r>
              <a:rPr lang="en-US" b="1" dirty="0">
                <a:solidFill>
                  <a:schemeClr val="accent1"/>
                </a:solidFill>
                <a:latin typeface="Univers LT Std 67 Bold Condensed" charset="0"/>
                <a:ea typeface="Univers LT Std 67 Bold Condensed" charset="0"/>
                <a:cs typeface="Univers LT Std 67 Bold Condensed" charset="0"/>
              </a:rPr>
              <a:t>I</a:t>
            </a:r>
            <a:r>
              <a:rPr lang="en-US" b="1" dirty="0">
                <a:latin typeface="Univers LT Std 67 Bold Condensed" charset="0"/>
                <a:ea typeface="Univers LT Std 67 Bold Condensed" charset="0"/>
                <a:cs typeface="Univers LT Std 67 Bold Condensed" charset="0"/>
              </a:rPr>
              <a:t>  </a:t>
            </a:r>
            <a:r>
              <a:rPr lang="en-US" b="1" dirty="0">
                <a:solidFill>
                  <a:schemeClr val="accent6"/>
                </a:solidFill>
                <a:latin typeface="Univers LT Std 67 Bold Condensed" charset="0"/>
                <a:ea typeface="Univers LT Std 67 Bold Condensed" charset="0"/>
                <a:cs typeface="Univers LT Std 67 Bold Condensed" charset="0"/>
              </a:rPr>
              <a:t>Subtitle/Heading</a:t>
            </a:r>
          </a:p>
        </p:txBody>
      </p:sp>
      <p:sp>
        <p:nvSpPr>
          <p:cNvPr id="12" name="Picture Placeholder 11"/>
          <p:cNvSpPr>
            <a:spLocks noGrp="1"/>
          </p:cNvSpPr>
          <p:nvPr>
            <p:ph type="pic" sz="quarter" idx="13"/>
          </p:nvPr>
        </p:nvSpPr>
        <p:spPr>
          <a:xfrm>
            <a:off x="1410511" y="2868979"/>
            <a:ext cx="3364475" cy="3235732"/>
          </a:xfrm>
        </p:spPr>
        <p:txBody>
          <a:bodyPr/>
          <a:lstStyle/>
          <a:p>
            <a:r>
              <a:rPr lang="en-US"/>
              <a:t>Click icon to add picture</a:t>
            </a:r>
          </a:p>
        </p:txBody>
      </p:sp>
      <p:sp>
        <p:nvSpPr>
          <p:cNvPr id="14" name="Picture Placeholder 11"/>
          <p:cNvSpPr>
            <a:spLocks noGrp="1"/>
          </p:cNvSpPr>
          <p:nvPr>
            <p:ph type="pic" sz="quarter" idx="14"/>
          </p:nvPr>
        </p:nvSpPr>
        <p:spPr>
          <a:xfrm>
            <a:off x="4958306" y="2868979"/>
            <a:ext cx="3367706" cy="3238840"/>
          </a:xfrm>
        </p:spPr>
        <p:txBody>
          <a:bodyPr/>
          <a:lstStyle/>
          <a:p>
            <a:r>
              <a:rPr lang="en-US"/>
              <a:t>Click icon to add picture</a:t>
            </a:r>
          </a:p>
        </p:txBody>
      </p:sp>
      <p:sp>
        <p:nvSpPr>
          <p:cNvPr id="15" name="Picture Placeholder 11"/>
          <p:cNvSpPr>
            <a:spLocks noGrp="1"/>
          </p:cNvSpPr>
          <p:nvPr>
            <p:ph type="pic" sz="quarter" idx="15"/>
          </p:nvPr>
        </p:nvSpPr>
        <p:spPr>
          <a:xfrm>
            <a:off x="8509333" y="2857466"/>
            <a:ext cx="3426506" cy="3247245"/>
          </a:xfrm>
        </p:spPr>
        <p:txBody>
          <a:bodyPr/>
          <a:lstStyle/>
          <a:p>
            <a:r>
              <a:rPr lang="en-US"/>
              <a:t>Click icon to add picture</a:t>
            </a:r>
          </a:p>
        </p:txBody>
      </p:sp>
      <p:sp>
        <p:nvSpPr>
          <p:cNvPr id="16" name="Content Placeholder 2"/>
          <p:cNvSpPr>
            <a:spLocks noGrp="1"/>
          </p:cNvSpPr>
          <p:nvPr>
            <p:ph idx="1" hasCustomPrompt="1"/>
          </p:nvPr>
        </p:nvSpPr>
        <p:spPr>
          <a:xfrm>
            <a:off x="1410512" y="1454150"/>
            <a:ext cx="10525327" cy="1151677"/>
          </a:xfrm>
        </p:spPr>
        <p:txBody>
          <a:bodyPr/>
          <a:lstStyle>
            <a:lvl1pPr marL="0" indent="0">
              <a:buClr>
                <a:schemeClr val="accent6"/>
              </a:buClr>
              <a:buFontTx/>
              <a:buNone/>
              <a:defRPr b="1">
                <a:solidFill>
                  <a:schemeClr val="accent6"/>
                </a:solidFill>
              </a:defRPr>
            </a:lvl1pPr>
            <a:lvl2pPr marL="457200" indent="0">
              <a:buClr>
                <a:schemeClr val="accent6"/>
              </a:buClr>
              <a:buFontTx/>
              <a:buNone/>
              <a:defRPr/>
            </a:lvl2pPr>
            <a:lvl3pPr marL="914400" indent="0">
              <a:buClr>
                <a:schemeClr val="accent6"/>
              </a:buClr>
              <a:buFontTx/>
              <a:buNone/>
              <a:defRPr/>
            </a:lvl3pPr>
            <a:lvl4pPr marL="1371600" indent="0">
              <a:buClr>
                <a:schemeClr val="accent6"/>
              </a:buClr>
              <a:buFontTx/>
              <a:buNone/>
              <a:defRPr/>
            </a:lvl4pPr>
            <a:lvl5pPr marL="1828800" indent="0">
              <a:buClr>
                <a:schemeClr val="accent6"/>
              </a:buClr>
              <a:buFontTx/>
              <a:buNone/>
              <a:defRPr/>
            </a:lvl5pPr>
          </a:lstStyle>
          <a:p>
            <a:pPr lvl="0"/>
            <a:r>
              <a:rPr lang="en-US" dirty="0"/>
              <a:t>SUBTITLE</a:t>
            </a:r>
          </a:p>
        </p:txBody>
      </p:sp>
      <p:sp>
        <p:nvSpPr>
          <p:cNvPr id="17" name="Rectangle 16"/>
          <p:cNvSpPr/>
          <p:nvPr userDrawn="1"/>
        </p:nvSpPr>
        <p:spPr>
          <a:xfrm>
            <a:off x="0" y="6382921"/>
            <a:ext cx="12545122" cy="338554"/>
          </a:xfrm>
          <a:prstGeom prst="rect">
            <a:avLst/>
          </a:prstGeom>
        </p:spPr>
        <p:txBody>
          <a:bodyPr wrap="square">
            <a:spAutoFit/>
          </a:bodyPr>
          <a:lstStyle/>
          <a:p>
            <a:pPr algn="ctr"/>
            <a:r>
              <a:rPr lang="en-US" sz="1600" b="1" kern="1200" spc="2000" dirty="0">
                <a:solidFill>
                  <a:schemeClr val="accent2"/>
                </a:solidFill>
                <a:latin typeface="+mn-lt"/>
                <a:ea typeface="Univers LT Std 55 Roman" charset="0"/>
                <a:cs typeface="Univers LT Std 55 Roman" charset="0"/>
              </a:rPr>
              <a:t>BOWLING GREEN STATE UNIVERSITY</a:t>
            </a:r>
          </a:p>
        </p:txBody>
      </p:sp>
    </p:spTree>
    <p:extLst>
      <p:ext uri="{BB962C8B-B14F-4D97-AF65-F5344CB8AC3E}">
        <p14:creationId xmlns:p14="http://schemas.microsoft.com/office/powerpoint/2010/main" val="3237149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4217" y="1454150"/>
            <a:ext cx="7041622" cy="4791293"/>
          </a:xfrm>
        </p:spPr>
        <p:txBody>
          <a:bodyPr/>
          <a:lstStyle>
            <a:lvl1pPr marL="457200" indent="-457200">
              <a:buClr>
                <a:schemeClr val="accent6"/>
              </a:buClr>
              <a:buFont typeface="Wingdings" charset="2"/>
              <a:buChar char="§"/>
              <a:defRPr/>
            </a:lvl1pPr>
            <a:lvl2pPr marL="800100" indent="-342900">
              <a:buClr>
                <a:schemeClr val="accent6"/>
              </a:buClr>
              <a:buFont typeface="Wingdings" charset="2"/>
              <a:buChar char="§"/>
              <a:defRPr/>
            </a:lvl2pPr>
            <a:lvl3pPr marL="1257300" indent="-342900">
              <a:buClr>
                <a:schemeClr val="accent6"/>
              </a:buClr>
              <a:buFont typeface="Wingdings" charset="2"/>
              <a:buChar char="§"/>
              <a:defRPr/>
            </a:lvl3pPr>
            <a:lvl4pPr marL="1657350" indent="-285750">
              <a:buClr>
                <a:schemeClr val="accent6"/>
              </a:buClr>
              <a:buFont typeface="Wingdings" charset="2"/>
              <a:buChar char="§"/>
              <a:defRPr/>
            </a:lvl4pPr>
            <a:lvl5pPr marL="2114550" indent="-285750">
              <a:buClr>
                <a:schemeClr val="accent6"/>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573690" y="6356350"/>
            <a:ext cx="400595" cy="365125"/>
          </a:xfrm>
        </p:spPr>
        <p:txBody>
          <a:bodyPr/>
          <a:lstStyle/>
          <a:p>
            <a:fld id="{860F4AC8-EDE8-C047-84ED-77C8E192B9F0}" type="slidenum">
              <a:rPr lang="en-US" smtClean="0"/>
              <a:t>‹#›</a:t>
            </a:fld>
            <a:endParaRPr lang="en-US"/>
          </a:p>
        </p:txBody>
      </p:sp>
      <p:sp>
        <p:nvSpPr>
          <p:cNvPr id="7" name="Rectangle 6"/>
          <p:cNvSpPr/>
          <p:nvPr userDrawn="1"/>
        </p:nvSpPr>
        <p:spPr>
          <a:xfrm>
            <a:off x="1410512" y="243192"/>
            <a:ext cx="10525326" cy="963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51298" y="243192"/>
            <a:ext cx="988979" cy="9630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590473" y="503861"/>
            <a:ext cx="10345365" cy="5914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latin typeface="Univers LT Std 67 Bold Condensed" charset="0"/>
                <a:ea typeface="Univers LT Std 67 Bold Condensed" charset="0"/>
                <a:cs typeface="Univers LT Std 67 Bold Condensed" charset="0"/>
              </a:rPr>
              <a:t>Title/Heading  </a:t>
            </a:r>
            <a:r>
              <a:rPr lang="en-US" b="1" dirty="0">
                <a:solidFill>
                  <a:schemeClr val="accent1"/>
                </a:solidFill>
                <a:latin typeface="Univers LT Std 67 Bold Condensed" charset="0"/>
                <a:ea typeface="Univers LT Std 67 Bold Condensed" charset="0"/>
                <a:cs typeface="Univers LT Std 67 Bold Condensed" charset="0"/>
              </a:rPr>
              <a:t>I</a:t>
            </a:r>
            <a:r>
              <a:rPr lang="en-US" b="1" dirty="0">
                <a:latin typeface="Univers LT Std 67 Bold Condensed" charset="0"/>
                <a:ea typeface="Univers LT Std 67 Bold Condensed" charset="0"/>
                <a:cs typeface="Univers LT Std 67 Bold Condensed" charset="0"/>
              </a:rPr>
              <a:t>  </a:t>
            </a:r>
            <a:r>
              <a:rPr lang="en-US" b="1" dirty="0">
                <a:solidFill>
                  <a:schemeClr val="accent6"/>
                </a:solidFill>
                <a:latin typeface="Univers LT Std 67 Bold Condensed" charset="0"/>
                <a:ea typeface="Univers LT Std 67 Bold Condensed" charset="0"/>
                <a:cs typeface="Univers LT Std 67 Bold Condensed" charset="0"/>
              </a:rPr>
              <a:t>Subtitle/Heading</a:t>
            </a:r>
          </a:p>
        </p:txBody>
      </p:sp>
      <p:sp>
        <p:nvSpPr>
          <p:cNvPr id="12" name="Picture Placeholder 11"/>
          <p:cNvSpPr>
            <a:spLocks noGrp="1"/>
          </p:cNvSpPr>
          <p:nvPr>
            <p:ph type="pic" sz="quarter" idx="13"/>
          </p:nvPr>
        </p:nvSpPr>
        <p:spPr>
          <a:xfrm>
            <a:off x="250825" y="1454150"/>
            <a:ext cx="4356100" cy="4791293"/>
          </a:xfrm>
        </p:spPr>
        <p:txBody>
          <a:bodyPr/>
          <a:lstStyle/>
          <a:p>
            <a:r>
              <a:rPr lang="en-US"/>
              <a:t>Click icon to add picture</a:t>
            </a:r>
          </a:p>
        </p:txBody>
      </p:sp>
    </p:spTree>
    <p:extLst>
      <p:ext uri="{BB962C8B-B14F-4D97-AF65-F5344CB8AC3E}">
        <p14:creationId xmlns:p14="http://schemas.microsoft.com/office/powerpoint/2010/main" val="1325153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4217" y="1454150"/>
            <a:ext cx="7041622" cy="4189413"/>
          </a:xfrm>
        </p:spPr>
        <p:txBody>
          <a:bodyPr/>
          <a:lstStyle>
            <a:lvl1pPr marL="457200" indent="-457200">
              <a:buClr>
                <a:schemeClr val="accent6"/>
              </a:buClr>
              <a:buFont typeface="Wingdings" charset="2"/>
              <a:buChar char="§"/>
              <a:defRPr/>
            </a:lvl1pPr>
            <a:lvl2pPr marL="800100" indent="-342900">
              <a:buClr>
                <a:schemeClr val="accent6"/>
              </a:buClr>
              <a:buFont typeface="Wingdings" charset="2"/>
              <a:buChar char="§"/>
              <a:defRPr/>
            </a:lvl2pPr>
            <a:lvl3pPr marL="1257300" indent="-342900">
              <a:buClr>
                <a:schemeClr val="accent6"/>
              </a:buClr>
              <a:buFont typeface="Wingdings" charset="2"/>
              <a:buChar char="§"/>
              <a:defRPr/>
            </a:lvl3pPr>
            <a:lvl4pPr marL="1657350" indent="-285750">
              <a:buClr>
                <a:schemeClr val="accent6"/>
              </a:buClr>
              <a:buFont typeface="Wingdings" charset="2"/>
              <a:buChar char="§"/>
              <a:defRPr/>
            </a:lvl4pPr>
            <a:lvl5pPr marL="2114550" indent="-285750">
              <a:buClr>
                <a:schemeClr val="accent6"/>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591108" y="6356350"/>
            <a:ext cx="383177" cy="365125"/>
          </a:xfrm>
        </p:spPr>
        <p:txBody>
          <a:bodyPr/>
          <a:lstStyle/>
          <a:p>
            <a:fld id="{860F4AC8-EDE8-C047-84ED-77C8E192B9F0}" type="slidenum">
              <a:rPr lang="en-US" smtClean="0"/>
              <a:t>‹#›</a:t>
            </a:fld>
            <a:endParaRPr lang="en-US"/>
          </a:p>
        </p:txBody>
      </p:sp>
      <p:sp>
        <p:nvSpPr>
          <p:cNvPr id="7" name="Rectangle 6"/>
          <p:cNvSpPr/>
          <p:nvPr userDrawn="1"/>
        </p:nvSpPr>
        <p:spPr>
          <a:xfrm>
            <a:off x="1410512" y="243192"/>
            <a:ext cx="10525326" cy="963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51298" y="243192"/>
            <a:ext cx="988979" cy="9630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590473" y="503861"/>
            <a:ext cx="10345365" cy="5914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latin typeface="Univers LT Std 67 Bold Condensed" charset="0"/>
                <a:ea typeface="Univers LT Std 67 Bold Condensed" charset="0"/>
                <a:cs typeface="Univers LT Std 67 Bold Condensed" charset="0"/>
              </a:rPr>
              <a:t>Title/Heading</a:t>
            </a:r>
            <a:endParaRPr lang="en-US" b="1" dirty="0">
              <a:solidFill>
                <a:schemeClr val="accent6"/>
              </a:solidFill>
              <a:latin typeface="Univers LT Std 67 Bold Condensed" charset="0"/>
              <a:ea typeface="Univers LT Std 67 Bold Condensed" charset="0"/>
              <a:cs typeface="Univers LT Std 67 Bold Condensed" charset="0"/>
            </a:endParaRPr>
          </a:p>
        </p:txBody>
      </p:sp>
      <p:sp>
        <p:nvSpPr>
          <p:cNvPr id="12" name="Picture Placeholder 11"/>
          <p:cNvSpPr>
            <a:spLocks noGrp="1"/>
          </p:cNvSpPr>
          <p:nvPr>
            <p:ph type="pic" sz="quarter" idx="13"/>
          </p:nvPr>
        </p:nvSpPr>
        <p:spPr>
          <a:xfrm>
            <a:off x="250825" y="1454150"/>
            <a:ext cx="4356100" cy="4189413"/>
          </a:xfrm>
        </p:spPr>
        <p:txBody>
          <a:bodyPr/>
          <a:lstStyle/>
          <a:p>
            <a:r>
              <a:rPr lang="en-US"/>
              <a:t>Click icon to add picture</a:t>
            </a:r>
          </a:p>
        </p:txBody>
      </p:sp>
      <p:sp>
        <p:nvSpPr>
          <p:cNvPr id="10" name="Rectangle 9"/>
          <p:cNvSpPr/>
          <p:nvPr userDrawn="1"/>
        </p:nvSpPr>
        <p:spPr>
          <a:xfrm>
            <a:off x="0" y="6382921"/>
            <a:ext cx="12545122" cy="338554"/>
          </a:xfrm>
          <a:prstGeom prst="rect">
            <a:avLst/>
          </a:prstGeom>
        </p:spPr>
        <p:txBody>
          <a:bodyPr wrap="square">
            <a:spAutoFit/>
          </a:bodyPr>
          <a:lstStyle/>
          <a:p>
            <a:pPr algn="ctr"/>
            <a:r>
              <a:rPr lang="en-US" sz="1600" b="1" kern="1200" spc="2000" dirty="0">
                <a:solidFill>
                  <a:schemeClr val="accent2"/>
                </a:solidFill>
                <a:latin typeface="+mn-lt"/>
                <a:ea typeface="Univers LT Std 55 Roman" charset="0"/>
                <a:cs typeface="Univers LT Std 55 Roman" charset="0"/>
              </a:rPr>
              <a:t>BOWLING GREEN STATE UNIVERSITY</a:t>
            </a:r>
          </a:p>
        </p:txBody>
      </p:sp>
    </p:spTree>
    <p:extLst>
      <p:ext uri="{BB962C8B-B14F-4D97-AF65-F5344CB8AC3E}">
        <p14:creationId xmlns:p14="http://schemas.microsoft.com/office/powerpoint/2010/main" val="2105140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4217" y="1454150"/>
            <a:ext cx="7041622" cy="4189413"/>
          </a:xfrm>
        </p:spPr>
        <p:txBody>
          <a:bodyPr/>
          <a:lstStyle>
            <a:lvl1pPr marL="457200" indent="-457200">
              <a:buClr>
                <a:schemeClr val="accent6"/>
              </a:buClr>
              <a:buFont typeface="Wingdings" charset="2"/>
              <a:buChar char="§"/>
              <a:defRPr/>
            </a:lvl1pPr>
            <a:lvl2pPr marL="800100" indent="-342900">
              <a:buClr>
                <a:schemeClr val="accent6"/>
              </a:buClr>
              <a:buFont typeface="Wingdings" charset="2"/>
              <a:buChar char="§"/>
              <a:defRPr/>
            </a:lvl2pPr>
            <a:lvl3pPr marL="1257300" indent="-342900">
              <a:buClr>
                <a:schemeClr val="accent6"/>
              </a:buClr>
              <a:buFont typeface="Wingdings" charset="2"/>
              <a:buChar char="§"/>
              <a:defRPr/>
            </a:lvl3pPr>
            <a:lvl4pPr marL="1657350" indent="-285750">
              <a:buClr>
                <a:schemeClr val="accent6"/>
              </a:buClr>
              <a:buFont typeface="Wingdings" charset="2"/>
              <a:buChar char="§"/>
              <a:defRPr/>
            </a:lvl4pPr>
            <a:lvl5pPr marL="2114550" indent="-285750">
              <a:buClr>
                <a:schemeClr val="accent6"/>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591108" y="6356350"/>
            <a:ext cx="383177" cy="365125"/>
          </a:xfrm>
        </p:spPr>
        <p:txBody>
          <a:bodyPr/>
          <a:lstStyle/>
          <a:p>
            <a:fld id="{860F4AC8-EDE8-C047-84ED-77C8E192B9F0}" type="slidenum">
              <a:rPr lang="en-US" smtClean="0"/>
              <a:t>‹#›</a:t>
            </a:fld>
            <a:endParaRPr lang="en-US"/>
          </a:p>
        </p:txBody>
      </p:sp>
      <p:sp>
        <p:nvSpPr>
          <p:cNvPr id="7" name="Rectangle 6"/>
          <p:cNvSpPr/>
          <p:nvPr userDrawn="1"/>
        </p:nvSpPr>
        <p:spPr>
          <a:xfrm>
            <a:off x="1410512" y="243192"/>
            <a:ext cx="10525326" cy="963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51298" y="243192"/>
            <a:ext cx="988979" cy="9630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590473" y="503861"/>
            <a:ext cx="10345365" cy="5914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latin typeface="Univers LT Std 67 Bold Condensed" charset="0"/>
                <a:ea typeface="Univers LT Std 67 Bold Condensed" charset="0"/>
                <a:cs typeface="Univers LT Std 67 Bold Condensed" charset="0"/>
              </a:rPr>
              <a:t>Title/Heading</a:t>
            </a:r>
            <a:endParaRPr lang="en-US" b="1" dirty="0">
              <a:solidFill>
                <a:schemeClr val="accent6"/>
              </a:solidFill>
              <a:latin typeface="Univers LT Std 67 Bold Condensed" charset="0"/>
              <a:ea typeface="Univers LT Std 67 Bold Condensed" charset="0"/>
              <a:cs typeface="Univers LT Std 67 Bold Condensed" charset="0"/>
            </a:endParaRPr>
          </a:p>
        </p:txBody>
      </p:sp>
      <p:sp>
        <p:nvSpPr>
          <p:cNvPr id="12" name="Picture Placeholder 11"/>
          <p:cNvSpPr>
            <a:spLocks noGrp="1"/>
          </p:cNvSpPr>
          <p:nvPr>
            <p:ph type="pic" sz="quarter" idx="13"/>
          </p:nvPr>
        </p:nvSpPr>
        <p:spPr>
          <a:xfrm>
            <a:off x="250825" y="1454150"/>
            <a:ext cx="4356100" cy="4189413"/>
          </a:xfrm>
        </p:spPr>
        <p:txBody>
          <a:bodyPr/>
          <a:lstStyle/>
          <a:p>
            <a:r>
              <a:rPr lang="en-US"/>
              <a:t>Click icon to add picture</a:t>
            </a:r>
          </a:p>
        </p:txBody>
      </p:sp>
    </p:spTree>
    <p:extLst>
      <p:ext uri="{BB962C8B-B14F-4D97-AF65-F5344CB8AC3E}">
        <p14:creationId xmlns:p14="http://schemas.microsoft.com/office/powerpoint/2010/main" val="419562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0BDF-F814-CE50-920B-DBFB7BC44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6588A6-EF9B-D51D-7C63-6D9C04E58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AE6B5F-D670-1902-18A7-6A3013122640}"/>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5" name="Footer Placeholder 4">
            <a:extLst>
              <a:ext uri="{FF2B5EF4-FFF2-40B4-BE49-F238E27FC236}">
                <a16:creationId xmlns:a16="http://schemas.microsoft.com/office/drawing/2014/main" id="{DCD4BD33-EC4C-D8C6-4328-220FE2140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275FE-86B9-5CBD-9FC2-2E0EDD70E3DD}"/>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694212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10512" y="1454151"/>
            <a:ext cx="10525327" cy="566238"/>
          </a:xfrm>
        </p:spPr>
        <p:txBody>
          <a:bodyPr/>
          <a:lstStyle>
            <a:lvl1pPr marL="0" indent="0">
              <a:buClr>
                <a:schemeClr val="accent6"/>
              </a:buClr>
              <a:buFontTx/>
              <a:buNone/>
              <a:defRPr b="1">
                <a:solidFill>
                  <a:schemeClr val="accent6"/>
                </a:solidFill>
              </a:defRPr>
            </a:lvl1pPr>
            <a:lvl2pPr marL="457200" indent="0">
              <a:buClr>
                <a:schemeClr val="accent6"/>
              </a:buClr>
              <a:buFontTx/>
              <a:buNone/>
              <a:defRPr/>
            </a:lvl2pPr>
            <a:lvl3pPr marL="914400" indent="0">
              <a:buClr>
                <a:schemeClr val="accent6"/>
              </a:buClr>
              <a:buFontTx/>
              <a:buNone/>
              <a:defRPr/>
            </a:lvl3pPr>
            <a:lvl4pPr marL="1371600" indent="0">
              <a:buClr>
                <a:schemeClr val="accent6"/>
              </a:buClr>
              <a:buFontTx/>
              <a:buNone/>
              <a:defRPr/>
            </a:lvl4pPr>
            <a:lvl5pPr marL="1828800" indent="0">
              <a:buClr>
                <a:schemeClr val="accent6"/>
              </a:buClr>
              <a:buFontTx/>
              <a:buNone/>
              <a:defRPr/>
            </a:lvl5pPr>
          </a:lstStyle>
          <a:p>
            <a:pPr lvl="0"/>
            <a:r>
              <a:rPr lang="en-US" dirty="0"/>
              <a:t>SUBTITLE</a:t>
            </a:r>
          </a:p>
        </p:txBody>
      </p:sp>
      <p:sp>
        <p:nvSpPr>
          <p:cNvPr id="6" name="Slide Number Placeholder 5"/>
          <p:cNvSpPr>
            <a:spLocks noGrp="1"/>
          </p:cNvSpPr>
          <p:nvPr>
            <p:ph type="sldNum" sz="quarter" idx="12"/>
          </p:nvPr>
        </p:nvSpPr>
        <p:spPr>
          <a:xfrm>
            <a:off x="11573690" y="6356350"/>
            <a:ext cx="400595" cy="365125"/>
          </a:xfrm>
        </p:spPr>
        <p:txBody>
          <a:bodyPr/>
          <a:lstStyle/>
          <a:p>
            <a:fld id="{860F4AC8-EDE8-C047-84ED-77C8E192B9F0}" type="slidenum">
              <a:rPr lang="en-US" smtClean="0"/>
              <a:t>‹#›</a:t>
            </a:fld>
            <a:endParaRPr lang="en-US"/>
          </a:p>
        </p:txBody>
      </p:sp>
      <p:sp>
        <p:nvSpPr>
          <p:cNvPr id="7" name="Rectangle 6"/>
          <p:cNvSpPr/>
          <p:nvPr userDrawn="1"/>
        </p:nvSpPr>
        <p:spPr>
          <a:xfrm>
            <a:off x="1410512" y="243192"/>
            <a:ext cx="10525326" cy="963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51298" y="243192"/>
            <a:ext cx="988979" cy="9630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590473" y="503861"/>
            <a:ext cx="10345365" cy="5914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2"/>
                </a:solidFill>
                <a:latin typeface="Univers LT Std 67 Bold Condensed" charset="0"/>
                <a:ea typeface="Univers LT Std 67 Bold Condensed" charset="0"/>
                <a:cs typeface="Univers LT Std 67 Bold Condensed" charset="0"/>
              </a:rPr>
              <a:t>Title/Heading</a:t>
            </a:r>
            <a:endParaRPr lang="en-US" b="1" dirty="0">
              <a:solidFill>
                <a:schemeClr val="accent6"/>
              </a:solidFill>
              <a:latin typeface="Univers LT Std 67 Bold Condensed" charset="0"/>
              <a:ea typeface="Univers LT Std 67 Bold Condensed" charset="0"/>
              <a:cs typeface="Univers LT Std 67 Bold Condensed" charset="0"/>
            </a:endParaRPr>
          </a:p>
        </p:txBody>
      </p:sp>
      <p:sp>
        <p:nvSpPr>
          <p:cNvPr id="10" name="Content Placeholder 2"/>
          <p:cNvSpPr>
            <a:spLocks noGrp="1"/>
          </p:cNvSpPr>
          <p:nvPr>
            <p:ph idx="13"/>
          </p:nvPr>
        </p:nvSpPr>
        <p:spPr>
          <a:xfrm>
            <a:off x="1410511" y="2020389"/>
            <a:ext cx="10525327" cy="2168616"/>
          </a:xfrm>
        </p:spPr>
        <p:txBody>
          <a:bodyPr/>
          <a:lstStyle>
            <a:lvl1pPr marL="457200" indent="-457200">
              <a:buClr>
                <a:schemeClr val="accent6"/>
              </a:buClr>
              <a:buFont typeface="Wingdings" charset="2"/>
              <a:buChar char="§"/>
              <a:defRPr/>
            </a:lvl1pPr>
            <a:lvl2pPr marL="800100" indent="-342900">
              <a:buClr>
                <a:schemeClr val="accent6"/>
              </a:buClr>
              <a:buFont typeface="Wingdings" charset="2"/>
              <a:buChar char="§"/>
              <a:defRPr/>
            </a:lvl2pPr>
            <a:lvl3pPr marL="1257300" indent="-342900">
              <a:buClr>
                <a:schemeClr val="accent6"/>
              </a:buClr>
              <a:buFont typeface="Wingdings" charset="2"/>
              <a:buChar char="§"/>
              <a:defRPr/>
            </a:lvl3pPr>
            <a:lvl4pPr marL="1657350" indent="-285750">
              <a:buClr>
                <a:schemeClr val="accent6"/>
              </a:buClr>
              <a:buFont typeface="Wingdings" charset="2"/>
              <a:buChar char="§"/>
              <a:defRPr/>
            </a:lvl4pPr>
            <a:lvl5pPr marL="2114550" indent="-285750">
              <a:buClr>
                <a:schemeClr val="accent6"/>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305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9A3E-41AD-A260-18D2-8E1CB7BFD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FFFA5A-4738-B584-BE0F-0B9060A26E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287B95-7EE6-CAD8-3A40-D49CD67E3F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F902F6-488A-1947-D6B7-9E8915674390}"/>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6" name="Footer Placeholder 5">
            <a:extLst>
              <a:ext uri="{FF2B5EF4-FFF2-40B4-BE49-F238E27FC236}">
                <a16:creationId xmlns:a16="http://schemas.microsoft.com/office/drawing/2014/main" id="{6B6D8680-A9FE-1FB5-F233-B653E3EDF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C6E31-7E6D-6AA1-8665-C2A2474CE5CA}"/>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231368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6A358-24DD-952A-40CC-FF030FB716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46599-0EAF-13F1-46D7-A18D57357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9135C3-3494-402D-2F3E-400A4A88EE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4CA1E-5E21-5086-D143-17B02B678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A6391F-0837-5CD6-B199-12AA640AF3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4A2CC0-E5CA-F4C3-1F16-C7D5D78277AC}"/>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8" name="Footer Placeholder 7">
            <a:extLst>
              <a:ext uri="{FF2B5EF4-FFF2-40B4-BE49-F238E27FC236}">
                <a16:creationId xmlns:a16="http://schemas.microsoft.com/office/drawing/2014/main" id="{36924C7E-2BB2-934A-5508-88E512D90E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54AAC6-7201-D1A0-ABED-6CA5959A38A1}"/>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245547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245C-ED0E-8B02-1681-223126DD11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8E0636-7F62-48E2-1FAA-1F15A6389FC8}"/>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4" name="Footer Placeholder 3">
            <a:extLst>
              <a:ext uri="{FF2B5EF4-FFF2-40B4-BE49-F238E27FC236}">
                <a16:creationId xmlns:a16="http://schemas.microsoft.com/office/drawing/2014/main" id="{629C0EDE-385A-EB8E-4E02-3690745FCB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210A40-860E-5351-131D-1B9F18EC8C5A}"/>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4204950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9EB2C4-A8E5-482F-B841-99E7ABC5F67C}"/>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3" name="Footer Placeholder 2">
            <a:extLst>
              <a:ext uri="{FF2B5EF4-FFF2-40B4-BE49-F238E27FC236}">
                <a16:creationId xmlns:a16="http://schemas.microsoft.com/office/drawing/2014/main" id="{745CB89D-2AE6-9FC0-3A07-51CD85E55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7090CF-B462-713F-9935-43B88E42EAF8}"/>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112344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149C-F659-9F5F-D1AB-0DED61ACD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8D1B95-5B19-E4B6-D223-2A5615941E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9CE815-6418-91A0-5637-F68861D4F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943FA5-DFCE-6942-78AE-8FE4BA8ED955}"/>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6" name="Footer Placeholder 5">
            <a:extLst>
              <a:ext uri="{FF2B5EF4-FFF2-40B4-BE49-F238E27FC236}">
                <a16:creationId xmlns:a16="http://schemas.microsoft.com/office/drawing/2014/main" id="{B6722E51-E80B-BD3A-477D-9569B878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2E8E7-CB6D-1F94-F7E9-E5938CA107E5}"/>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60727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6868-0EA2-A02E-ADCA-D668C6B144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ACF4A-FF7B-E9ED-4BFF-15B4AFE353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82221-8E8A-734C-309B-796A686AA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A0DB2-8271-5670-8010-8CA13412A87F}"/>
              </a:ext>
            </a:extLst>
          </p:cNvPr>
          <p:cNvSpPr>
            <a:spLocks noGrp="1"/>
          </p:cNvSpPr>
          <p:nvPr>
            <p:ph type="dt" sz="half" idx="10"/>
          </p:nvPr>
        </p:nvSpPr>
        <p:spPr/>
        <p:txBody>
          <a:bodyPr/>
          <a:lstStyle/>
          <a:p>
            <a:fld id="{E4190830-E8EB-CC49-9428-362E0B407FA7}" type="datetimeFigureOut">
              <a:rPr lang="en-US" smtClean="0"/>
              <a:t>2/17/25</a:t>
            </a:fld>
            <a:endParaRPr lang="en-US"/>
          </a:p>
        </p:txBody>
      </p:sp>
      <p:sp>
        <p:nvSpPr>
          <p:cNvPr id="6" name="Footer Placeholder 5">
            <a:extLst>
              <a:ext uri="{FF2B5EF4-FFF2-40B4-BE49-F238E27FC236}">
                <a16:creationId xmlns:a16="http://schemas.microsoft.com/office/drawing/2014/main" id="{5D2859E3-216D-1A88-45AD-5DD04268F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1E59F-39FE-3D02-B85D-7F6213B88400}"/>
              </a:ext>
            </a:extLst>
          </p:cNvPr>
          <p:cNvSpPr>
            <a:spLocks noGrp="1"/>
          </p:cNvSpPr>
          <p:nvPr>
            <p:ph type="sldNum" sz="quarter" idx="12"/>
          </p:nvPr>
        </p:nvSpPr>
        <p:spPr/>
        <p:txBody>
          <a:bodyPr/>
          <a:lstStyle/>
          <a:p>
            <a:fld id="{B76B9B21-ECB9-9D41-97B2-805A2EDE1E20}" type="slidenum">
              <a:rPr lang="en-US" smtClean="0"/>
              <a:t>‹#›</a:t>
            </a:fld>
            <a:endParaRPr lang="en-US"/>
          </a:p>
        </p:txBody>
      </p:sp>
    </p:spTree>
    <p:extLst>
      <p:ext uri="{BB962C8B-B14F-4D97-AF65-F5344CB8AC3E}">
        <p14:creationId xmlns:p14="http://schemas.microsoft.com/office/powerpoint/2010/main" val="3778244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78084-33AC-66D3-FA77-DF31B3F8CD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2EE380-65E9-1B93-978D-A4C4D44790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E05A2-4CEB-E8CE-5C1D-AFBF3C2B6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90830-E8EB-CC49-9428-362E0B407FA7}" type="datetimeFigureOut">
              <a:rPr lang="en-US" smtClean="0"/>
              <a:t>2/17/25</a:t>
            </a:fld>
            <a:endParaRPr lang="en-US"/>
          </a:p>
        </p:txBody>
      </p:sp>
      <p:sp>
        <p:nvSpPr>
          <p:cNvPr id="5" name="Footer Placeholder 4">
            <a:extLst>
              <a:ext uri="{FF2B5EF4-FFF2-40B4-BE49-F238E27FC236}">
                <a16:creationId xmlns:a16="http://schemas.microsoft.com/office/drawing/2014/main" id="{F8AF4B7B-7D02-97D7-A536-41D74F386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053D9E-8A7C-24CA-EBBB-8916227C3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B9B21-ECB9-9D41-97B2-805A2EDE1E20}" type="slidenum">
              <a:rPr lang="en-US" smtClean="0"/>
              <a:t>‹#›</a:t>
            </a:fld>
            <a:endParaRPr lang="en-US"/>
          </a:p>
        </p:txBody>
      </p:sp>
    </p:spTree>
    <p:extLst>
      <p:ext uri="{BB962C8B-B14F-4D97-AF65-F5344CB8AC3E}">
        <p14:creationId xmlns:p14="http://schemas.microsoft.com/office/powerpoint/2010/main" val="2021824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055761"/>
            <a:ext cx="12192000" cy="802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0" y="5989762"/>
            <a:ext cx="12192001" cy="65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35883" y="6436396"/>
            <a:ext cx="1165963" cy="365125"/>
          </a:xfrm>
          <a:prstGeom prst="rect">
            <a:avLst/>
          </a:prstGeom>
        </p:spPr>
        <p:txBody>
          <a:bodyPr vert="horz" lIns="91440" tIns="45720" rIns="91440" bIns="45720" rtlCol="0" anchor="ctr"/>
          <a:lstStyle>
            <a:lvl1pPr algn="r">
              <a:defRPr sz="900">
                <a:solidFill>
                  <a:srgbClr val="FFFFFF"/>
                </a:solidFill>
              </a:defRPr>
            </a:lvl1pPr>
          </a:lstStyle>
          <a:p>
            <a:fld id="{28F563FD-9491-4514-BDDC-EB38E62FBBEB}" type="datetime1">
              <a:rPr lang="en-US" smtClean="0"/>
              <a:t>2/17/25</a:t>
            </a:fld>
            <a:endParaRPr lang="en-US" dirty="0"/>
          </a:p>
        </p:txBody>
      </p:sp>
      <p:sp>
        <p:nvSpPr>
          <p:cNvPr id="6" name="Slide Number Placeholder 5"/>
          <p:cNvSpPr>
            <a:spLocks noGrp="1"/>
          </p:cNvSpPr>
          <p:nvPr>
            <p:ph type="sldNum" sz="quarter" idx="4"/>
          </p:nvPr>
        </p:nvSpPr>
        <p:spPr>
          <a:xfrm>
            <a:off x="5470467" y="6421565"/>
            <a:ext cx="1312025" cy="365125"/>
          </a:xfrm>
          <a:prstGeom prst="rect">
            <a:avLst/>
          </a:prstGeom>
        </p:spPr>
        <p:txBody>
          <a:bodyPr vert="horz" lIns="91440" tIns="45720" rIns="91440" bIns="45720" rtlCol="0" anchor="ctr"/>
          <a:lstStyle>
            <a:lvl1pPr algn="ct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303636" y="6232518"/>
            <a:ext cx="677025" cy="448726"/>
          </a:xfrm>
          <a:prstGeom prst="rect">
            <a:avLst/>
          </a:prstGeom>
        </p:spPr>
      </p:pic>
    </p:spTree>
    <p:extLst>
      <p:ext uri="{BB962C8B-B14F-4D97-AF65-F5344CB8AC3E}">
        <p14:creationId xmlns:p14="http://schemas.microsoft.com/office/powerpoint/2010/main" val="1600548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8" r:id="rId16"/>
    <p:sldLayoutId id="2147483679" r:id="rId17"/>
    <p:sldLayoutId id="2147483680" r:id="rId18"/>
    <p:sldLayoutId id="2147483681" r:id="rId19"/>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0.jpe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6" name="Rectangle 4165">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67" name="Rectangle 4166">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168" name="Straight Connector 4167">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69" name="Rectangle 416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C3DE7B7-9D89-51C9-FD0F-B3E16692AF0D}"/>
              </a:ext>
            </a:extLst>
          </p:cNvPr>
          <p:cNvSpPr txBox="1">
            <a:spLocks/>
          </p:cNvSpPr>
          <p:nvPr/>
        </p:nvSpPr>
        <p:spPr>
          <a:xfrm>
            <a:off x="6709719" y="523684"/>
            <a:ext cx="4840023" cy="156201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5000"/>
              </a:lnSpc>
              <a:spcAft>
                <a:spcPts val="600"/>
              </a:spcAft>
            </a:pPr>
            <a:r>
              <a:rPr lang="en-US" sz="4800" b="1" spc="-50" dirty="0">
                <a:solidFill>
                  <a:schemeClr val="tx1">
                    <a:lumMod val="75000"/>
                    <a:lumOff val="25000"/>
                  </a:schemeClr>
                </a:solidFill>
              </a:rPr>
              <a:t>Sports Gambling in the U.S.</a:t>
            </a:r>
          </a:p>
        </p:txBody>
      </p:sp>
      <p:pic>
        <p:nvPicPr>
          <p:cNvPr id="2" name="Google Shape;109;p1">
            <a:extLst>
              <a:ext uri="{FF2B5EF4-FFF2-40B4-BE49-F238E27FC236}">
                <a16:creationId xmlns:a16="http://schemas.microsoft.com/office/drawing/2014/main" id="{9F9F2F18-3DD8-F413-8BB6-CF233AC7725E}"/>
              </a:ext>
            </a:extLst>
          </p:cNvPr>
          <p:cNvPicPr preferRelativeResize="0"/>
          <p:nvPr/>
        </p:nvPicPr>
        <p:blipFill rotWithShape="1">
          <a:blip r:embed="rId3" cstate="print">
            <a:extLst>
              <a:ext uri="{28A0092B-C50C-407E-A947-70E740481C1C}">
                <a14:useLocalDpi xmlns:a14="http://schemas.microsoft.com/office/drawing/2010/main"/>
              </a:ext>
            </a:extLst>
          </a:blip>
          <a:srcRect/>
          <a:stretch/>
        </p:blipFill>
        <p:spPr>
          <a:xfrm>
            <a:off x="7119581" y="2971698"/>
            <a:ext cx="4020297" cy="2476136"/>
          </a:xfrm>
          <a:prstGeom prst="rect">
            <a:avLst/>
          </a:prstGeom>
          <a:noFill/>
        </p:spPr>
      </p:pic>
      <p:cxnSp>
        <p:nvCxnSpPr>
          <p:cNvPr id="4170" name="Straight Connector 4169">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4D0CA62A-B3F2-0384-D25B-923CEE3B5783}"/>
              </a:ext>
            </a:extLst>
          </p:cNvPr>
          <p:cNvSpPr txBox="1">
            <a:spLocks/>
          </p:cNvSpPr>
          <p:nvPr/>
        </p:nvSpPr>
        <p:spPr>
          <a:xfrm>
            <a:off x="6598508" y="2198914"/>
            <a:ext cx="4951234" cy="3670179"/>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Clr>
                <a:schemeClr val="accent1"/>
              </a:buClr>
              <a:buFont typeface="Calibri" panose="020F0502020204030204" pitchFamily="34" charset="0"/>
              <a:buNone/>
            </a:pPr>
            <a:r>
              <a:rPr lang="en-US" dirty="0">
                <a:solidFill>
                  <a:schemeClr val="tx1">
                    <a:lumMod val="75000"/>
                    <a:lumOff val="25000"/>
                  </a:schemeClr>
                </a:solidFill>
              </a:rPr>
              <a:t>Joshua B. Grubbs, Ph.D.</a:t>
            </a:r>
          </a:p>
          <a:p>
            <a:pPr marL="0" indent="0">
              <a:buClr>
                <a:schemeClr val="accent1"/>
              </a:buClr>
              <a:buFont typeface="Calibri" panose="020F0502020204030204" pitchFamily="34" charset="0"/>
              <a:buNone/>
            </a:pPr>
            <a:endParaRPr lang="en-US" strike="sngStrike" dirty="0">
              <a:solidFill>
                <a:schemeClr val="tx1">
                  <a:lumMod val="75000"/>
                  <a:lumOff val="25000"/>
                </a:schemeClr>
              </a:solidFill>
            </a:endParaRPr>
          </a:p>
        </p:txBody>
      </p:sp>
      <p:sp>
        <p:nvSpPr>
          <p:cNvPr id="4171" name="Rectangle 4170">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72" name="Rectangle 4171">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02" name="Picture 6" descr="Sports betting explosion: Eye-popping look at industry's climb">
            <a:extLst>
              <a:ext uri="{FF2B5EF4-FFF2-40B4-BE49-F238E27FC236}">
                <a16:creationId xmlns:a16="http://schemas.microsoft.com/office/drawing/2014/main" id="{59098527-C79A-D3ED-EC0C-E6D477E1AC9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6405064" cy="63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55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02CCFE-8E0B-5875-1E2F-107BBDF57BDC}"/>
              </a:ext>
            </a:extLst>
          </p:cNvPr>
          <p:cNvSpPr/>
          <p:nvPr/>
        </p:nvSpPr>
        <p:spPr>
          <a:xfrm>
            <a:off x="250826" y="237067"/>
            <a:ext cx="11685014"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As of March, 2024</a:t>
            </a:r>
          </a:p>
        </p:txBody>
      </p:sp>
      <p:pic>
        <p:nvPicPr>
          <p:cNvPr id="11" name="Picture 10" descr="A map of the united states&#10;&#10;Description automatically generated">
            <a:extLst>
              <a:ext uri="{FF2B5EF4-FFF2-40B4-BE49-F238E27FC236}">
                <a16:creationId xmlns:a16="http://schemas.microsoft.com/office/drawing/2014/main" id="{86C4EB72-19E5-567B-EB42-AA3AAE0EDFC5}"/>
              </a:ext>
            </a:extLst>
          </p:cNvPr>
          <p:cNvPicPr>
            <a:picLocks noChangeAspect="1"/>
          </p:cNvPicPr>
          <p:nvPr/>
        </p:nvPicPr>
        <p:blipFill>
          <a:blip r:embed="rId3"/>
          <a:stretch>
            <a:fillRect/>
          </a:stretch>
        </p:blipFill>
        <p:spPr>
          <a:xfrm>
            <a:off x="1512368" y="0"/>
            <a:ext cx="9161929" cy="6211476"/>
          </a:xfrm>
          <a:prstGeom prst="rect">
            <a:avLst/>
          </a:prstGeom>
        </p:spPr>
      </p:pic>
    </p:spTree>
    <p:extLst>
      <p:ext uri="{BB962C8B-B14F-4D97-AF65-F5344CB8AC3E}">
        <p14:creationId xmlns:p14="http://schemas.microsoft.com/office/powerpoint/2010/main" val="169388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154FE4-DBB3-C651-6E91-5569BCAB7852}"/>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9218" name="Picture 2" descr="A large screen with images on it&#10;&#10;Description automatically generated">
            <a:extLst>
              <a:ext uri="{FF2B5EF4-FFF2-40B4-BE49-F238E27FC236}">
                <a16:creationId xmlns:a16="http://schemas.microsoft.com/office/drawing/2014/main" id="{92E052B4-2CAC-314C-AD6E-947DF79509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25" y="1214438"/>
            <a:ext cx="12200625" cy="49298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02CCFE-8E0B-5875-1E2F-107BBDF57BDC}"/>
              </a:ext>
            </a:extLst>
          </p:cNvPr>
          <p:cNvSpPr/>
          <p:nvPr/>
        </p:nvSpPr>
        <p:spPr>
          <a:xfrm>
            <a:off x="250826" y="237067"/>
            <a:ext cx="11685014"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Sports Books</a:t>
            </a:r>
            <a:endParaRPr lang="en-US" sz="4000" b="1" dirty="0">
              <a:solidFill>
                <a:schemeClr val="tx1"/>
              </a:solidFill>
            </a:endParaRPr>
          </a:p>
        </p:txBody>
      </p:sp>
    </p:spTree>
    <p:extLst>
      <p:ext uri="{BB962C8B-B14F-4D97-AF65-F5344CB8AC3E}">
        <p14:creationId xmlns:p14="http://schemas.microsoft.com/office/powerpoint/2010/main" val="2175370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0" name="Picture 6" descr="Friends Drinking Beer Watching Soccer Game And Using Mobile App For Betting  Stock Photo - Download Image Now - iStock">
            <a:extLst>
              <a:ext uri="{FF2B5EF4-FFF2-40B4-BE49-F238E27FC236}">
                <a16:creationId xmlns:a16="http://schemas.microsoft.com/office/drawing/2014/main" id="{E5C8A216-9702-BCE5-89A1-1BD58E3B3EE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Y Lawmakers Advance Mobile Sports Betting Measure - BloodHorse">
            <a:extLst>
              <a:ext uri="{FF2B5EF4-FFF2-40B4-BE49-F238E27FC236}">
                <a16:creationId xmlns:a16="http://schemas.microsoft.com/office/drawing/2014/main" id="{68465EE2-A96A-F932-D710-3265A43ED9B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York hits home run with mobile sports betting | Business | nny360.com">
            <a:extLst>
              <a:ext uri="{FF2B5EF4-FFF2-40B4-BE49-F238E27FC236}">
                <a16:creationId xmlns:a16="http://schemas.microsoft.com/office/drawing/2014/main" id="{F6EA9164-A7FD-4EFF-41B6-2BE65ED2BA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154FE4-DBB3-C651-6E91-5569BCAB7852}"/>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11268" name="Picture 4" descr="A group of men in sports uniforms&#10;&#10;Description automatically generated">
            <a:extLst>
              <a:ext uri="{FF2B5EF4-FFF2-40B4-BE49-F238E27FC236}">
                <a16:creationId xmlns:a16="http://schemas.microsoft.com/office/drawing/2014/main" id="{2179373A-47A5-0C84-A648-94825C1E0C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6" y="1399822"/>
            <a:ext cx="11685012" cy="47565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02CCFE-8E0B-5875-1E2F-107BBDF57BDC}"/>
              </a:ext>
            </a:extLst>
          </p:cNvPr>
          <p:cNvSpPr/>
          <p:nvPr/>
        </p:nvSpPr>
        <p:spPr>
          <a:xfrm>
            <a:off x="250826" y="237067"/>
            <a:ext cx="11685014"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Fantasy Sports</a:t>
            </a:r>
          </a:p>
        </p:txBody>
      </p:sp>
    </p:spTree>
    <p:extLst>
      <p:ext uri="{BB962C8B-B14F-4D97-AF65-F5344CB8AC3E}">
        <p14:creationId xmlns:p14="http://schemas.microsoft.com/office/powerpoint/2010/main" val="2724470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154FE4-DBB3-C651-6E91-5569BCAB7852}"/>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1026" name="Picture 2" descr="A sports field with a blue sign&#10;&#10;Description automatically generated">
            <a:extLst>
              <a:ext uri="{FF2B5EF4-FFF2-40B4-BE49-F238E27FC236}">
                <a16:creationId xmlns:a16="http://schemas.microsoft.com/office/drawing/2014/main" id="{65CAB09B-1641-49EE-B036-988A7AAD5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66899"/>
            <a:ext cx="12192000" cy="4632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02CCFE-8E0B-5875-1E2F-107BBDF57BDC}"/>
              </a:ext>
            </a:extLst>
          </p:cNvPr>
          <p:cNvSpPr/>
          <p:nvPr/>
        </p:nvSpPr>
        <p:spPr>
          <a:xfrm>
            <a:off x="250826" y="237067"/>
            <a:ext cx="11685014"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Daily Fantasy Sports</a:t>
            </a:r>
          </a:p>
        </p:txBody>
      </p:sp>
    </p:spTree>
    <p:extLst>
      <p:ext uri="{BB962C8B-B14F-4D97-AF65-F5344CB8AC3E}">
        <p14:creationId xmlns:p14="http://schemas.microsoft.com/office/powerpoint/2010/main" val="218510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154FE4-DBB3-C651-6E91-5569BCAB7852}"/>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15362" name="Picture 2" descr="A group of people in a room with computers&#10;&#10;Description automatically generated">
            <a:extLst>
              <a:ext uri="{FF2B5EF4-FFF2-40B4-BE49-F238E27FC236}">
                <a16:creationId xmlns:a16="http://schemas.microsoft.com/office/drawing/2014/main" id="{1D4E49D1-3EF6-5CEB-B19C-0F9958DFC3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4" y="1466899"/>
            <a:ext cx="11685013" cy="46774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02CCFE-8E0B-5875-1E2F-107BBDF57BDC}"/>
              </a:ext>
            </a:extLst>
          </p:cNvPr>
          <p:cNvSpPr/>
          <p:nvPr/>
        </p:nvSpPr>
        <p:spPr>
          <a:xfrm>
            <a:off x="250824" y="237067"/>
            <a:ext cx="11685015"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e-sports</a:t>
            </a:r>
          </a:p>
        </p:txBody>
      </p:sp>
    </p:spTree>
    <p:extLst>
      <p:ext uri="{BB962C8B-B14F-4D97-AF65-F5344CB8AC3E}">
        <p14:creationId xmlns:p14="http://schemas.microsoft.com/office/powerpoint/2010/main" val="2296118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 descr="Two small people with big red question marks&#10;&#10;"/>
          <p:cNvPicPr>
            <a:picLocks noChangeAspect="1"/>
          </p:cNvPicPr>
          <p:nvPr/>
        </p:nvPicPr>
        <p:blipFill>
          <a:blip r:embed="rId2"/>
          <a:stretch>
            <a:fillRect/>
          </a:stretch>
        </p:blipFill>
        <p:spPr>
          <a:xfrm>
            <a:off x="0" y="-199438"/>
            <a:ext cx="12192000" cy="7256876"/>
          </a:xfrm>
          <a:prstGeom prst="rect">
            <a:avLst/>
          </a:prstGeom>
          <a:ln w="12700">
            <a:miter lim="400000"/>
          </a:ln>
        </p:spPr>
      </p:pic>
    </p:spTree>
    <p:extLst>
      <p:ext uri="{BB962C8B-B14F-4D97-AF65-F5344CB8AC3E}">
        <p14:creationId xmlns:p14="http://schemas.microsoft.com/office/powerpoint/2010/main" val="3520718327"/>
      </p:ext>
    </p:extLst>
  </p:cSld>
  <p:clrMapOvr>
    <a:masterClrMapping/>
  </p:clrMapOvr>
  <p:transition spd="med" advTm="1319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D077F24-76DD-4C6B-3FA4-B930F4E3E88A}"/>
              </a:ext>
            </a:extLst>
          </p:cNvPr>
          <p:cNvGraphicFramePr/>
          <p:nvPr>
            <p:extLst>
              <p:ext uri="{D42A27DB-BD31-4B8C-83A1-F6EECF244321}">
                <p14:modId xmlns:p14="http://schemas.microsoft.com/office/powerpoint/2010/main" val="2735387300"/>
              </p:ext>
            </p:extLst>
          </p:nvPr>
        </p:nvGraphicFramePr>
        <p:xfrm>
          <a:off x="0" y="1"/>
          <a:ext cx="12192000" cy="60242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076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E314A1E-40FC-89F7-A583-6D11375BC3A4}"/>
              </a:ext>
            </a:extLst>
          </p:cNvPr>
          <p:cNvGraphicFramePr/>
          <p:nvPr>
            <p:extLst>
              <p:ext uri="{D42A27DB-BD31-4B8C-83A1-F6EECF244321}">
                <p14:modId xmlns:p14="http://schemas.microsoft.com/office/powerpoint/2010/main" val="578955782"/>
              </p:ext>
            </p:extLst>
          </p:nvPr>
        </p:nvGraphicFramePr>
        <p:xfrm>
          <a:off x="0" y="1"/>
          <a:ext cx="12192000" cy="5988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887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BD22-FB3A-26FD-E2F9-DC607818EB1F}"/>
              </a:ext>
            </a:extLst>
          </p:cNvPr>
          <p:cNvSpPr>
            <a:spLocks noGrp="1"/>
          </p:cNvSpPr>
          <p:nvPr>
            <p:ph type="title"/>
          </p:nvPr>
        </p:nvSpPr>
        <p:spPr/>
        <p:txBody>
          <a:bodyPr/>
          <a:lstStyle/>
          <a:p>
            <a:r>
              <a:rPr lang="en-US" dirty="0"/>
              <a:t>ICRG Sports Wagering Fund</a:t>
            </a:r>
          </a:p>
        </p:txBody>
      </p:sp>
      <p:sp>
        <p:nvSpPr>
          <p:cNvPr id="3" name="Content Placeholder 2">
            <a:extLst>
              <a:ext uri="{FF2B5EF4-FFF2-40B4-BE49-F238E27FC236}">
                <a16:creationId xmlns:a16="http://schemas.microsoft.com/office/drawing/2014/main" id="{5D1467B9-B443-8F25-7519-5F79FDB18272}"/>
              </a:ext>
            </a:extLst>
          </p:cNvPr>
          <p:cNvSpPr>
            <a:spLocks noGrp="1"/>
          </p:cNvSpPr>
          <p:nvPr>
            <p:ph idx="1"/>
          </p:nvPr>
        </p:nvSpPr>
        <p:spPr/>
        <p:txBody>
          <a:bodyPr>
            <a:normAutofit/>
          </a:bodyPr>
          <a:lstStyle/>
          <a:p>
            <a:pPr>
              <a:buFont typeface="Arial" panose="020B0604020202020204" pitchFamily="34" charset="0"/>
              <a:buChar char="•"/>
            </a:pPr>
            <a:r>
              <a:rPr lang="en-US" sz="2800" dirty="0"/>
              <a:t>Initially Announced for Applications due in 2020</a:t>
            </a:r>
          </a:p>
          <a:p>
            <a:pPr>
              <a:buFont typeface="Arial" panose="020B0604020202020204" pitchFamily="34" charset="0"/>
              <a:buChar char="•"/>
            </a:pPr>
            <a:r>
              <a:rPr lang="en-US" sz="2800" dirty="0"/>
              <a:t>Applications Resumed in 2021</a:t>
            </a:r>
          </a:p>
          <a:p>
            <a:pPr>
              <a:buFont typeface="Arial" panose="020B0604020202020204" pitchFamily="34" charset="0"/>
              <a:buChar char="•"/>
            </a:pPr>
            <a:r>
              <a:rPr lang="en-US" sz="2800" dirty="0"/>
              <a:t>Funding Began in Fall of 2021. </a:t>
            </a:r>
          </a:p>
          <a:p>
            <a:pPr>
              <a:buFont typeface="Arial" panose="020B0604020202020204" pitchFamily="34" charset="0"/>
              <a:buChar char="•"/>
            </a:pPr>
            <a:endParaRPr lang="en-US" sz="2800" dirty="0"/>
          </a:p>
          <a:p>
            <a:pPr>
              <a:buFont typeface="Arial" panose="020B0604020202020204" pitchFamily="34" charset="0"/>
              <a:buChar char="•"/>
            </a:pPr>
            <a:r>
              <a:rPr lang="en-US" sz="2800" dirty="0"/>
              <a:t>$402,000.00</a:t>
            </a:r>
          </a:p>
        </p:txBody>
      </p:sp>
    </p:spTree>
    <p:extLst>
      <p:ext uri="{BB962C8B-B14F-4D97-AF65-F5344CB8AC3E}">
        <p14:creationId xmlns:p14="http://schemas.microsoft.com/office/powerpoint/2010/main" val="263367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7170" name="Picture 2" descr="Sports bettors: From sharps to steam chasers to superfans | Betting | Sports">
            <a:extLst>
              <a:ext uri="{FF2B5EF4-FFF2-40B4-BE49-F238E27FC236}">
                <a16:creationId xmlns:a16="http://schemas.microsoft.com/office/drawing/2014/main" id="{7BEB956B-F06F-3455-DABD-903F45B9DC1D}"/>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1" y="-826911"/>
            <a:ext cx="12479867" cy="83199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7AEA65-1E0F-44BD-C0A1-61D4E8973A9A}"/>
              </a:ext>
            </a:extLst>
          </p:cNvPr>
          <p:cNvSpPr>
            <a:spLocks noGrp="1"/>
          </p:cNvSpPr>
          <p:nvPr>
            <p:ph type="title" idx="4294967295"/>
          </p:nvPr>
        </p:nvSpPr>
        <p:spPr>
          <a:xfrm>
            <a:off x="1063635" y="1646232"/>
            <a:ext cx="10058400" cy="3565525"/>
          </a:xfrm>
        </p:spPr>
        <p:txBody>
          <a:bodyPr vert="horz" lIns="91440" tIns="45720" rIns="91440" bIns="45720" rtlCol="0" anchor="b">
            <a:normAutofit/>
          </a:bodyPr>
          <a:lstStyle/>
          <a:p>
            <a:r>
              <a:rPr lang="en-US" sz="6200" dirty="0">
                <a:solidFill>
                  <a:srgbClr val="FFFFFF"/>
                </a:solidFill>
              </a:rPr>
              <a:t>Sports betting is not inherently more risky than other forms of gambling… but sports gamblers are.</a:t>
            </a:r>
          </a:p>
        </p:txBody>
      </p:sp>
    </p:spTree>
    <p:extLst>
      <p:ext uri="{BB962C8B-B14F-4D97-AF65-F5344CB8AC3E}">
        <p14:creationId xmlns:p14="http://schemas.microsoft.com/office/powerpoint/2010/main" val="15312395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DE1E0C1-D51E-245A-5CFF-0B7388CFB373}"/>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401" t="-231004" r="-218784" b="-2"/>
          <a:stretch/>
        </p:blipFill>
        <p:spPr>
          <a:xfrm>
            <a:off x="0" y="1214438"/>
            <a:ext cx="14793913" cy="3235325"/>
          </a:xfrm>
        </p:spPr>
      </p:pic>
      <p:pic>
        <p:nvPicPr>
          <p:cNvPr id="5122" name="Picture 2">
            <a:extLst>
              <a:ext uri="{FF2B5EF4-FFF2-40B4-BE49-F238E27FC236}">
                <a16:creationId xmlns:a16="http://schemas.microsoft.com/office/drawing/2014/main" id="{B33F8F17-B122-106B-1CB6-3BBAF8F1E45D}"/>
              </a:ext>
              <a:ext uri="{C183D7F6-B498-43B3-948B-1728B52AA6E4}">
                <adec:decorative xmlns:adec="http://schemas.microsoft.com/office/drawing/2017/decorative" val="1"/>
              </a:ext>
            </a:extLst>
          </p:cNvPr>
          <p:cNvPicPr>
            <a:picLocks noGrp="1" noChangeAspect="1" noChangeArrowheads="1"/>
          </p:cNvPicPr>
          <p:nvPr>
            <p:ph type="pic" sz="quarter" idx="4294967295"/>
          </p:nvPr>
        </p:nvPicPr>
        <p:blipFill rotWithShape="1">
          <a:blip r:embed="rId5" cstate="print">
            <a:extLst>
              <a:ext uri="{28A0092B-C50C-407E-A947-70E740481C1C}">
                <a14:useLocalDpi xmlns:a14="http://schemas.microsoft.com/office/drawing/2010/main"/>
              </a:ext>
            </a:extLst>
          </a:blip>
          <a:srcRect l="-16293" t="-15597" r="-866" b="-1"/>
          <a:stretch/>
        </p:blipFill>
        <p:spPr bwMode="auto">
          <a:xfrm>
            <a:off x="6191250" y="1878013"/>
            <a:ext cx="6000750" cy="3940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10D4E3-5C9D-29F1-A359-4F67023422FD}"/>
              </a:ext>
            </a:extLst>
          </p:cNvPr>
          <p:cNvSpPr/>
          <p:nvPr/>
        </p:nvSpPr>
        <p:spPr>
          <a:xfrm>
            <a:off x="304800" y="237067"/>
            <a:ext cx="11631039"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Present Study</a:t>
            </a:r>
          </a:p>
        </p:txBody>
      </p:sp>
    </p:spTree>
    <p:extLst>
      <p:ext uri="{BB962C8B-B14F-4D97-AF65-F5344CB8AC3E}">
        <p14:creationId xmlns:p14="http://schemas.microsoft.com/office/powerpoint/2010/main" val="1351199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105E9D-A817-5AC1-39C6-1F5370D8BF1E}"/>
              </a:ext>
            </a:extLst>
          </p:cNvPr>
          <p:cNvSpPr txBox="1"/>
          <p:nvPr/>
        </p:nvSpPr>
        <p:spPr>
          <a:xfrm>
            <a:off x="391886" y="1534886"/>
            <a:ext cx="11543953"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t>Total N = 4,359</a:t>
            </a:r>
          </a:p>
          <a:p>
            <a:pPr marL="914400" lvl="1" indent="-457200">
              <a:buFont typeface="Arial" panose="020B0604020202020204" pitchFamily="34" charset="0"/>
              <a:buChar char="•"/>
            </a:pPr>
            <a:r>
              <a:rPr lang="en-US" sz="3200" dirty="0"/>
              <a:t>n = 2,806(U.S. Nationally Representative)</a:t>
            </a:r>
          </a:p>
          <a:p>
            <a:pPr marL="914400" lvl="1" indent="-457200">
              <a:buFont typeface="Arial" panose="020B0604020202020204" pitchFamily="34" charset="0"/>
              <a:buChar char="•"/>
            </a:pPr>
            <a:r>
              <a:rPr lang="en-US" sz="3200" dirty="0"/>
              <a:t>n = 1,553 (Oversample of Sports Bettors)</a:t>
            </a:r>
          </a:p>
          <a:p>
            <a:pPr marL="457200" indent="-457200">
              <a:buFont typeface="Arial" panose="020B0604020202020204" pitchFamily="34" charset="0"/>
              <a:buChar char="•"/>
            </a:pPr>
            <a:r>
              <a:rPr lang="en-US" sz="3200" dirty="0"/>
              <a:t>Measures</a:t>
            </a:r>
          </a:p>
          <a:p>
            <a:pPr marL="914400" lvl="1" indent="-457200">
              <a:buFont typeface="Arial" panose="020B0604020202020204" pitchFamily="34" charset="0"/>
              <a:buChar char="•"/>
            </a:pPr>
            <a:r>
              <a:rPr lang="en-US" sz="3200" dirty="0"/>
              <a:t>17 gambling behaviors</a:t>
            </a:r>
          </a:p>
          <a:p>
            <a:pPr marL="914400" lvl="1" indent="-457200">
              <a:buFont typeface="Arial" panose="020B0604020202020204" pitchFamily="34" charset="0"/>
              <a:buChar char="•"/>
            </a:pPr>
            <a:r>
              <a:rPr lang="en-US" sz="3200" dirty="0"/>
              <a:t>Problem Gambling Severity Index</a:t>
            </a:r>
          </a:p>
          <a:p>
            <a:pPr marL="914400" lvl="1" indent="-457200">
              <a:buFont typeface="Arial" panose="020B0604020202020204" pitchFamily="34" charset="0"/>
              <a:buChar char="•"/>
            </a:pPr>
            <a:r>
              <a:rPr lang="en-US" sz="3200" dirty="0"/>
              <a:t>Substance Use Behaviors</a:t>
            </a:r>
          </a:p>
          <a:p>
            <a:pPr marL="914400" lvl="1" indent="-457200">
              <a:buFont typeface="Arial" panose="020B0604020202020204" pitchFamily="34" charset="0"/>
              <a:buChar char="•"/>
            </a:pPr>
            <a:r>
              <a:rPr lang="en-US" sz="3200" dirty="0"/>
              <a:t>Gambling cognitions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p:txBody>
      </p:sp>
      <p:sp>
        <p:nvSpPr>
          <p:cNvPr id="4" name="Rectangle 3">
            <a:extLst>
              <a:ext uri="{FF2B5EF4-FFF2-40B4-BE49-F238E27FC236}">
                <a16:creationId xmlns:a16="http://schemas.microsoft.com/office/drawing/2014/main" id="{093FA53D-2B50-38BD-EE91-E85D72EB316E}"/>
              </a:ext>
            </a:extLst>
          </p:cNvPr>
          <p:cNvSpPr/>
          <p:nvPr/>
        </p:nvSpPr>
        <p:spPr>
          <a:xfrm>
            <a:off x="391886" y="237067"/>
            <a:ext cx="11543953"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Present Study</a:t>
            </a:r>
          </a:p>
        </p:txBody>
      </p:sp>
    </p:spTree>
    <p:extLst>
      <p:ext uri="{BB962C8B-B14F-4D97-AF65-F5344CB8AC3E}">
        <p14:creationId xmlns:p14="http://schemas.microsoft.com/office/powerpoint/2010/main" val="1094006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Progress: Baseline, First  Follow-up, Second Follow-up, Third Follow-up, Final Follow-up">
            <a:extLst>
              <a:ext uri="{FF2B5EF4-FFF2-40B4-BE49-F238E27FC236}">
                <a16:creationId xmlns:a16="http://schemas.microsoft.com/office/drawing/2014/main" id="{EF78FB81-11FE-CE4D-2245-6B79B1EEFE7F}"/>
              </a:ext>
            </a:extLst>
          </p:cNvPr>
          <p:cNvGraphicFramePr/>
          <p:nvPr>
            <p:extLst>
              <p:ext uri="{D42A27DB-BD31-4B8C-83A1-F6EECF244321}">
                <p14:modId xmlns:p14="http://schemas.microsoft.com/office/powerpoint/2010/main" val="3387027904"/>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descr="Baseline, ">
            <a:extLst>
              <a:ext uri="{FF2B5EF4-FFF2-40B4-BE49-F238E27FC236}">
                <a16:creationId xmlns:a16="http://schemas.microsoft.com/office/drawing/2014/main" id="{F5A287FF-545B-3371-A138-957FDAFCBB0F}"/>
              </a:ext>
            </a:extLst>
          </p:cNvPr>
          <p:cNvSpPr/>
          <p:nvPr/>
        </p:nvSpPr>
        <p:spPr>
          <a:xfrm>
            <a:off x="8965" y="1879210"/>
            <a:ext cx="2196353" cy="28182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0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per with text on it&#10;&#10;Description automatically generated">
            <a:extLst>
              <a:ext uri="{FF2B5EF4-FFF2-40B4-BE49-F238E27FC236}">
                <a16:creationId xmlns:a16="http://schemas.microsoft.com/office/drawing/2014/main" id="{EAC618B4-68D0-E4F4-1B8C-6A8A66B302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81379" y="3573202"/>
            <a:ext cx="3061256" cy="3151000"/>
          </a:xfrm>
          <a:prstGeom prst="rect">
            <a:avLst/>
          </a:prstGeom>
        </p:spPr>
      </p:pic>
      <p:pic>
        <p:nvPicPr>
          <p:cNvPr id="11" name="Picture 10" descr="A screenshot of a paper&#10;&#10;Description automatically generated">
            <a:extLst>
              <a:ext uri="{FF2B5EF4-FFF2-40B4-BE49-F238E27FC236}">
                <a16:creationId xmlns:a16="http://schemas.microsoft.com/office/drawing/2014/main" id="{F53A87AA-CE9C-0D5A-5229-59FEE532A5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7165" y="3271118"/>
            <a:ext cx="3061255" cy="3150999"/>
          </a:xfrm>
          <a:prstGeom prst="rect">
            <a:avLst/>
          </a:prstGeom>
        </p:spPr>
      </p:pic>
      <p:pic>
        <p:nvPicPr>
          <p:cNvPr id="13" name="Picture 12" descr="A close-up of a newspaper&#10;&#10;Description automatically generated">
            <a:extLst>
              <a:ext uri="{FF2B5EF4-FFF2-40B4-BE49-F238E27FC236}">
                <a16:creationId xmlns:a16="http://schemas.microsoft.com/office/drawing/2014/main" id="{91338FB2-6C6C-C91A-97F4-77E85163D4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0564" y="-1"/>
            <a:ext cx="2907870" cy="2993117"/>
          </a:xfrm>
          <a:prstGeom prst="rect">
            <a:avLst/>
          </a:prstGeom>
        </p:spPr>
      </p:pic>
      <p:pic>
        <p:nvPicPr>
          <p:cNvPr id="15" name="Picture 14" descr="A close-up of a newspaper&#10;&#10;Description automatically generated">
            <a:extLst>
              <a:ext uri="{FF2B5EF4-FFF2-40B4-BE49-F238E27FC236}">
                <a16:creationId xmlns:a16="http://schemas.microsoft.com/office/drawing/2014/main" id="{29C637D7-3948-42C4-B0BF-B6A8DE5573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3991" y="1"/>
            <a:ext cx="2907869" cy="2993116"/>
          </a:xfrm>
          <a:prstGeom prst="rect">
            <a:avLst/>
          </a:prstGeom>
        </p:spPr>
      </p:pic>
      <p:pic>
        <p:nvPicPr>
          <p:cNvPr id="19" name="Picture 18" descr="A screenshot of a document&#10;&#10;Description automatically generated">
            <a:extLst>
              <a:ext uri="{FF2B5EF4-FFF2-40B4-BE49-F238E27FC236}">
                <a16:creationId xmlns:a16="http://schemas.microsoft.com/office/drawing/2014/main" id="{81FA890A-E62D-D59E-3167-7D168DA35DD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63760" y="3429000"/>
            <a:ext cx="3061253" cy="2993117"/>
          </a:xfrm>
          <a:prstGeom prst="rect">
            <a:avLst/>
          </a:prstGeom>
        </p:spPr>
      </p:pic>
      <p:pic>
        <p:nvPicPr>
          <p:cNvPr id="21" name="Picture 20" descr="A screenshot of a news article&#10;&#10;Description automatically generated">
            <a:extLst>
              <a:ext uri="{FF2B5EF4-FFF2-40B4-BE49-F238E27FC236}">
                <a16:creationId xmlns:a16="http://schemas.microsoft.com/office/drawing/2014/main" id="{C7B151AD-7280-7926-42F3-414CB190176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30747" y="0"/>
            <a:ext cx="3061253" cy="2993117"/>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B7304B91-9652-AF93-13BD-7CFE29EFE72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307" y="3429002"/>
            <a:ext cx="3061251" cy="2993115"/>
          </a:xfrm>
          <a:prstGeom prst="rect">
            <a:avLst/>
          </a:prstGeom>
        </p:spPr>
      </p:pic>
      <p:pic>
        <p:nvPicPr>
          <p:cNvPr id="25" name="Picture 24" descr="A document with text and images&#10;&#10;Description automatically generated with medium confidence">
            <a:extLst>
              <a:ext uri="{FF2B5EF4-FFF2-40B4-BE49-F238E27FC236}">
                <a16:creationId xmlns:a16="http://schemas.microsoft.com/office/drawing/2014/main" id="{A7C672E5-72DD-CB71-21AE-8245940DBEF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989" y="-2"/>
            <a:ext cx="3061252" cy="2993116"/>
          </a:xfrm>
          <a:prstGeom prst="rect">
            <a:avLst/>
          </a:prstGeom>
        </p:spPr>
      </p:pic>
      <p:pic>
        <p:nvPicPr>
          <p:cNvPr id="7" name="Picture 6" descr="A screenshot of a paper&#10;&#10;Description automatically generated">
            <a:extLst>
              <a:ext uri="{FF2B5EF4-FFF2-40B4-BE49-F238E27FC236}">
                <a16:creationId xmlns:a16="http://schemas.microsoft.com/office/drawing/2014/main" id="{6AF4F160-A810-1A00-BE32-429D6C38C35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00087" y="2289381"/>
            <a:ext cx="3061256" cy="3151000"/>
          </a:xfrm>
          <a:prstGeom prst="rect">
            <a:avLst/>
          </a:prstGeom>
        </p:spPr>
      </p:pic>
      <p:pic>
        <p:nvPicPr>
          <p:cNvPr id="5" name="Picture 4" descr="A screenshot of a paper&#10;&#10;Description automatically generated">
            <a:extLst>
              <a:ext uri="{FF2B5EF4-FFF2-40B4-BE49-F238E27FC236}">
                <a16:creationId xmlns:a16="http://schemas.microsoft.com/office/drawing/2014/main" id="{EEA2F8F7-5BD9-80B9-472F-7183774F365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61338" y="2011381"/>
            <a:ext cx="3601420" cy="3706999"/>
          </a:xfrm>
          <a:prstGeom prst="rect">
            <a:avLst/>
          </a:prstGeom>
        </p:spPr>
      </p:pic>
      <p:pic>
        <p:nvPicPr>
          <p:cNvPr id="17" name="Picture 16" descr="A screenshot of a research article&#10;&#10;Description automatically generated">
            <a:extLst>
              <a:ext uri="{FF2B5EF4-FFF2-40B4-BE49-F238E27FC236}">
                <a16:creationId xmlns:a16="http://schemas.microsoft.com/office/drawing/2014/main" id="{25A036E5-5610-05BF-C991-E88E99B9E61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48462" y="1863905"/>
            <a:ext cx="3061254" cy="2993118"/>
          </a:xfrm>
          <a:prstGeom prst="rect">
            <a:avLst/>
          </a:prstGeom>
        </p:spPr>
      </p:pic>
      <p:pic>
        <p:nvPicPr>
          <p:cNvPr id="3" name="Picture 2" descr="A screenshot of a news article&#10;&#10;Description automatically generated">
            <a:extLst>
              <a:ext uri="{FF2B5EF4-FFF2-40B4-BE49-F238E27FC236}">
                <a16:creationId xmlns:a16="http://schemas.microsoft.com/office/drawing/2014/main" id="{FDBB1B52-4FA5-CAA8-9429-C4FBA8FB844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333297" y="1908484"/>
            <a:ext cx="3061253" cy="3150997"/>
          </a:xfrm>
          <a:prstGeom prst="rect">
            <a:avLst/>
          </a:prstGeom>
        </p:spPr>
      </p:pic>
      <p:pic>
        <p:nvPicPr>
          <p:cNvPr id="27" name="Picture 26" descr="A screenshot of a computer&#10;&#10;Description automatically generated">
            <a:extLst>
              <a:ext uri="{FF2B5EF4-FFF2-40B4-BE49-F238E27FC236}">
                <a16:creationId xmlns:a16="http://schemas.microsoft.com/office/drawing/2014/main" id="{136B002C-5DC6-19B2-ACEA-5687DD69C46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666146" y="1527584"/>
            <a:ext cx="4018958" cy="3527430"/>
          </a:xfrm>
          <a:prstGeom prst="rect">
            <a:avLst/>
          </a:prstGeom>
        </p:spPr>
      </p:pic>
    </p:spTree>
    <p:extLst>
      <p:ext uri="{BB962C8B-B14F-4D97-AF65-F5344CB8AC3E}">
        <p14:creationId xmlns:p14="http://schemas.microsoft.com/office/powerpoint/2010/main" val="220076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195C8D7-8E8C-0D84-2B7E-F7E571BBEE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514" y="4985685"/>
            <a:ext cx="3483526" cy="1489608"/>
          </a:xfrm>
          <a:prstGeom prst="rect">
            <a:avLst/>
          </a:prstGeom>
        </p:spPr>
      </p:pic>
      <p:pic>
        <p:nvPicPr>
          <p:cNvPr id="5" name="Picture 4" descr="A close up of a phone&#10;&#10;Description automatically generated">
            <a:extLst>
              <a:ext uri="{FF2B5EF4-FFF2-40B4-BE49-F238E27FC236}">
                <a16:creationId xmlns:a16="http://schemas.microsoft.com/office/drawing/2014/main" id="{AEE21280-51FF-C554-7978-B65C54A0D4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91970" y="2691210"/>
            <a:ext cx="4970946" cy="2444727"/>
          </a:xfrm>
          <a:prstGeom prst="rect">
            <a:avLst/>
          </a:prstGeom>
        </p:spPr>
      </p:pic>
      <p:pic>
        <p:nvPicPr>
          <p:cNvPr id="7" name="Picture 6" descr="A screenshot of a web page&#10;&#10;Description automatically generated">
            <a:extLst>
              <a:ext uri="{FF2B5EF4-FFF2-40B4-BE49-F238E27FC236}">
                <a16:creationId xmlns:a16="http://schemas.microsoft.com/office/drawing/2014/main" id="{F9E3BAE7-1E58-756C-BAAE-AA7951EE07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91970" y="4985685"/>
            <a:ext cx="4465387" cy="1811482"/>
          </a:xfrm>
          <a:prstGeom prst="rect">
            <a:avLst/>
          </a:prstGeom>
        </p:spPr>
      </p:pic>
      <p:pic>
        <p:nvPicPr>
          <p:cNvPr id="9" name="Picture 8" descr="A person wearing a baseball helmet&#10;&#10;Description automatically generated">
            <a:extLst>
              <a:ext uri="{FF2B5EF4-FFF2-40B4-BE49-F238E27FC236}">
                <a16:creationId xmlns:a16="http://schemas.microsoft.com/office/drawing/2014/main" id="{15E91B38-ED93-FE07-CE61-FE8EFFA7FE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0940" y="148324"/>
            <a:ext cx="5295035" cy="2462341"/>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86E5E68B-0F5F-2456-DDF9-915BCD5761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739181"/>
            <a:ext cx="6987272" cy="2932210"/>
          </a:xfrm>
          <a:prstGeom prst="rect">
            <a:avLst/>
          </a:prstGeom>
        </p:spPr>
      </p:pic>
      <p:pic>
        <p:nvPicPr>
          <p:cNvPr id="13" name="Picture 12" descr="A screenshot of a website&#10;&#10;Description automatically generated">
            <a:extLst>
              <a:ext uri="{FF2B5EF4-FFF2-40B4-BE49-F238E27FC236}">
                <a16:creationId xmlns:a16="http://schemas.microsoft.com/office/drawing/2014/main" id="{1FB4FDC4-22B5-A19D-2C3C-F1B39116911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93636" y="5110010"/>
            <a:ext cx="3914571" cy="1562832"/>
          </a:xfrm>
          <a:prstGeom prst="rect">
            <a:avLst/>
          </a:prstGeom>
        </p:spPr>
      </p:pic>
      <p:pic>
        <p:nvPicPr>
          <p:cNvPr id="15" name="Picture 14" descr="A screenshot of a video chat&#10;&#10;Description automatically generated">
            <a:extLst>
              <a:ext uri="{FF2B5EF4-FFF2-40B4-BE49-F238E27FC236}">
                <a16:creationId xmlns:a16="http://schemas.microsoft.com/office/drawing/2014/main" id="{1D7A296D-BA7D-FA8F-D25B-464CC7BDC9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762" y="77374"/>
            <a:ext cx="6779490" cy="1630017"/>
          </a:xfrm>
          <a:prstGeom prst="rect">
            <a:avLst/>
          </a:prstGeom>
        </p:spPr>
      </p:pic>
    </p:spTree>
    <p:extLst>
      <p:ext uri="{BB962C8B-B14F-4D97-AF65-F5344CB8AC3E}">
        <p14:creationId xmlns:p14="http://schemas.microsoft.com/office/powerpoint/2010/main" val="65620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Image of a published, peer-reviewed article in JAMA Network Open titled &quot;Symptoms of Problem Gambling Among US Adults Who Wager on Sports.&quot;">
            <a:extLst>
              <a:ext uri="{FF2B5EF4-FFF2-40B4-BE49-F238E27FC236}">
                <a16:creationId xmlns:a16="http://schemas.microsoft.com/office/drawing/2014/main" id="{900D616D-E25D-ECA8-855F-CE6FA0175B34}"/>
              </a:ext>
            </a:extLst>
          </p:cNvPr>
          <p:cNvPicPr>
            <a:picLocks noChangeAspect="1"/>
          </p:cNvPicPr>
          <p:nvPr/>
        </p:nvPicPr>
        <p:blipFill>
          <a:blip r:embed="rId2"/>
          <a:stretch>
            <a:fillRect/>
          </a:stretch>
        </p:blipFill>
        <p:spPr>
          <a:xfrm>
            <a:off x="170035" y="271849"/>
            <a:ext cx="11851929" cy="5540774"/>
          </a:xfrm>
          <a:prstGeom prst="rect">
            <a:avLst/>
          </a:prstGeom>
        </p:spPr>
      </p:pic>
    </p:spTree>
    <p:extLst>
      <p:ext uri="{BB962C8B-B14F-4D97-AF65-F5344CB8AC3E}">
        <p14:creationId xmlns:p14="http://schemas.microsoft.com/office/powerpoint/2010/main" val="179096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e fight against illegal gambling | Yogonet International">
            <a:extLst>
              <a:ext uri="{FF2B5EF4-FFF2-40B4-BE49-F238E27FC236}">
                <a16:creationId xmlns:a16="http://schemas.microsoft.com/office/drawing/2014/main" id="{CF31FF7A-35B9-61C0-0EA7-76AE50405B3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236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several stacks of money&#10;&#10;Description automatically generated with low confidence">
            <a:extLst>
              <a:ext uri="{FF2B5EF4-FFF2-40B4-BE49-F238E27FC236}">
                <a16:creationId xmlns:a16="http://schemas.microsoft.com/office/drawing/2014/main" id="{E33B4C7D-79FC-C05C-AA4C-2217CA04B9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picture containing person&#10;&#10;Description automatically generated">
            <a:extLst>
              <a:ext uri="{FF2B5EF4-FFF2-40B4-BE49-F238E27FC236}">
                <a16:creationId xmlns:a16="http://schemas.microsoft.com/office/drawing/2014/main" id="{ED5CE3A5-F6A7-3CC4-2D78-4AFE748E5D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Shape, arrow&#10;&#10;Description automatically generated">
            <a:extLst>
              <a:ext uri="{FF2B5EF4-FFF2-40B4-BE49-F238E27FC236}">
                <a16:creationId xmlns:a16="http://schemas.microsoft.com/office/drawing/2014/main" id="{5428D6C5-8862-24D0-5514-7B033DB05F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357104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board with writing on it&#10;&#10;Description automatically generated with medium confidence">
            <a:extLst>
              <a:ext uri="{FF2B5EF4-FFF2-40B4-BE49-F238E27FC236}">
                <a16:creationId xmlns:a16="http://schemas.microsoft.com/office/drawing/2014/main" id="{B7B0E7F9-8E38-ECF7-AE4F-1562880FE6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5" name="Picture 4" descr="A picture containing text, person, indoor&#10;&#10;Description automatically generated">
            <a:extLst>
              <a:ext uri="{FF2B5EF4-FFF2-40B4-BE49-F238E27FC236}">
                <a16:creationId xmlns:a16="http://schemas.microsoft.com/office/drawing/2014/main" id="{EE4CB20E-B719-9166-3B81-7C68D04A763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3" name="Picture 2" descr="A picture containing text, floor, indoor&#10;&#10;Description automatically generated">
            <a:extLst>
              <a:ext uri="{FF2B5EF4-FFF2-40B4-BE49-F238E27FC236}">
                <a16:creationId xmlns:a16="http://schemas.microsoft.com/office/drawing/2014/main" id="{040255EA-2D20-477E-2259-E07AD19D339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872672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article&#10;&#10;Description automatically generated">
            <a:extLst>
              <a:ext uri="{FF2B5EF4-FFF2-40B4-BE49-F238E27FC236}">
                <a16:creationId xmlns:a16="http://schemas.microsoft.com/office/drawing/2014/main" id="{9E4CDABE-55B2-DA3E-76E5-E2FE7E92F166}"/>
              </a:ext>
            </a:extLst>
          </p:cNvPr>
          <p:cNvPicPr>
            <a:picLocks noChangeAspect="1"/>
          </p:cNvPicPr>
          <p:nvPr/>
        </p:nvPicPr>
        <p:blipFill>
          <a:blip r:embed="rId2"/>
          <a:stretch>
            <a:fillRect/>
          </a:stretch>
        </p:blipFill>
        <p:spPr>
          <a:xfrm>
            <a:off x="2607032" y="0"/>
            <a:ext cx="6977935" cy="5931243"/>
          </a:xfrm>
          <a:prstGeom prst="rect">
            <a:avLst/>
          </a:prstGeom>
        </p:spPr>
      </p:pic>
    </p:spTree>
    <p:extLst>
      <p:ext uri="{BB962C8B-B14F-4D97-AF65-F5344CB8AC3E}">
        <p14:creationId xmlns:p14="http://schemas.microsoft.com/office/powerpoint/2010/main" val="4020041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a:extLst>
            <a:ext uri="{FF2B5EF4-FFF2-40B4-BE49-F238E27FC236}">
              <a16:creationId xmlns:a16="http://schemas.microsoft.com/office/drawing/2014/main" id="{10223B25-B6AD-3A66-C472-6A5D6374BBB9}"/>
            </a:ext>
          </a:extLst>
        </p:cNvPr>
        <p:cNvGrpSpPr/>
        <p:nvPr/>
      </p:nvGrpSpPr>
      <p:grpSpPr>
        <a:xfrm>
          <a:off x="0" y="0"/>
          <a:ext cx="0" cy="0"/>
          <a:chOff x="0" y="0"/>
          <a:chExt cx="0" cy="0"/>
        </a:xfrm>
      </p:grpSpPr>
      <p:pic>
        <p:nvPicPr>
          <p:cNvPr id="7170" name="Picture 2" descr="Sports bettors: From sharps to steam chasers to superfans | Betting | Sports">
            <a:extLst>
              <a:ext uri="{FF2B5EF4-FFF2-40B4-BE49-F238E27FC236}">
                <a16:creationId xmlns:a16="http://schemas.microsoft.com/office/drawing/2014/main" id="{40C34137-191C-CB4A-F48C-C3EC4238A946}"/>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1" y="-826911"/>
            <a:ext cx="12479867" cy="83199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96D40E-F55F-27E2-0B98-987C1104FAE9}"/>
              </a:ext>
            </a:extLst>
          </p:cNvPr>
          <p:cNvSpPr>
            <a:spLocks noGrp="1"/>
          </p:cNvSpPr>
          <p:nvPr>
            <p:ph type="title" idx="4294967295"/>
          </p:nvPr>
        </p:nvSpPr>
        <p:spPr>
          <a:xfrm>
            <a:off x="1039906" y="663388"/>
            <a:ext cx="10082129" cy="4548369"/>
          </a:xfrm>
        </p:spPr>
        <p:txBody>
          <a:bodyPr vert="horz" lIns="91440" tIns="45720" rIns="91440" bIns="45720" rtlCol="0" anchor="b">
            <a:normAutofit/>
          </a:bodyPr>
          <a:lstStyle/>
          <a:p>
            <a:r>
              <a:rPr lang="en-US" sz="6200" dirty="0">
                <a:solidFill>
                  <a:srgbClr val="FFFFFF"/>
                </a:solidFill>
              </a:rPr>
              <a:t> A little bit of research investment goes a very, very long way in improving our understanding of gambling behavior</a:t>
            </a:r>
          </a:p>
        </p:txBody>
      </p:sp>
    </p:spTree>
    <p:extLst>
      <p:ext uri="{BB962C8B-B14F-4D97-AF65-F5344CB8AC3E}">
        <p14:creationId xmlns:p14="http://schemas.microsoft.com/office/powerpoint/2010/main" val="221966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Gambling Frequency of Sports Gamblers vs. Non Sports Gamblers&#10;">
            <a:extLst>
              <a:ext uri="{FF2B5EF4-FFF2-40B4-BE49-F238E27FC236}">
                <a16:creationId xmlns:a16="http://schemas.microsoft.com/office/drawing/2014/main" id="{38BBD520-291F-304A-A004-DAA1BF1DCD33}"/>
              </a:ext>
            </a:extLst>
          </p:cNvPr>
          <p:cNvGraphicFramePr/>
          <p:nvPr>
            <p:extLst>
              <p:ext uri="{D42A27DB-BD31-4B8C-83A1-F6EECF244321}">
                <p14:modId xmlns:p14="http://schemas.microsoft.com/office/powerpoint/2010/main" val="2849855222"/>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EB448C5-E587-8DF5-4FBE-FEBAD290201A}"/>
              </a:ext>
            </a:extLst>
          </p:cNvPr>
          <p:cNvSpPr txBox="1"/>
          <p:nvPr/>
        </p:nvSpPr>
        <p:spPr>
          <a:xfrm>
            <a:off x="219456" y="6126481"/>
            <a:ext cx="2139696" cy="369332"/>
          </a:xfrm>
          <a:prstGeom prst="rect">
            <a:avLst/>
          </a:prstGeom>
          <a:noFill/>
        </p:spPr>
        <p:txBody>
          <a:bodyPr wrap="square" rtlCol="0">
            <a:spAutoFit/>
          </a:bodyPr>
          <a:lstStyle/>
          <a:p>
            <a:r>
              <a:rPr lang="en-US" dirty="0"/>
              <a:t>Not at All/Never</a:t>
            </a:r>
          </a:p>
        </p:txBody>
      </p:sp>
    </p:spTree>
    <p:extLst>
      <p:ext uri="{BB962C8B-B14F-4D97-AF65-F5344CB8AC3E}">
        <p14:creationId xmlns:p14="http://schemas.microsoft.com/office/powerpoint/2010/main" val="2830634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Percentage of gamblers (non-sports vs. sports) engaging in multiple forms of gambling&#10;">
            <a:extLst>
              <a:ext uri="{FF2B5EF4-FFF2-40B4-BE49-F238E27FC236}">
                <a16:creationId xmlns:a16="http://schemas.microsoft.com/office/drawing/2014/main" id="{6D58D016-BBCC-B2DC-D9FC-556674D8726E}"/>
              </a:ext>
            </a:extLst>
          </p:cNvPr>
          <p:cNvGraphicFramePr/>
          <p:nvPr>
            <p:extLst>
              <p:ext uri="{D42A27DB-BD31-4B8C-83A1-F6EECF244321}">
                <p14:modId xmlns:p14="http://schemas.microsoft.com/office/powerpoint/2010/main" val="416195179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4831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Percentage of Sports Gamblers Categorized as Low, Moderate, or High Risk Based on Number of Activities Engaged in and Sports Betting Status &#10;">
            <a:extLst>
              <a:ext uri="{FF2B5EF4-FFF2-40B4-BE49-F238E27FC236}">
                <a16:creationId xmlns:a16="http://schemas.microsoft.com/office/drawing/2014/main" id="{CD5E5E6D-AA90-860C-0081-40DBE12C0021}"/>
              </a:ext>
            </a:extLst>
          </p:cNvPr>
          <p:cNvGraphicFramePr>
            <a:graphicFrameLocks/>
          </p:cNvGraphicFramePr>
          <p:nvPr>
            <p:extLst>
              <p:ext uri="{D42A27DB-BD31-4B8C-83A1-F6EECF244321}">
                <p14:modId xmlns:p14="http://schemas.microsoft.com/office/powerpoint/2010/main" val="1020711254"/>
              </p:ext>
            </p:extLst>
          </p:nvPr>
        </p:nvGraphicFramePr>
        <p:xfrm>
          <a:off x="0" y="288924"/>
          <a:ext cx="12192000" cy="5654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1526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paper&#10;&#10;Description automatically generated">
            <a:extLst>
              <a:ext uri="{FF2B5EF4-FFF2-40B4-BE49-F238E27FC236}">
                <a16:creationId xmlns:a16="http://schemas.microsoft.com/office/drawing/2014/main" id="{10943D50-92EC-4F6B-BA07-2C7DA43E700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10"/>
            <a:ext cx="12191980" cy="6340632"/>
          </a:xfrm>
          <a:prstGeom prst="rect">
            <a:avLst/>
          </a:prstGeom>
        </p:spPr>
      </p:pic>
    </p:spTree>
    <p:extLst>
      <p:ext uri="{BB962C8B-B14F-4D97-AF65-F5344CB8AC3E}">
        <p14:creationId xmlns:p14="http://schemas.microsoft.com/office/powerpoint/2010/main" val="409246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B287AFB-3286-5AFF-749D-9946027FDC47}"/>
              </a:ext>
            </a:extLst>
          </p:cNvPr>
          <p:cNvGraphicFramePr/>
          <p:nvPr>
            <p:extLst>
              <p:ext uri="{D42A27DB-BD31-4B8C-83A1-F6EECF244321}">
                <p14:modId xmlns:p14="http://schemas.microsoft.com/office/powerpoint/2010/main" val="2694605669"/>
              </p:ext>
            </p:extLst>
          </p:nvPr>
        </p:nvGraphicFramePr>
        <p:xfrm>
          <a:off x="221128" y="0"/>
          <a:ext cx="11970871" cy="59704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2573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CE7C6-ABDA-FD2A-58B4-09798D5B927F}"/>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9A0A60B-ECCE-C034-40BA-8901E8F35B31}"/>
              </a:ext>
            </a:extLst>
          </p:cNvPr>
          <p:cNvGraphicFramePr/>
          <p:nvPr>
            <p:extLst>
              <p:ext uri="{D42A27DB-BD31-4B8C-83A1-F6EECF244321}">
                <p14:modId xmlns:p14="http://schemas.microsoft.com/office/powerpoint/2010/main" val="4143818553"/>
              </p:ext>
            </p:extLst>
          </p:nvPr>
        </p:nvGraphicFramePr>
        <p:xfrm>
          <a:off x="221128" y="0"/>
          <a:ext cx="11970871" cy="59704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1304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5D49-FC45-46EC-0050-DF3DA1F61190}"/>
              </a:ext>
            </a:extLst>
          </p:cNvPr>
          <p:cNvSpPr>
            <a:spLocks noGrp="1"/>
          </p:cNvSpPr>
          <p:nvPr>
            <p:ph type="title"/>
          </p:nvPr>
        </p:nvSpPr>
        <p:spPr/>
        <p:txBody>
          <a:bodyPr/>
          <a:lstStyle/>
          <a:p>
            <a:r>
              <a:rPr lang="en-US" dirty="0"/>
              <a:t>Drinking While Gambling</a:t>
            </a:r>
          </a:p>
        </p:txBody>
      </p:sp>
      <p:pic>
        <p:nvPicPr>
          <p:cNvPr id="3" name="Picture 2" descr="A person wearing a hat and glasses&#10;&#10;Description automatically generated">
            <a:extLst>
              <a:ext uri="{FF2B5EF4-FFF2-40B4-BE49-F238E27FC236}">
                <a16:creationId xmlns:a16="http://schemas.microsoft.com/office/drawing/2014/main" id="{A191C95D-D803-CE90-3AAE-81AC414936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12275" y="2096004"/>
            <a:ext cx="3167449" cy="3609211"/>
          </a:xfrm>
          <a:prstGeom prst="rect">
            <a:avLst/>
          </a:prstGeom>
        </p:spPr>
      </p:pic>
    </p:spTree>
    <p:extLst>
      <p:ext uri="{BB962C8B-B14F-4D97-AF65-F5344CB8AC3E}">
        <p14:creationId xmlns:p14="http://schemas.microsoft.com/office/powerpoint/2010/main" val="561983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M Research Sports betting and booze fuel risky behavior / Public News  Service">
            <a:extLst>
              <a:ext uri="{FF2B5EF4-FFF2-40B4-BE49-F238E27FC236}">
                <a16:creationId xmlns:a16="http://schemas.microsoft.com/office/drawing/2014/main" id="{DCD2EFE8-7640-A25A-F2D9-C221B35006F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r="-2"/>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North Carolina gets its first glimpse at the money changing hands with  legalized sports gambling • NC Newsline">
            <a:extLst>
              <a:ext uri="{FF2B5EF4-FFF2-40B4-BE49-F238E27FC236}">
                <a16:creationId xmlns:a16="http://schemas.microsoft.com/office/drawing/2014/main" id="{4E301488-F595-9E7B-7855-45B6AB44798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r="-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Students should beware sports betting, alcoholism, nicotine addiction – The  Reflector">
            <a:extLst>
              <a:ext uri="{FF2B5EF4-FFF2-40B4-BE49-F238E27FC236}">
                <a16:creationId xmlns:a16="http://schemas.microsoft.com/office/drawing/2014/main" id="{C4EF5A7C-A3E9-469B-79A3-CB4454A776E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Gambling in Australia is about more than just money | Victoria University">
            <a:extLst>
              <a:ext uri="{FF2B5EF4-FFF2-40B4-BE49-F238E27FC236}">
                <a16:creationId xmlns:a16="http://schemas.microsoft.com/office/drawing/2014/main" id="{9DF812FB-7845-84B2-EC39-62DBBE96634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r="-2"/>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419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34164-2B13-1471-70DA-14DB69BF21FA}"/>
              </a:ext>
            </a:extLst>
          </p:cNvPr>
          <p:cNvPicPr>
            <a:picLocks noChangeAspect="1"/>
          </p:cNvPicPr>
          <p:nvPr/>
        </p:nvPicPr>
        <p:blipFill>
          <a:blip r:embed="rId2"/>
          <a:stretch>
            <a:fillRect/>
          </a:stretch>
        </p:blipFill>
        <p:spPr>
          <a:xfrm>
            <a:off x="-46816" y="1"/>
            <a:ext cx="12238816" cy="6884334"/>
          </a:xfrm>
          <a:prstGeom prst="rect">
            <a:avLst/>
          </a:prstGeom>
        </p:spPr>
      </p:pic>
    </p:spTree>
    <p:extLst>
      <p:ext uri="{BB962C8B-B14F-4D97-AF65-F5344CB8AC3E}">
        <p14:creationId xmlns:p14="http://schemas.microsoft.com/office/powerpoint/2010/main" val="2636830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D347C6-307D-4FDC-EB4A-992F1B1F7D1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8B05A-48AC-5005-06D8-B2589E5A00CC}"/>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dirty="0">
                <a:solidFill>
                  <a:schemeClr val="tx1">
                    <a:lumMod val="85000"/>
                    <a:lumOff val="15000"/>
                  </a:schemeClr>
                </a:solidFill>
              </a:rPr>
              <a:t>Gambling Motives </a:t>
            </a:r>
          </a:p>
        </p:txBody>
      </p:sp>
      <p:pic>
        <p:nvPicPr>
          <p:cNvPr id="3" name="Picture 2" descr="A person smiling at the camera&#10;&#10;Description automatically generated">
            <a:extLst>
              <a:ext uri="{FF2B5EF4-FFF2-40B4-BE49-F238E27FC236}">
                <a16:creationId xmlns:a16="http://schemas.microsoft.com/office/drawing/2014/main" id="{9EB2C55D-7C52-7FF5-4F7A-7BDC68D3F2B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2"/>
          <a:stretch/>
        </p:blipFill>
        <p:spPr bwMode="auto">
          <a:xfrm>
            <a:off x="633999" y="890667"/>
            <a:ext cx="4001315" cy="454703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06282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6" descr="Logo"/>
          <p:cNvSpPr txBox="1">
            <a:spLocks/>
          </p:cNvSpPr>
          <p:nvPr/>
        </p:nvSpPr>
        <p:spPr>
          <a:xfrm>
            <a:off x="183205" y="1466899"/>
            <a:ext cx="4534710" cy="4176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600" b="1" dirty="0">
              <a:latin typeface="+mj-lt"/>
              <a:ea typeface="Univers LT Std 65" charset="0"/>
              <a:cs typeface="Univers LT Std 65" charset="0"/>
            </a:endParaRPr>
          </a:p>
          <a:p>
            <a:endParaRPr lang="en-US" b="1" dirty="0">
              <a:latin typeface="+mj-lt"/>
              <a:ea typeface="Univers LT Std 65" charset="0"/>
              <a:cs typeface="Univers LT Std 65" charset="0"/>
            </a:endParaRPr>
          </a:p>
        </p:txBody>
      </p:sp>
      <p:sp>
        <p:nvSpPr>
          <p:cNvPr id="5" name="Content Placeholder 4"/>
          <p:cNvSpPr>
            <a:spLocks noGrp="1"/>
          </p:cNvSpPr>
          <p:nvPr>
            <p:ph idx="4294967295"/>
          </p:nvPr>
        </p:nvSpPr>
        <p:spPr>
          <a:xfrm>
            <a:off x="0" y="1422400"/>
            <a:ext cx="4087813" cy="1590675"/>
          </a:xfrm>
        </p:spPr>
        <p:txBody>
          <a:bodyPr>
            <a:normAutofit/>
          </a:bodyPr>
          <a:lstStyle/>
          <a:p>
            <a:pPr marL="0" indent="0" algn="ctr">
              <a:buNone/>
            </a:pPr>
            <a:r>
              <a:rPr lang="en-US" sz="3200" dirty="0" err="1"/>
              <a:t>Kindbridge</a:t>
            </a:r>
            <a:r>
              <a:rPr lang="en-US" sz="3200" dirty="0"/>
              <a:t> </a:t>
            </a:r>
          </a:p>
          <a:p>
            <a:pPr marL="0" indent="0" algn="ctr">
              <a:buNone/>
            </a:pPr>
            <a:r>
              <a:rPr lang="en-US" sz="3200" dirty="0"/>
              <a:t>Research Institute</a:t>
            </a:r>
          </a:p>
        </p:txBody>
      </p:sp>
      <p:sp>
        <p:nvSpPr>
          <p:cNvPr id="8" name="Rectangle 7">
            <a:extLst>
              <a:ext uri="{FF2B5EF4-FFF2-40B4-BE49-F238E27FC236}">
                <a16:creationId xmlns:a16="http://schemas.microsoft.com/office/drawing/2014/main" id="{3A176C16-FB02-82E7-027E-95EAF975D03D}"/>
              </a:ext>
            </a:extLst>
          </p:cNvPr>
          <p:cNvSpPr/>
          <p:nvPr/>
        </p:nvSpPr>
        <p:spPr>
          <a:xfrm>
            <a:off x="183206" y="237067"/>
            <a:ext cx="11752634"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Support </a:t>
            </a:r>
          </a:p>
        </p:txBody>
      </p:sp>
      <p:pic>
        <p:nvPicPr>
          <p:cNvPr id="4098" name="Picture 2" descr="The Kindbridge Research Institute Logo&#10;">
            <a:extLst>
              <a:ext uri="{FF2B5EF4-FFF2-40B4-BE49-F238E27FC236}">
                <a16:creationId xmlns:a16="http://schemas.microsoft.com/office/drawing/2014/main" id="{86CFCC51-F711-4769-87D7-08608587F6B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205" y="3013263"/>
            <a:ext cx="4087249" cy="2882762"/>
          </a:xfrm>
          <a:prstGeom prst="rect">
            <a:avLst/>
          </a:prstGeom>
          <a:solidFill>
            <a:schemeClr val="tx1"/>
          </a:solidFill>
        </p:spPr>
      </p:pic>
      <p:pic>
        <p:nvPicPr>
          <p:cNvPr id="4100" name="Picture 4" descr="A blue and white logo for the International Center for Responsible Gaming">
            <a:extLst>
              <a:ext uri="{FF2B5EF4-FFF2-40B4-BE49-F238E27FC236}">
                <a16:creationId xmlns:a16="http://schemas.microsoft.com/office/drawing/2014/main" id="{989CE912-FACD-EAB4-4998-3FAC2DF473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84979" y="2788343"/>
            <a:ext cx="3107682" cy="3107682"/>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369C7657-1F5C-847D-7B19-31239DA524BE}"/>
              </a:ext>
            </a:extLst>
          </p:cNvPr>
          <p:cNvSpPr txBox="1">
            <a:spLocks/>
          </p:cNvSpPr>
          <p:nvPr/>
        </p:nvSpPr>
        <p:spPr>
          <a:xfrm>
            <a:off x="8156407" y="1422979"/>
            <a:ext cx="3933500" cy="1438754"/>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Clr>
                <a:schemeClr val="accent6"/>
              </a:buClr>
              <a:buFont typeface="Wingdings"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6"/>
              </a:buClr>
              <a:buFont typeface="Wingdings"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Wingdings"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Wingdings"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Wingdings" charset="2"/>
              <a:buNone/>
            </a:pPr>
            <a:r>
              <a:rPr lang="en-US" sz="3200" dirty="0"/>
              <a:t>International Center</a:t>
            </a:r>
            <a:br>
              <a:rPr lang="en-US" sz="3200" dirty="0"/>
            </a:br>
            <a:r>
              <a:rPr lang="en-US" sz="3200" dirty="0"/>
              <a:t>for Responsible Gaming</a:t>
            </a:r>
          </a:p>
        </p:txBody>
      </p:sp>
      <p:sp>
        <p:nvSpPr>
          <p:cNvPr id="2" name="Content Placeholder 4">
            <a:extLst>
              <a:ext uri="{FF2B5EF4-FFF2-40B4-BE49-F238E27FC236}">
                <a16:creationId xmlns:a16="http://schemas.microsoft.com/office/drawing/2014/main" id="{B0A06542-1B39-DC1C-FCF3-F6EE83F51285}"/>
              </a:ext>
            </a:extLst>
          </p:cNvPr>
          <p:cNvSpPr txBox="1">
            <a:spLocks/>
          </p:cNvSpPr>
          <p:nvPr/>
        </p:nvSpPr>
        <p:spPr>
          <a:xfrm>
            <a:off x="2692619" y="1422979"/>
            <a:ext cx="7041622" cy="1062971"/>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Clr>
                <a:schemeClr val="accent6"/>
              </a:buClr>
              <a:buFont typeface="Wingdings"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6"/>
              </a:buClr>
              <a:buFont typeface="Wingdings"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Wingdings"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Wingdings"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Wingdings" charset="2"/>
              <a:buNone/>
            </a:pPr>
            <a:r>
              <a:rPr lang="en-US" sz="3200" dirty="0"/>
              <a:t>Problem Gambling </a:t>
            </a:r>
            <a:br>
              <a:rPr lang="en-US" sz="3200" dirty="0"/>
            </a:br>
            <a:r>
              <a:rPr lang="en-US" sz="3200" dirty="0"/>
              <a:t>Network Of Ohio</a:t>
            </a:r>
          </a:p>
        </p:txBody>
      </p:sp>
      <p:pic>
        <p:nvPicPr>
          <p:cNvPr id="3" name="Picture 2" descr="A green and white logo with a map of Ohio in the center&#10;&#10;The Problem Gambling Network of Ohio Logo">
            <a:extLst>
              <a:ext uri="{FF2B5EF4-FFF2-40B4-BE49-F238E27FC236}">
                <a16:creationId xmlns:a16="http://schemas.microsoft.com/office/drawing/2014/main" id="{58A3D887-E23B-36D1-624D-B5444529D8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04422" y="2529870"/>
            <a:ext cx="3618016" cy="340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38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C4638-1CC3-A3AF-94CC-4DCB51B8B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3B9BB-D70A-E7B6-559D-286DBDE7D868}"/>
              </a:ext>
            </a:extLst>
          </p:cNvPr>
          <p:cNvSpPr>
            <a:spLocks noGrp="1"/>
          </p:cNvSpPr>
          <p:nvPr>
            <p:ph type="title"/>
          </p:nvPr>
        </p:nvSpPr>
        <p:spPr>
          <a:xfrm>
            <a:off x="1600200" y="4883047"/>
            <a:ext cx="8991600" cy="1264762"/>
          </a:xfrm>
        </p:spPr>
        <p:txBody>
          <a:bodyPr vert="horz" lIns="274320" tIns="182880" rIns="274320" bIns="182880" rtlCol="0" anchor="ctr" anchorCtr="1">
            <a:noAutofit/>
          </a:bodyPr>
          <a:lstStyle/>
          <a:p>
            <a:r>
              <a:rPr lang="en-US" sz="3200" b="1"/>
              <a:t>GMQ-S Interaction plots</a:t>
            </a:r>
          </a:p>
        </p:txBody>
      </p:sp>
      <p:pic>
        <p:nvPicPr>
          <p:cNvPr id="8" name="Picture 7" descr="A graph of a person with a blue line&#10;&#10;Description automatically generated">
            <a:extLst>
              <a:ext uri="{FF2B5EF4-FFF2-40B4-BE49-F238E27FC236}">
                <a16:creationId xmlns:a16="http://schemas.microsoft.com/office/drawing/2014/main" id="{52E9BEE1-67BE-AE64-CC7C-FA85E21A60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6197883" y="970704"/>
            <a:ext cx="5036481" cy="2651760"/>
          </a:xfrm>
          <a:prstGeom prst="rect">
            <a:avLst/>
          </a:prstGeom>
        </p:spPr>
      </p:pic>
      <p:pic>
        <p:nvPicPr>
          <p:cNvPr id="9" name="Picture 8" descr="A graph of a number of individuals&#10;&#10;Description automatically generated with medium confidence">
            <a:extLst>
              <a:ext uri="{FF2B5EF4-FFF2-40B4-BE49-F238E27FC236}">
                <a16:creationId xmlns:a16="http://schemas.microsoft.com/office/drawing/2014/main" id="{20539073-EF88-CE7C-B951-38DF6E6029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8126" y="970704"/>
            <a:ext cx="5047828" cy="2663308"/>
          </a:xfrm>
          <a:prstGeom prst="rect">
            <a:avLst/>
          </a:prstGeom>
        </p:spPr>
      </p:pic>
      <p:sp>
        <p:nvSpPr>
          <p:cNvPr id="3" name="TextBox 2">
            <a:extLst>
              <a:ext uri="{FF2B5EF4-FFF2-40B4-BE49-F238E27FC236}">
                <a16:creationId xmlns:a16="http://schemas.microsoft.com/office/drawing/2014/main" id="{E5492701-44BD-58CD-E26E-4ECE4E7BBC40}"/>
              </a:ext>
            </a:extLst>
          </p:cNvPr>
          <p:cNvSpPr txBox="1"/>
          <p:nvPr/>
        </p:nvSpPr>
        <p:spPr>
          <a:xfrm>
            <a:off x="0" y="4040751"/>
            <a:ext cx="3291840" cy="338554"/>
          </a:xfrm>
          <a:prstGeom prst="rect">
            <a:avLst/>
          </a:prstGeom>
          <a:solidFill>
            <a:schemeClr val="bg1"/>
          </a:solidFill>
          <a:ln>
            <a:solidFill>
              <a:schemeClr val="tx1"/>
            </a:solidFill>
          </a:ln>
        </p:spPr>
        <p:txBody>
          <a:bodyPr wrap="square">
            <a:spAutoFit/>
          </a:bodyPr>
          <a:lstStyle/>
          <a:p>
            <a:r>
              <a:rPr lang="en-US" sz="1600" b="1" dirty="0">
                <a:latin typeface="Times New Roman" panose="02020603050405020304" pitchFamily="18" charset="0"/>
              </a:rPr>
              <a:t>Conditioned on levels of Loneliness</a:t>
            </a:r>
            <a:endParaRPr lang="en-US" sz="1600" dirty="0"/>
          </a:p>
        </p:txBody>
      </p:sp>
      <p:cxnSp>
        <p:nvCxnSpPr>
          <p:cNvPr id="4" name="Straight Arrow Connector 5">
            <a:extLst>
              <a:ext uri="{FF2B5EF4-FFF2-40B4-BE49-F238E27FC236}">
                <a16:creationId xmlns:a16="http://schemas.microsoft.com/office/drawing/2014/main" id="{C9B953E1-F3D7-B6FD-CCC4-08B9E1AC84FB}"/>
              </a:ext>
            </a:extLst>
          </p:cNvPr>
          <p:cNvCxnSpPr>
            <a:cxnSpLocks/>
            <a:stCxn id="3" idx="3"/>
            <a:endCxn id="9" idx="2"/>
          </p:cNvCxnSpPr>
          <p:nvPr/>
        </p:nvCxnSpPr>
        <p:spPr>
          <a:xfrm flipV="1">
            <a:off x="3291840" y="3634012"/>
            <a:ext cx="210200" cy="576016"/>
          </a:xfrm>
          <a:prstGeom prst="curvedConnector2">
            <a:avLst/>
          </a:prstGeom>
          <a:ln w="28575">
            <a:solidFill>
              <a:schemeClr val="tx1"/>
            </a:solidFill>
            <a:tailEnd type="triangle" w="lg"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18F8C72-8116-1E7D-6FD1-E80E40F56443}"/>
              </a:ext>
            </a:extLst>
          </p:cNvPr>
          <p:cNvSpPr txBox="1"/>
          <p:nvPr/>
        </p:nvSpPr>
        <p:spPr>
          <a:xfrm>
            <a:off x="5605554" y="4335016"/>
            <a:ext cx="2651760" cy="584775"/>
          </a:xfrm>
          <a:prstGeom prst="rect">
            <a:avLst/>
          </a:prstGeom>
          <a:solidFill>
            <a:schemeClr val="bg1"/>
          </a:solidFill>
          <a:ln>
            <a:solidFill>
              <a:schemeClr val="tx1"/>
            </a:solidFill>
          </a:ln>
        </p:spPr>
        <p:txBody>
          <a:bodyPr wrap="square">
            <a:spAutoFit/>
          </a:bodyPr>
          <a:lstStyle/>
          <a:p>
            <a:r>
              <a:rPr lang="en-US" sz="1600" b="1" dirty="0">
                <a:latin typeface="Times New Roman" panose="02020603050405020304" pitchFamily="18" charset="0"/>
              </a:rPr>
              <a:t>Negative effect at low frustration</a:t>
            </a:r>
            <a:endParaRPr lang="en-US" sz="1600" dirty="0"/>
          </a:p>
        </p:txBody>
      </p:sp>
      <p:cxnSp>
        <p:nvCxnSpPr>
          <p:cNvPr id="12" name="Straight Arrow Connector 11">
            <a:extLst>
              <a:ext uri="{FF2B5EF4-FFF2-40B4-BE49-F238E27FC236}">
                <a16:creationId xmlns:a16="http://schemas.microsoft.com/office/drawing/2014/main" id="{19CCD423-D18A-F6E4-639D-1AAEEA694340}"/>
              </a:ext>
            </a:extLst>
          </p:cNvPr>
          <p:cNvCxnSpPr>
            <a:cxnSpLocks/>
            <a:stCxn id="11" idx="0"/>
          </p:cNvCxnSpPr>
          <p:nvPr/>
        </p:nvCxnSpPr>
        <p:spPr>
          <a:xfrm flipV="1">
            <a:off x="6931434" y="3679841"/>
            <a:ext cx="0" cy="655175"/>
          </a:xfrm>
          <a:prstGeom prst="straightConnector1">
            <a:avLst/>
          </a:prstGeom>
          <a:ln w="28575">
            <a:solidFill>
              <a:srgbClr val="FF0000"/>
            </a:solidFill>
            <a:tailEnd type="triangle" w="lg"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8490794-E0F6-A702-202A-19C8C4F8D4C6}"/>
              </a:ext>
            </a:extLst>
          </p:cNvPr>
          <p:cNvSpPr txBox="1"/>
          <p:nvPr/>
        </p:nvSpPr>
        <p:spPr>
          <a:xfrm>
            <a:off x="8582604" y="4341129"/>
            <a:ext cx="2803200" cy="584775"/>
          </a:xfrm>
          <a:prstGeom prst="rect">
            <a:avLst/>
          </a:prstGeom>
          <a:solidFill>
            <a:schemeClr val="bg1"/>
          </a:solidFill>
          <a:ln>
            <a:solidFill>
              <a:schemeClr val="tx1"/>
            </a:solidFill>
          </a:ln>
        </p:spPr>
        <p:txBody>
          <a:bodyPr wrap="square">
            <a:spAutoFit/>
          </a:bodyPr>
          <a:lstStyle/>
          <a:p>
            <a:r>
              <a:rPr lang="en-US" sz="1600" b="1" dirty="0">
                <a:latin typeface="Times New Roman" panose="02020603050405020304" pitchFamily="18" charset="0"/>
              </a:rPr>
              <a:t>Positive effect at High frustration</a:t>
            </a:r>
            <a:endParaRPr lang="en-US" sz="1600" dirty="0"/>
          </a:p>
        </p:txBody>
      </p:sp>
      <p:cxnSp>
        <p:nvCxnSpPr>
          <p:cNvPr id="19" name="Straight Arrow Connector 18">
            <a:extLst>
              <a:ext uri="{FF2B5EF4-FFF2-40B4-BE49-F238E27FC236}">
                <a16:creationId xmlns:a16="http://schemas.microsoft.com/office/drawing/2014/main" id="{A78889C4-447C-E415-9420-5955B91D1899}"/>
              </a:ext>
            </a:extLst>
          </p:cNvPr>
          <p:cNvCxnSpPr>
            <a:cxnSpLocks/>
            <a:stCxn id="18" idx="0"/>
          </p:cNvCxnSpPr>
          <p:nvPr/>
        </p:nvCxnSpPr>
        <p:spPr>
          <a:xfrm flipH="1" flipV="1">
            <a:off x="9908484" y="3685954"/>
            <a:ext cx="75720" cy="655175"/>
          </a:xfrm>
          <a:prstGeom prst="straightConnector1">
            <a:avLst/>
          </a:prstGeom>
          <a:ln w="28575">
            <a:solidFill>
              <a:schemeClr val="tx1"/>
            </a:solidFill>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83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34D9-DD52-FA48-19FF-D8D9153F1782}"/>
              </a:ext>
            </a:extLst>
          </p:cNvPr>
          <p:cNvSpPr>
            <a:spLocks noGrp="1"/>
          </p:cNvSpPr>
          <p:nvPr>
            <p:ph type="title"/>
          </p:nvPr>
        </p:nvSpPr>
        <p:spPr>
          <a:xfrm>
            <a:off x="619504" y="1822673"/>
            <a:ext cx="3415288" cy="3212654"/>
          </a:xfrm>
          <a:solidFill>
            <a:schemeClr val="bg1"/>
          </a:solidFill>
          <a:ln w="28575">
            <a:solidFill>
              <a:schemeClr val="accent2"/>
            </a:solidFill>
          </a:ln>
        </p:spPr>
        <p:txBody>
          <a:bodyPr vert="horz" lIns="274320" tIns="182880" rIns="274320" bIns="182880" rtlCol="0" anchor="ctr" anchorCtr="1">
            <a:normAutofit/>
          </a:bodyPr>
          <a:lstStyle/>
          <a:p>
            <a:r>
              <a:rPr lang="en-US" sz="3800" dirty="0">
                <a:solidFill>
                  <a:schemeClr val="tx1"/>
                </a:solidFill>
              </a:rPr>
              <a:t>Sports Gamblers</a:t>
            </a:r>
          </a:p>
        </p:txBody>
      </p:sp>
      <p:pic>
        <p:nvPicPr>
          <p:cNvPr id="9" name="Picture 8">
            <a:extLst>
              <a:ext uri="{FF2B5EF4-FFF2-40B4-BE49-F238E27FC236}">
                <a16:creationId xmlns:a16="http://schemas.microsoft.com/office/drawing/2014/main" id="{99C072E3-7F48-A87D-4E64-E003A937A7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2104" y="4830244"/>
            <a:ext cx="6250769" cy="1895248"/>
          </a:xfrm>
          <a:prstGeom prst="rect">
            <a:avLst/>
          </a:prstGeom>
        </p:spPr>
      </p:pic>
      <p:pic>
        <p:nvPicPr>
          <p:cNvPr id="10" name="Picture 9">
            <a:extLst>
              <a:ext uri="{FF2B5EF4-FFF2-40B4-BE49-F238E27FC236}">
                <a16:creationId xmlns:a16="http://schemas.microsoft.com/office/drawing/2014/main" id="{37AE2A75-5EA3-20A1-4AD1-8BF5F8B2E7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5592"/>
          <a:stretch/>
        </p:blipFill>
        <p:spPr>
          <a:xfrm>
            <a:off x="5048377" y="247880"/>
            <a:ext cx="6254496" cy="1779876"/>
          </a:xfrm>
          <a:prstGeom prst="rect">
            <a:avLst/>
          </a:prstGeom>
        </p:spPr>
      </p:pic>
      <p:pic>
        <p:nvPicPr>
          <p:cNvPr id="12" name="Picture 11">
            <a:extLst>
              <a:ext uri="{FF2B5EF4-FFF2-40B4-BE49-F238E27FC236}">
                <a16:creationId xmlns:a16="http://schemas.microsoft.com/office/drawing/2014/main" id="{E11AB565-A13C-F93D-C97E-876E0E5296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5574"/>
          <a:stretch/>
        </p:blipFill>
        <p:spPr>
          <a:xfrm>
            <a:off x="5048377" y="2025082"/>
            <a:ext cx="6393346" cy="2807836"/>
          </a:xfrm>
          <a:prstGeom prst="rect">
            <a:avLst/>
          </a:prstGeom>
        </p:spPr>
      </p:pic>
    </p:spTree>
    <p:extLst>
      <p:ext uri="{BB962C8B-B14F-4D97-AF65-F5344CB8AC3E}">
        <p14:creationId xmlns:p14="http://schemas.microsoft.com/office/powerpoint/2010/main" val="59048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Progress: Baseline, First  Follow-up, Second Follow-up, Third Follow-up, Final Follow-up">
            <a:extLst>
              <a:ext uri="{FF2B5EF4-FFF2-40B4-BE49-F238E27FC236}">
                <a16:creationId xmlns:a16="http://schemas.microsoft.com/office/drawing/2014/main" id="{EF78FB81-11FE-CE4D-2245-6B79B1EEFE7F}"/>
              </a:ext>
            </a:extLst>
          </p:cNvPr>
          <p:cNvGraphicFramePr/>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7560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5D5398C-3000-E273-3DFC-486A5D5C70E1}"/>
              </a:ext>
            </a:extLst>
          </p:cNvPr>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6285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9434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82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FD090FF-1AC8-7FAC-9447-C0683FB17128}"/>
              </a:ext>
            </a:extLst>
          </p:cNvPr>
          <p:cNvGraphicFramePr>
            <a:graphicFrameLocks noGrp="1"/>
          </p:cNvGraphicFramePr>
          <p:nvPr/>
        </p:nvGraphicFramePr>
        <p:xfrm>
          <a:off x="-3" y="-3"/>
          <a:ext cx="12192002" cy="6732088"/>
        </p:xfrm>
        <a:graphic>
          <a:graphicData uri="http://schemas.openxmlformats.org/drawingml/2006/table">
            <a:tbl>
              <a:tblPr firstRow="1" firstCol="1" bandRow="1">
                <a:tableStyleId>{F5AB1C69-6EDB-4FF4-983F-18BD219EF322}</a:tableStyleId>
              </a:tblPr>
              <a:tblGrid>
                <a:gridCol w="4097568">
                  <a:extLst>
                    <a:ext uri="{9D8B030D-6E8A-4147-A177-3AD203B41FA5}">
                      <a16:colId xmlns:a16="http://schemas.microsoft.com/office/drawing/2014/main" val="2769231001"/>
                    </a:ext>
                  </a:extLst>
                </a:gridCol>
                <a:gridCol w="1804985">
                  <a:extLst>
                    <a:ext uri="{9D8B030D-6E8A-4147-A177-3AD203B41FA5}">
                      <a16:colId xmlns:a16="http://schemas.microsoft.com/office/drawing/2014/main" val="964966000"/>
                    </a:ext>
                  </a:extLst>
                </a:gridCol>
                <a:gridCol w="448835">
                  <a:extLst>
                    <a:ext uri="{9D8B030D-6E8A-4147-A177-3AD203B41FA5}">
                      <a16:colId xmlns:a16="http://schemas.microsoft.com/office/drawing/2014/main" val="2865443681"/>
                    </a:ext>
                  </a:extLst>
                </a:gridCol>
                <a:gridCol w="448835">
                  <a:extLst>
                    <a:ext uri="{9D8B030D-6E8A-4147-A177-3AD203B41FA5}">
                      <a16:colId xmlns:a16="http://schemas.microsoft.com/office/drawing/2014/main" val="3838152019"/>
                    </a:ext>
                  </a:extLst>
                </a:gridCol>
                <a:gridCol w="1429380">
                  <a:extLst>
                    <a:ext uri="{9D8B030D-6E8A-4147-A177-3AD203B41FA5}">
                      <a16:colId xmlns:a16="http://schemas.microsoft.com/office/drawing/2014/main" val="1552797850"/>
                    </a:ext>
                  </a:extLst>
                </a:gridCol>
                <a:gridCol w="737792">
                  <a:extLst>
                    <a:ext uri="{9D8B030D-6E8A-4147-A177-3AD203B41FA5}">
                      <a16:colId xmlns:a16="http://schemas.microsoft.com/office/drawing/2014/main" val="923204501"/>
                    </a:ext>
                  </a:extLst>
                </a:gridCol>
                <a:gridCol w="448835">
                  <a:extLst>
                    <a:ext uri="{9D8B030D-6E8A-4147-A177-3AD203B41FA5}">
                      <a16:colId xmlns:a16="http://schemas.microsoft.com/office/drawing/2014/main" val="3828304776"/>
                    </a:ext>
                  </a:extLst>
                </a:gridCol>
                <a:gridCol w="1189618">
                  <a:extLst>
                    <a:ext uri="{9D8B030D-6E8A-4147-A177-3AD203B41FA5}">
                      <a16:colId xmlns:a16="http://schemas.microsoft.com/office/drawing/2014/main" val="3149771880"/>
                    </a:ext>
                  </a:extLst>
                </a:gridCol>
                <a:gridCol w="1586154">
                  <a:extLst>
                    <a:ext uri="{9D8B030D-6E8A-4147-A177-3AD203B41FA5}">
                      <a16:colId xmlns:a16="http://schemas.microsoft.com/office/drawing/2014/main" val="3709746733"/>
                    </a:ext>
                  </a:extLst>
                </a:gridCol>
              </a:tblGrid>
              <a:tr h="713625">
                <a:tc>
                  <a:txBody>
                    <a:bodyPr/>
                    <a:lstStyle/>
                    <a:p>
                      <a:pPr marL="0" marR="0" algn="l"/>
                      <a:r>
                        <a:rPr lang="en-US" sz="2400" kern="100" dirty="0">
                          <a:effectLst/>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a:txBody>
                    <a:bodyPr/>
                    <a:lstStyle/>
                    <a:p>
                      <a:pPr marL="0" marR="0" algn="ctr"/>
                      <a:r>
                        <a:rPr lang="en-US" sz="2400" kern="100">
                          <a:effectLst/>
                        </a:rPr>
                        <a:t>Mean</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gridSpan="2">
                  <a:txBody>
                    <a:bodyPr/>
                    <a:lstStyle/>
                    <a:p>
                      <a:pPr marL="0" marR="0" algn="ctr"/>
                      <a:r>
                        <a:rPr lang="en-US" sz="2400" kern="100">
                          <a:effectLst/>
                        </a:rPr>
                        <a:t>SE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a:txBody>
                    <a:bodyPr/>
                    <a:lstStyle/>
                    <a:p>
                      <a:pPr marL="0" marR="0" algn="ctr"/>
                      <a:r>
                        <a:rPr lang="en-US" sz="2400" kern="100">
                          <a:effectLst/>
                        </a:rPr>
                        <a:t>p-value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gridSpan="2">
                  <a:txBody>
                    <a:bodyPr/>
                    <a:lstStyle/>
                    <a:p>
                      <a:pPr marL="0" marR="0" algn="ctr"/>
                      <a:r>
                        <a:rPr lang="en-US" sz="2400" kern="100">
                          <a:effectLst/>
                        </a:rPr>
                        <a:t>Variance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a:txBody>
                    <a:bodyPr/>
                    <a:lstStyle/>
                    <a:p>
                      <a:pPr marL="0" marR="0" algn="ctr"/>
                      <a:r>
                        <a:rPr lang="en-US" sz="2400" kern="100">
                          <a:effectLst/>
                        </a:rPr>
                        <a:t>SE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a:txBody>
                    <a:bodyPr/>
                    <a:lstStyle/>
                    <a:p>
                      <a:pPr marL="0" marR="0" algn="ctr"/>
                      <a:r>
                        <a:rPr lang="en-US" sz="2400" kern="100">
                          <a:effectLst/>
                        </a:rPr>
                        <a:t>p-value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extLst>
                  <a:ext uri="{0D108BD9-81ED-4DB2-BD59-A6C34878D82A}">
                    <a16:rowId xmlns:a16="http://schemas.microsoft.com/office/drawing/2014/main" val="483848700"/>
                  </a:ext>
                </a:extLst>
              </a:tr>
              <a:tr h="475751">
                <a:tc>
                  <a:txBody>
                    <a:bodyPr/>
                    <a:lstStyle/>
                    <a:p>
                      <a:pPr marL="0" marR="0" algn="l"/>
                      <a:r>
                        <a:rPr lang="en-US" sz="2400" kern="100">
                          <a:effectLst/>
                        </a:rPr>
                        <a:t>Sports frequency Intercept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a:txBody>
                    <a:bodyPr/>
                    <a:lstStyle/>
                    <a:p>
                      <a:pPr marL="0" marR="0" algn="ctr"/>
                      <a:r>
                        <a:rPr lang="en-US" sz="2400" kern="100">
                          <a:effectLst/>
                        </a:rPr>
                        <a:t>2.397</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gridSpan="2">
                  <a:txBody>
                    <a:bodyPr/>
                    <a:lstStyle/>
                    <a:p>
                      <a:pPr marL="0" marR="0" algn="ctr"/>
                      <a:r>
                        <a:rPr lang="en-US" sz="2400" kern="100">
                          <a:effectLst/>
                        </a:rPr>
                        <a:t>0.032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a:txBody>
                    <a:bodyPr/>
                    <a:lstStyle/>
                    <a:p>
                      <a:pPr marL="0" marR="0" algn="ctr"/>
                      <a:r>
                        <a:rPr lang="en-US" sz="2400" kern="100">
                          <a:effectLst/>
                        </a:rPr>
                        <a:t>&lt;.001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gridSpan="2">
                  <a:txBody>
                    <a:bodyPr/>
                    <a:lstStyle/>
                    <a:p>
                      <a:pPr marL="0" marR="0" algn="ctr"/>
                      <a:r>
                        <a:rPr lang="en-US" sz="2400" kern="100">
                          <a:effectLst/>
                        </a:rPr>
                        <a:t>1.333</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a:txBody>
                    <a:bodyPr/>
                    <a:lstStyle/>
                    <a:p>
                      <a:pPr marL="0" marR="0" algn="ctr"/>
                      <a:r>
                        <a:rPr lang="en-US" sz="2400" kern="100">
                          <a:effectLst/>
                        </a:rPr>
                        <a:t>0.055</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a:txBody>
                    <a:bodyPr/>
                    <a:lstStyle/>
                    <a:p>
                      <a:pPr marL="0" marR="0" algn="ctr"/>
                      <a:r>
                        <a:rPr lang="en-US" sz="2400" kern="100">
                          <a:effectLst/>
                        </a:rPr>
                        <a:t>&lt;.001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extLst>
                  <a:ext uri="{0D108BD9-81ED-4DB2-BD59-A6C34878D82A}">
                    <a16:rowId xmlns:a16="http://schemas.microsoft.com/office/drawing/2014/main" val="1561970049"/>
                  </a:ext>
                </a:extLst>
              </a:tr>
              <a:tr h="475751">
                <a:tc>
                  <a:txBody>
                    <a:bodyPr/>
                    <a:lstStyle/>
                    <a:p>
                      <a:pPr marL="0" marR="0" algn="l"/>
                      <a:r>
                        <a:rPr lang="en-US" sz="2400" kern="100">
                          <a:effectLst/>
                        </a:rPr>
                        <a:t>Sports frequency Slope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a:txBody>
                    <a:bodyPr/>
                    <a:lstStyle/>
                    <a:p>
                      <a:pPr marL="0" marR="0" algn="ctr"/>
                      <a:r>
                        <a:rPr lang="en-US" sz="2400" kern="100">
                          <a:effectLst/>
                        </a:rPr>
                        <a:t>-0.007</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gridSpan="2">
                  <a:txBody>
                    <a:bodyPr/>
                    <a:lstStyle/>
                    <a:p>
                      <a:pPr marL="0" marR="0" algn="ctr"/>
                      <a:r>
                        <a:rPr lang="en-US" sz="2400" kern="100">
                          <a:effectLst/>
                        </a:rPr>
                        <a:t>0.006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a:txBody>
                    <a:bodyPr/>
                    <a:lstStyle/>
                    <a:p>
                      <a:pPr marL="0" marR="0" algn="ctr"/>
                      <a:r>
                        <a:rPr lang="en-US" sz="2400" kern="100">
                          <a:effectLst/>
                        </a:rPr>
                        <a:t>.249</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gridSpan="2">
                  <a:txBody>
                    <a:bodyPr/>
                    <a:lstStyle/>
                    <a:p>
                      <a:pPr marL="0" marR="0" algn="ctr"/>
                      <a:r>
                        <a:rPr lang="en-US" sz="2400" kern="100">
                          <a:effectLst/>
                        </a:rPr>
                        <a:t>0.017</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a:txBody>
                    <a:bodyPr/>
                    <a:lstStyle/>
                    <a:p>
                      <a:pPr marL="0" marR="0" algn="ctr"/>
                      <a:r>
                        <a:rPr lang="en-US" sz="2400" kern="100">
                          <a:effectLst/>
                        </a:rPr>
                        <a:t>0.004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a:txBody>
                    <a:bodyPr/>
                    <a:lstStyle/>
                    <a:p>
                      <a:pPr marL="0" marR="0" algn="ctr"/>
                      <a:r>
                        <a:rPr lang="en-US" sz="2400" kern="100">
                          <a:effectLst/>
                        </a:rPr>
                        <a:t>&lt;.001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extLst>
                  <a:ext uri="{0D108BD9-81ED-4DB2-BD59-A6C34878D82A}">
                    <a16:rowId xmlns:a16="http://schemas.microsoft.com/office/drawing/2014/main" val="382612131"/>
                  </a:ext>
                </a:extLst>
              </a:tr>
              <a:tr h="237875">
                <a:tc>
                  <a:txBody>
                    <a:bodyPr/>
                    <a:lstStyle/>
                    <a:p>
                      <a:pPr marL="0" marR="0" algn="l"/>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gridSpan="2">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gridSpan="2">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extLst>
                  <a:ext uri="{0D108BD9-81ED-4DB2-BD59-A6C34878D82A}">
                    <a16:rowId xmlns:a16="http://schemas.microsoft.com/office/drawing/2014/main" val="639326934"/>
                  </a:ext>
                </a:extLst>
              </a:tr>
              <a:tr h="475751">
                <a:tc>
                  <a:txBody>
                    <a:bodyPr/>
                    <a:lstStyle/>
                    <a:p>
                      <a:pPr marL="0" marR="0" algn="l"/>
                      <a:r>
                        <a:rPr lang="en-US" sz="2400" kern="100">
                          <a:effectLst/>
                        </a:rPr>
                        <a:t>PGSI Intercept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a:txBody>
                    <a:bodyPr/>
                    <a:lstStyle/>
                    <a:p>
                      <a:pPr marL="0" marR="0" algn="ctr"/>
                      <a:r>
                        <a:rPr lang="en-US" sz="2400" kern="100">
                          <a:effectLst/>
                        </a:rPr>
                        <a:t>2.269</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gridSpan="2">
                  <a:txBody>
                    <a:bodyPr/>
                    <a:lstStyle/>
                    <a:p>
                      <a:pPr marL="0" marR="0" algn="ctr"/>
                      <a:r>
                        <a:rPr lang="en-US" sz="2400" kern="100">
                          <a:effectLst/>
                        </a:rPr>
                        <a:t>0.125</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a:txBody>
                    <a:bodyPr/>
                    <a:lstStyle/>
                    <a:p>
                      <a:pPr marL="0" marR="0" algn="ctr"/>
                      <a:r>
                        <a:rPr lang="en-US" sz="2400" kern="100">
                          <a:effectLst/>
                        </a:rPr>
                        <a:t>&lt;.001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gridSpan="2">
                  <a:txBody>
                    <a:bodyPr/>
                    <a:lstStyle/>
                    <a:p>
                      <a:pPr marL="0" marR="0" algn="ctr"/>
                      <a:r>
                        <a:rPr lang="en-US" sz="2400" kern="100">
                          <a:effectLst/>
                        </a:rPr>
                        <a:t>20.972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a:txBody>
                    <a:bodyPr/>
                    <a:lstStyle/>
                    <a:p>
                      <a:pPr marL="0" marR="0" algn="ctr"/>
                      <a:r>
                        <a:rPr lang="en-US" sz="2400" kern="100">
                          <a:effectLst/>
                        </a:rPr>
                        <a:t>1.677</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a:txBody>
                    <a:bodyPr/>
                    <a:lstStyle/>
                    <a:p>
                      <a:pPr marL="0" marR="0" algn="ctr"/>
                      <a:r>
                        <a:rPr lang="en-US" sz="2400" kern="100">
                          <a:effectLst/>
                        </a:rPr>
                        <a:t>&lt;.001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extLst>
                  <a:ext uri="{0D108BD9-81ED-4DB2-BD59-A6C34878D82A}">
                    <a16:rowId xmlns:a16="http://schemas.microsoft.com/office/drawing/2014/main" val="4001638871"/>
                  </a:ext>
                </a:extLst>
              </a:tr>
              <a:tr h="475751">
                <a:tc>
                  <a:txBody>
                    <a:bodyPr/>
                    <a:lstStyle/>
                    <a:p>
                      <a:pPr marL="0" marR="0" algn="l"/>
                      <a:r>
                        <a:rPr lang="en-US" sz="2400" kern="100">
                          <a:effectLst/>
                        </a:rPr>
                        <a:t>PGSI Slope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a:txBody>
                    <a:bodyPr/>
                    <a:lstStyle/>
                    <a:p>
                      <a:pPr marL="0" marR="0" algn="ctr"/>
                      <a:r>
                        <a:rPr lang="en-US" sz="2400" kern="100">
                          <a:effectLst/>
                        </a:rPr>
                        <a:t>-0.096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gridSpan="2">
                  <a:txBody>
                    <a:bodyPr/>
                    <a:lstStyle/>
                    <a:p>
                      <a:pPr marL="0" marR="0" algn="ctr"/>
                      <a:r>
                        <a:rPr lang="en-US" sz="2400" kern="100">
                          <a:effectLst/>
                        </a:rPr>
                        <a:t>0.020</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a:txBody>
                    <a:bodyPr/>
                    <a:lstStyle/>
                    <a:p>
                      <a:pPr marL="0" marR="0" algn="ctr"/>
                      <a:r>
                        <a:rPr lang="en-US" sz="2400" kern="100">
                          <a:effectLst/>
                        </a:rPr>
                        <a:t>&lt;.001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gridSpan="2">
                  <a:txBody>
                    <a:bodyPr/>
                    <a:lstStyle/>
                    <a:p>
                      <a:pPr marL="0" marR="0" algn="ctr"/>
                      <a:r>
                        <a:rPr lang="en-US" sz="2400" kern="100">
                          <a:effectLst/>
                        </a:rPr>
                        <a:t>0.113</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a:txBody>
                    <a:bodyPr/>
                    <a:lstStyle/>
                    <a:p>
                      <a:pPr marL="0" marR="0" algn="ctr"/>
                      <a:r>
                        <a:rPr lang="en-US" sz="2400" kern="100">
                          <a:effectLst/>
                        </a:rPr>
                        <a:t>0.067</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a:txBody>
                    <a:bodyPr/>
                    <a:lstStyle/>
                    <a:p>
                      <a:pPr marL="0" marR="0" algn="ctr"/>
                      <a:r>
                        <a:rPr lang="en-US" sz="2400" kern="100">
                          <a:effectLst/>
                        </a:rPr>
                        <a:t>.098</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extLst>
                  <a:ext uri="{0D108BD9-81ED-4DB2-BD59-A6C34878D82A}">
                    <a16:rowId xmlns:a16="http://schemas.microsoft.com/office/drawing/2014/main" val="2209441337"/>
                  </a:ext>
                </a:extLst>
              </a:tr>
              <a:tr h="237875">
                <a:tc gridSpan="9">
                  <a:txBody>
                    <a:bodyPr/>
                    <a:lstStyle/>
                    <a:p>
                      <a:pPr marL="0" marR="0" algn="ctr"/>
                      <a:r>
                        <a:rPr lang="en-US" sz="2400" kern="100">
                          <a:effectLst/>
                        </a:rPr>
                        <a:t>Slope/Intercept Correlations</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68136038"/>
                  </a:ext>
                </a:extLst>
              </a:tr>
              <a:tr h="713625">
                <a:tc>
                  <a:txBody>
                    <a:bodyPr/>
                    <a:lstStyle/>
                    <a:p>
                      <a:pPr marL="0" marR="0" algn="l"/>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gridSpan="2">
                  <a:txBody>
                    <a:bodyPr/>
                    <a:lstStyle/>
                    <a:p>
                      <a:pPr marL="0" marR="0" algn="ctr"/>
                      <a:r>
                        <a:rPr lang="en-US" sz="2400" kern="100">
                          <a:effectLst/>
                        </a:rPr>
                        <a:t>Sports Frequency Intercept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gridSpan="3">
                  <a:txBody>
                    <a:bodyPr/>
                    <a:lstStyle/>
                    <a:p>
                      <a:pPr marL="0" marR="0" algn="ctr"/>
                      <a:r>
                        <a:rPr lang="en-US" sz="2400" kern="100">
                          <a:effectLst/>
                        </a:rPr>
                        <a:t>Sports Frequency Slope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hMerge="1">
                  <a:txBody>
                    <a:bodyPr/>
                    <a:lstStyle/>
                    <a:p>
                      <a:endParaRPr lang="en-US"/>
                    </a:p>
                  </a:txBody>
                  <a:tcPr/>
                </a:tc>
                <a:tc gridSpan="3">
                  <a:txBody>
                    <a:bodyPr/>
                    <a:lstStyle/>
                    <a:p>
                      <a:pPr marL="0" marR="0" algn="ctr"/>
                      <a:r>
                        <a:rPr lang="en-US" sz="2400" kern="100">
                          <a:effectLst/>
                        </a:rPr>
                        <a:t>PGSI Intercept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524228"/>
                  </a:ext>
                </a:extLst>
              </a:tr>
              <a:tr h="475751">
                <a:tc>
                  <a:txBody>
                    <a:bodyPr/>
                    <a:lstStyle/>
                    <a:p>
                      <a:pPr marL="0" marR="0" algn="l"/>
                      <a:r>
                        <a:rPr lang="en-US" sz="2400" kern="100">
                          <a:effectLst/>
                        </a:rPr>
                        <a:t>Sports Frequency Intercept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gridSpan="2">
                  <a:txBody>
                    <a:bodyPr/>
                    <a:lstStyle/>
                    <a:p>
                      <a:pPr marL="0" marR="0" algn="ctr"/>
                      <a:r>
                        <a:rPr lang="en-US" sz="2400" kern="100">
                          <a:effectLst/>
                        </a:rPr>
                        <a:t>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gridSpan="3">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tc gridSpan="3">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586748"/>
                  </a:ext>
                </a:extLst>
              </a:tr>
              <a:tr h="475751">
                <a:tc>
                  <a:txBody>
                    <a:bodyPr/>
                    <a:lstStyle/>
                    <a:p>
                      <a:pPr marL="0" marR="0" algn="l"/>
                      <a:r>
                        <a:rPr lang="en-US" sz="2400" kern="100">
                          <a:effectLst/>
                        </a:rPr>
                        <a:t>Sports Frequency Slope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gridSpan="2">
                  <a:txBody>
                    <a:bodyPr/>
                    <a:lstStyle/>
                    <a:p>
                      <a:pPr marL="0" marR="0" algn="ctr"/>
                      <a:r>
                        <a:rPr lang="en-US" sz="2400" kern="100">
                          <a:effectLst/>
                        </a:rPr>
                        <a:t>r=.030, p=.652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gridSpan="3">
                  <a:txBody>
                    <a:bodyPr/>
                    <a:lstStyle/>
                    <a:p>
                      <a:pPr marL="0" marR="0" algn="ctr"/>
                      <a:r>
                        <a:rPr lang="en-US" sz="2400" kern="100">
                          <a:effectLst/>
                        </a:rPr>
                        <a:t>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tc gridSpan="3">
                  <a:txBody>
                    <a:bodyPr/>
                    <a:lstStyle/>
                    <a:p>
                      <a:pPr marL="0" marR="0" algn="ct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0861902"/>
                  </a:ext>
                </a:extLst>
              </a:tr>
              <a:tr h="475751">
                <a:tc>
                  <a:txBody>
                    <a:bodyPr/>
                    <a:lstStyle/>
                    <a:p>
                      <a:pPr marL="0" marR="0" algn="l"/>
                      <a:r>
                        <a:rPr lang="en-US" sz="2400" kern="100">
                          <a:effectLst/>
                        </a:rPr>
                        <a:t>PGSI Intercept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gridSpan="2">
                  <a:txBody>
                    <a:bodyPr/>
                    <a:lstStyle/>
                    <a:p>
                      <a:pPr marL="0" marR="0" algn="ctr"/>
                      <a:r>
                        <a:rPr lang="en-US" sz="2400" kern="100">
                          <a:effectLst/>
                        </a:rPr>
                        <a:t>r=.569, p&lt;.001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gridSpan="3">
                  <a:txBody>
                    <a:bodyPr/>
                    <a:lstStyle/>
                    <a:p>
                      <a:pPr marL="0" marR="0" algn="ctr"/>
                      <a:r>
                        <a:rPr lang="en-US" sz="2400" kern="100">
                          <a:effectLst/>
                        </a:rPr>
                        <a:t>r=-.096, p=.106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tc gridSpan="3">
                  <a:txBody>
                    <a:bodyPr/>
                    <a:lstStyle/>
                    <a:p>
                      <a:pPr marL="0" marR="0" algn="ctr"/>
                      <a:r>
                        <a:rPr lang="en-US" sz="2400" kern="100">
                          <a:effectLst/>
                        </a:rPr>
                        <a:t>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0837719"/>
                  </a:ext>
                </a:extLst>
              </a:tr>
              <a:tr h="475751">
                <a:tc>
                  <a:txBody>
                    <a:bodyPr/>
                    <a:lstStyle/>
                    <a:p>
                      <a:pPr marL="0" marR="0" algn="l"/>
                      <a:r>
                        <a:rPr lang="en-US" sz="2400" kern="100">
                          <a:effectLst/>
                        </a:rPr>
                        <a:t>PGSI Slope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tc>
                <a:tc gridSpan="2">
                  <a:txBody>
                    <a:bodyPr/>
                    <a:lstStyle/>
                    <a:p>
                      <a:pPr marL="0" marR="0" algn="ctr"/>
                      <a:r>
                        <a:rPr lang="en-US" sz="2400" kern="100">
                          <a:effectLst/>
                        </a:rPr>
                        <a:t>r=-.481, p&lt;.001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gridSpan="3">
                  <a:txBody>
                    <a:bodyPr/>
                    <a:lstStyle/>
                    <a:p>
                      <a:pPr marL="0" marR="0" algn="ctr"/>
                      <a:r>
                        <a:rPr lang="en-US" sz="2400" kern="100">
                          <a:effectLst/>
                        </a:rPr>
                        <a:t>r=.504, p&lt;.001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tc gridSpan="3">
                  <a:txBody>
                    <a:bodyPr/>
                    <a:lstStyle/>
                    <a:p>
                      <a:pPr marL="0" marR="0" algn="ctr"/>
                      <a:r>
                        <a:rPr lang="en-US" sz="2400" kern="100">
                          <a:effectLst/>
                        </a:rPr>
                        <a:t>r=-.613, p&lt;.001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1259092"/>
                  </a:ext>
                </a:extLst>
              </a:tr>
              <a:tr h="297344">
                <a:tc gridSpan="9">
                  <a:txBody>
                    <a:bodyPr/>
                    <a:lstStyle/>
                    <a:p>
                      <a:pPr marL="0" marR="0" algn="ctr"/>
                      <a:r>
                        <a:rPr lang="en-US" sz="2400" kern="100" dirty="0">
                          <a:effectLst/>
                        </a:rPr>
                        <a:t>Model Fit: CFI= .999, TLI=1.00, RMSEA= .013, SRMR= .020</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43" marR="59743"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5681500"/>
                  </a:ext>
                </a:extLst>
              </a:tr>
            </a:tbl>
          </a:graphicData>
        </a:graphic>
      </p:graphicFrame>
      <p:sp>
        <p:nvSpPr>
          <p:cNvPr id="5" name="Rectangle 4" descr="Baseline, ">
            <a:extLst>
              <a:ext uri="{FF2B5EF4-FFF2-40B4-BE49-F238E27FC236}">
                <a16:creationId xmlns:a16="http://schemas.microsoft.com/office/drawing/2014/main" id="{B693AEB0-EBE3-9346-4BE9-4004E36A52C5}"/>
              </a:ext>
            </a:extLst>
          </p:cNvPr>
          <p:cNvSpPr/>
          <p:nvPr/>
        </p:nvSpPr>
        <p:spPr>
          <a:xfrm>
            <a:off x="8211670" y="1255060"/>
            <a:ext cx="3980329" cy="53788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Baseline, ">
            <a:extLst>
              <a:ext uri="{FF2B5EF4-FFF2-40B4-BE49-F238E27FC236}">
                <a16:creationId xmlns:a16="http://schemas.microsoft.com/office/drawing/2014/main" id="{EA487CD1-C945-0D9E-D7E5-145B0A397FFE}"/>
              </a:ext>
            </a:extLst>
          </p:cNvPr>
          <p:cNvSpPr/>
          <p:nvPr/>
        </p:nvSpPr>
        <p:spPr>
          <a:xfrm>
            <a:off x="4105833" y="2501154"/>
            <a:ext cx="3980329" cy="53788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Baseline, ">
            <a:extLst>
              <a:ext uri="{FF2B5EF4-FFF2-40B4-BE49-F238E27FC236}">
                <a16:creationId xmlns:a16="http://schemas.microsoft.com/office/drawing/2014/main" id="{AC7DE916-454B-5B7A-7816-8C3660F52640}"/>
              </a:ext>
            </a:extLst>
          </p:cNvPr>
          <p:cNvSpPr/>
          <p:nvPr/>
        </p:nvSpPr>
        <p:spPr>
          <a:xfrm>
            <a:off x="6347012" y="5827060"/>
            <a:ext cx="2734232" cy="53788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09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4A2CA-E977-5D59-0863-EF2819892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A0972-FD62-2D3D-4FB5-17AD724DA341}"/>
              </a:ext>
            </a:extLst>
          </p:cNvPr>
          <p:cNvSpPr>
            <a:spLocks noGrp="1"/>
          </p:cNvSpPr>
          <p:nvPr>
            <p:ph type="title"/>
          </p:nvPr>
        </p:nvSpPr>
        <p:spPr/>
        <p:txBody>
          <a:bodyPr/>
          <a:lstStyle/>
          <a:p>
            <a:r>
              <a:rPr lang="en-US" dirty="0"/>
              <a:t>Sports Gambling and Substance Use Over Time</a:t>
            </a:r>
          </a:p>
        </p:txBody>
      </p:sp>
    </p:spTree>
    <p:extLst>
      <p:ext uri="{BB962C8B-B14F-4D97-AF65-F5344CB8AC3E}">
        <p14:creationId xmlns:p14="http://schemas.microsoft.com/office/powerpoint/2010/main" val="918634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extLst>
              <p:ext uri="{D42A27DB-BD31-4B8C-83A1-F6EECF244321}">
                <p14:modId xmlns:p14="http://schemas.microsoft.com/office/powerpoint/2010/main" val="3580139496"/>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7806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extLst>
              <p:ext uri="{D42A27DB-BD31-4B8C-83A1-F6EECF244321}">
                <p14:modId xmlns:p14="http://schemas.microsoft.com/office/powerpoint/2010/main" val="328111338"/>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0432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92DEC4-8799-5C48-B792-ECDB666E91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2772" y="1315484"/>
            <a:ext cx="5092361" cy="4227031"/>
          </a:xfrm>
          <a:prstGeom prst="rect">
            <a:avLst/>
          </a:prstGeom>
        </p:spPr>
      </p:pic>
      <p:pic>
        <p:nvPicPr>
          <p:cNvPr id="3" name="Picture 2" descr="A person in a hallway&#10;&#10;Description automatically generated with low confidence">
            <a:extLst>
              <a:ext uri="{FF2B5EF4-FFF2-40B4-BE49-F238E27FC236}">
                <a16:creationId xmlns:a16="http://schemas.microsoft.com/office/drawing/2014/main" id="{74EAE9F5-9AD4-6442-96FB-D1758EC805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7294424" y="841248"/>
            <a:ext cx="3013858" cy="5175504"/>
          </a:xfrm>
          <a:prstGeom prst="rect">
            <a:avLst/>
          </a:prstGeom>
        </p:spPr>
      </p:pic>
    </p:spTree>
    <p:extLst>
      <p:ext uri="{BB962C8B-B14F-4D97-AF65-F5344CB8AC3E}">
        <p14:creationId xmlns:p14="http://schemas.microsoft.com/office/powerpoint/2010/main" val="2620676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extLst>
              <p:ext uri="{D42A27DB-BD31-4B8C-83A1-F6EECF244321}">
                <p14:modId xmlns:p14="http://schemas.microsoft.com/office/powerpoint/2010/main" val="1909833727"/>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2854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lex problem&#10;&#10;Description automatically generated with medium confidence">
            <a:extLst>
              <a:ext uri="{FF2B5EF4-FFF2-40B4-BE49-F238E27FC236}">
                <a16:creationId xmlns:a16="http://schemas.microsoft.com/office/drawing/2014/main" id="{2FFCE562-2D2F-8F01-1D83-A869C7167E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8141" y="1"/>
            <a:ext cx="9375248" cy="6875182"/>
          </a:xfrm>
          <a:prstGeom prst="rect">
            <a:avLst/>
          </a:prstGeom>
        </p:spPr>
      </p:pic>
    </p:spTree>
    <p:extLst>
      <p:ext uri="{BB962C8B-B14F-4D97-AF65-F5344CB8AC3E}">
        <p14:creationId xmlns:p14="http://schemas.microsoft.com/office/powerpoint/2010/main" val="726614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omplex problem&#10;&#10;Description automatically generated with medium confidence">
            <a:extLst>
              <a:ext uri="{FF2B5EF4-FFF2-40B4-BE49-F238E27FC236}">
                <a16:creationId xmlns:a16="http://schemas.microsoft.com/office/drawing/2014/main" id="{2B6217E4-6573-7DB4-3CC9-4F4DECEDFD0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836894" y="1134035"/>
            <a:ext cx="4518212" cy="5320512"/>
          </a:xfrm>
          <a:prstGeom prst="rect">
            <a:avLst/>
          </a:prstGeom>
        </p:spPr>
      </p:pic>
    </p:spTree>
    <p:extLst>
      <p:ext uri="{BB962C8B-B14F-4D97-AF65-F5344CB8AC3E}">
        <p14:creationId xmlns:p14="http://schemas.microsoft.com/office/powerpoint/2010/main" val="1034663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73A80-4985-C749-9E1A-E0FCC38DC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316E4-AFC4-C46C-128A-0719B088E86C}"/>
              </a:ext>
            </a:extLst>
          </p:cNvPr>
          <p:cNvSpPr>
            <a:spLocks noGrp="1"/>
          </p:cNvSpPr>
          <p:nvPr>
            <p:ph type="title"/>
          </p:nvPr>
        </p:nvSpPr>
        <p:spPr/>
        <p:txBody>
          <a:bodyPr/>
          <a:lstStyle/>
          <a:p>
            <a:r>
              <a:rPr lang="en-US" dirty="0"/>
              <a:t>Project 5: Gambling Related Cognitions Over Time</a:t>
            </a:r>
          </a:p>
        </p:txBody>
      </p:sp>
    </p:spTree>
    <p:extLst>
      <p:ext uri="{BB962C8B-B14F-4D97-AF65-F5344CB8AC3E}">
        <p14:creationId xmlns:p14="http://schemas.microsoft.com/office/powerpoint/2010/main" val="2388450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extLst>
              <p:ext uri="{D42A27DB-BD31-4B8C-83A1-F6EECF244321}">
                <p14:modId xmlns:p14="http://schemas.microsoft.com/office/powerpoint/2010/main" val="105653673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1284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extLst>
              <p:ext uri="{D42A27DB-BD31-4B8C-83A1-F6EECF244321}">
                <p14:modId xmlns:p14="http://schemas.microsoft.com/office/powerpoint/2010/main" val="3417060786"/>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9905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extLst>
              <p:ext uri="{D42A27DB-BD31-4B8C-83A1-F6EECF244321}">
                <p14:modId xmlns:p14="http://schemas.microsoft.com/office/powerpoint/2010/main" val="849954197"/>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4397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extLst>
              <p:ext uri="{D42A27DB-BD31-4B8C-83A1-F6EECF244321}">
                <p14:modId xmlns:p14="http://schemas.microsoft.com/office/powerpoint/2010/main" val="4028866487"/>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5287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76C0C06-2096-B4C8-3753-0B356664B3AF}"/>
              </a:ext>
            </a:extLst>
          </p:cNvPr>
          <p:cNvGraphicFramePr/>
          <p:nvPr>
            <p:extLst>
              <p:ext uri="{D42A27DB-BD31-4B8C-83A1-F6EECF244321}">
                <p14:modId xmlns:p14="http://schemas.microsoft.com/office/powerpoint/2010/main" val="241014588"/>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1842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80C212-4E97-8029-09C5-94620758EE2F}"/>
              </a:ext>
            </a:extLst>
          </p:cNvPr>
          <p:cNvSpPr>
            <a:spLocks noGrp="1"/>
          </p:cNvSpPr>
          <p:nvPr>
            <p:ph idx="4294967295"/>
          </p:nvPr>
        </p:nvSpPr>
        <p:spPr>
          <a:xfrm>
            <a:off x="838200" y="1714414"/>
            <a:ext cx="10515600" cy="4351338"/>
          </a:xfrm>
        </p:spPr>
        <p:txBody>
          <a:bodyPr>
            <a:normAutofit/>
          </a:bodyPr>
          <a:lstStyle/>
          <a:p>
            <a:pPr marL="457200" indent="-457200">
              <a:buFont typeface="Arial" panose="020B0604020202020204" pitchFamily="34" charset="0"/>
              <a:buChar char="•"/>
            </a:pPr>
            <a:r>
              <a:rPr lang="en-US" sz="2800" dirty="0"/>
              <a:t>Sports betting is related to problem gambling outcomes via: </a:t>
            </a:r>
          </a:p>
          <a:p>
            <a:pPr marL="914400" lvl="1" indent="-457200">
              <a:buFont typeface="Arial" panose="020B0604020202020204" pitchFamily="34" charset="0"/>
              <a:buChar char="•"/>
            </a:pPr>
            <a:r>
              <a:rPr lang="en-US" sz="2800" dirty="0"/>
              <a:t>Greater depth of play</a:t>
            </a:r>
          </a:p>
          <a:p>
            <a:pPr marL="914400" lvl="1" indent="-457200">
              <a:buFont typeface="Arial" panose="020B0604020202020204" pitchFamily="34" charset="0"/>
              <a:buChar char="•"/>
            </a:pPr>
            <a:r>
              <a:rPr lang="en-US" sz="2800" dirty="0"/>
              <a:t>Greater breadth of play</a:t>
            </a:r>
          </a:p>
          <a:p>
            <a:pPr marL="914400" lvl="1" indent="-457200">
              <a:buFont typeface="Arial" panose="020B0604020202020204" pitchFamily="34" charset="0"/>
              <a:buChar char="•"/>
            </a:pPr>
            <a:r>
              <a:rPr lang="en-US" sz="2800" dirty="0"/>
              <a:t>Greater proportion of problematic players</a:t>
            </a:r>
            <a:endParaRPr lang="en-US" sz="3000" dirty="0"/>
          </a:p>
          <a:p>
            <a:pPr marL="457200" indent="-457200">
              <a:buFont typeface="Arial" panose="020B0604020202020204" pitchFamily="34" charset="0"/>
              <a:buChar char="•"/>
            </a:pPr>
            <a:r>
              <a:rPr lang="en-US" sz="2800" dirty="0"/>
              <a:t>Sports wagerers persist in their gambling behavior over time </a:t>
            </a:r>
          </a:p>
          <a:p>
            <a:pPr marL="914400" lvl="1" indent="-457200"/>
            <a:r>
              <a:rPr lang="en-US" dirty="0"/>
              <a:t>Greater Depth</a:t>
            </a:r>
          </a:p>
          <a:p>
            <a:pPr marL="914400" lvl="1" indent="-457200"/>
            <a:r>
              <a:rPr lang="en-US" dirty="0"/>
              <a:t>Greater Breadth</a:t>
            </a:r>
          </a:p>
          <a:p>
            <a:pPr marL="457200" indent="-457200">
              <a:buFont typeface="Arial" panose="020B0604020202020204" pitchFamily="34" charset="0"/>
              <a:buChar char="•"/>
            </a:pPr>
            <a:r>
              <a:rPr lang="en-US" sz="2800" dirty="0"/>
              <a:t>Sports wagerers also demonstrate higher levels of a range of other addictive behaviors</a:t>
            </a:r>
            <a:endParaRPr lang="en-US" dirty="0"/>
          </a:p>
        </p:txBody>
      </p:sp>
      <p:sp>
        <p:nvSpPr>
          <p:cNvPr id="6" name="Title 5">
            <a:extLst>
              <a:ext uri="{FF2B5EF4-FFF2-40B4-BE49-F238E27FC236}">
                <a16:creationId xmlns:a16="http://schemas.microsoft.com/office/drawing/2014/main" id="{E8B066A5-5878-6278-A15D-36522100FC37}"/>
              </a:ext>
            </a:extLst>
          </p:cNvPr>
          <p:cNvSpPr>
            <a:spLocks noGrp="1"/>
          </p:cNvSpPr>
          <p:nvPr>
            <p:ph type="title" idx="4294967295"/>
          </p:nvPr>
        </p:nvSpPr>
        <p:spPr>
          <a:xfrm>
            <a:off x="689919" y="129466"/>
            <a:ext cx="10515600" cy="13255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Conclusions</a:t>
            </a:r>
          </a:p>
        </p:txBody>
      </p:sp>
    </p:spTree>
    <p:extLst>
      <p:ext uri="{BB962C8B-B14F-4D97-AF65-F5344CB8AC3E}">
        <p14:creationId xmlns:p14="http://schemas.microsoft.com/office/powerpoint/2010/main" val="428785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The Evolution of Sports: From Ancient Origins to Modern-day Spectacles">
            <a:extLst>
              <a:ext uri="{FF2B5EF4-FFF2-40B4-BE49-F238E27FC236}">
                <a16:creationId xmlns:a16="http://schemas.microsoft.com/office/drawing/2014/main" id="{5B443AFF-AEF4-4F42-008B-EA6150390D04}"/>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842772" y="882819"/>
            <a:ext cx="5092361" cy="50923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cient Olympics: Then and now | DK Find Out!">
            <a:extLst>
              <a:ext uri="{FF2B5EF4-FFF2-40B4-BE49-F238E27FC236}">
                <a16:creationId xmlns:a16="http://schemas.microsoft.com/office/drawing/2014/main" id="{D0B4D09B-6DFE-F5A5-CFC2-96C50DBCFB0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255173" y="895551"/>
            <a:ext cx="5092361" cy="506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78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ports bettors: From sharps to steam chasers to superfans | Betting | Sports">
            <a:extLst>
              <a:ext uri="{FF2B5EF4-FFF2-40B4-BE49-F238E27FC236}">
                <a16:creationId xmlns:a16="http://schemas.microsoft.com/office/drawing/2014/main" id="{7BEB956B-F06F-3455-DABD-903F45B9DC1D}"/>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1" y="-826911"/>
            <a:ext cx="12479867" cy="83199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7AEA65-1E0F-44BD-C0A1-61D4E8973A9A}"/>
              </a:ext>
            </a:extLst>
          </p:cNvPr>
          <p:cNvSpPr>
            <a:spLocks noGrp="1"/>
          </p:cNvSpPr>
          <p:nvPr>
            <p:ph type="title" idx="4294967295"/>
          </p:nvPr>
        </p:nvSpPr>
        <p:spPr>
          <a:xfrm>
            <a:off x="1063635" y="1646232"/>
            <a:ext cx="10058400" cy="3565525"/>
          </a:xfrm>
        </p:spPr>
        <p:txBody>
          <a:bodyPr vert="horz" lIns="91440" tIns="45720" rIns="91440" bIns="45720" rtlCol="0" anchor="b">
            <a:normAutofit/>
          </a:bodyPr>
          <a:lstStyle/>
          <a:p>
            <a:r>
              <a:rPr lang="en-US" sz="6200" dirty="0">
                <a:solidFill>
                  <a:srgbClr val="BB0A2E"/>
                </a:solidFill>
              </a:rPr>
              <a:t>Sports betting is not inherently more risky than other forms of gambling… but sports gamblers are.</a:t>
            </a:r>
          </a:p>
        </p:txBody>
      </p:sp>
    </p:spTree>
    <p:extLst>
      <p:ext uri="{BB962C8B-B14F-4D97-AF65-F5344CB8AC3E}">
        <p14:creationId xmlns:p14="http://schemas.microsoft.com/office/powerpoint/2010/main" val="368363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The False Idol of Modern Sports in America ~ The Imaginative Conservative">
            <a:extLst>
              <a:ext uri="{FF2B5EF4-FFF2-40B4-BE49-F238E27FC236}">
                <a16:creationId xmlns:a16="http://schemas.microsoft.com/office/drawing/2014/main" id="{FC8BE7B6-D270-8F6D-0CB9-F80DA7BEBE2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1086" y="171715"/>
            <a:ext cx="5813197" cy="612908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essi Ranked 7th Most Famous Athlete Ever, Ronaldo Not in Top 10">
            <a:extLst>
              <a:ext uri="{FF2B5EF4-FFF2-40B4-BE49-F238E27FC236}">
                <a16:creationId xmlns:a16="http://schemas.microsoft.com/office/drawing/2014/main" id="{73209EAA-AB15-CFD2-0940-DE376944223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96929" y="171716"/>
            <a:ext cx="5803986" cy="317142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he Ugly Efficiency of Modern Sports">
            <a:extLst>
              <a:ext uri="{FF2B5EF4-FFF2-40B4-BE49-F238E27FC236}">
                <a16:creationId xmlns:a16="http://schemas.microsoft.com/office/drawing/2014/main" id="{C26ADD91-6303-A919-FA08-ACABAC34E7B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196929" y="3514856"/>
            <a:ext cx="5786386" cy="27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699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descr="picture">
            <a:extLst>
              <a:ext uri="{FF2B5EF4-FFF2-40B4-BE49-F238E27FC236}">
                <a16:creationId xmlns:a16="http://schemas.microsoft.com/office/drawing/2014/main" id="{C5154FE4-DBB3-C651-6E91-5569BCAB7852}"/>
              </a:ext>
            </a:extLst>
          </p:cNvPr>
          <p:cNvSpPr>
            <a:spLocks noGrp="1"/>
          </p:cNvSpPr>
          <p:nvPr>
            <p:ph type="pic" sz="quarter" idx="13"/>
          </p:nvPr>
        </p:nvSpPr>
        <p:spPr/>
        <p:txBody>
          <a:bodyPr/>
          <a:lstStyle/>
          <a:p>
            <a:endParaRPr lang="en-US"/>
          </a:p>
        </p:txBody>
      </p:sp>
      <p:pic>
        <p:nvPicPr>
          <p:cNvPr id="9220" name="Picture 4" descr="Former New Jersey Governor Chris Christie speaking into a microphone in front of a building&#10;">
            <a:extLst>
              <a:ext uri="{FF2B5EF4-FFF2-40B4-BE49-F238E27FC236}">
                <a16:creationId xmlns:a16="http://schemas.microsoft.com/office/drawing/2014/main" id="{3FD68773-D994-D9D6-6E7D-1F64454094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423245"/>
            <a:ext cx="11685013" cy="47241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02CCFE-8E0B-5875-1E2F-107BBDF57BDC}"/>
              </a:ext>
            </a:extLst>
          </p:cNvPr>
          <p:cNvSpPr/>
          <p:nvPr/>
        </p:nvSpPr>
        <p:spPr>
          <a:xfrm>
            <a:off x="250826" y="237067"/>
            <a:ext cx="11685014"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Murphy vs. NCAA (2018)</a:t>
            </a:r>
          </a:p>
        </p:txBody>
      </p:sp>
    </p:spTree>
    <p:extLst>
      <p:ext uri="{BB962C8B-B14F-4D97-AF65-F5344CB8AC3E}">
        <p14:creationId xmlns:p14="http://schemas.microsoft.com/office/powerpoint/2010/main" val="288916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map of the united states of america with the state of Nevada highlighted in red">
            <a:extLst>
              <a:ext uri="{FF2B5EF4-FFF2-40B4-BE49-F238E27FC236}">
                <a16:creationId xmlns:a16="http://schemas.microsoft.com/office/drawing/2014/main" id="{39B90844-721D-A619-3C7B-22A64562D12E}"/>
              </a:ext>
            </a:extLst>
          </p:cNvPr>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t="-96" b="2082"/>
          <a:stretch/>
        </p:blipFill>
        <p:spPr>
          <a:xfrm>
            <a:off x="2128837" y="900906"/>
            <a:ext cx="7934325" cy="5056187"/>
          </a:xfrm>
        </p:spPr>
      </p:pic>
      <p:sp>
        <p:nvSpPr>
          <p:cNvPr id="3" name="Rectangle 2">
            <a:extLst>
              <a:ext uri="{FF2B5EF4-FFF2-40B4-BE49-F238E27FC236}">
                <a16:creationId xmlns:a16="http://schemas.microsoft.com/office/drawing/2014/main" id="{DB02CCFE-8E0B-5875-1E2F-107BBDF57BDC}"/>
              </a:ext>
            </a:extLst>
          </p:cNvPr>
          <p:cNvSpPr/>
          <p:nvPr/>
        </p:nvSpPr>
        <p:spPr>
          <a:xfrm>
            <a:off x="217714" y="237067"/>
            <a:ext cx="11718125" cy="97737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From 1992 to 2018</a:t>
            </a:r>
          </a:p>
        </p:txBody>
      </p:sp>
    </p:spTree>
    <p:extLst>
      <p:ext uri="{BB962C8B-B14F-4D97-AF65-F5344CB8AC3E}">
        <p14:creationId xmlns:p14="http://schemas.microsoft.com/office/powerpoint/2010/main" val="3756794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2">
      <a:dk1>
        <a:srgbClr val="000000"/>
      </a:dk1>
      <a:lt1>
        <a:srgbClr val="FFFFFF"/>
      </a:lt1>
      <a:dk2>
        <a:srgbClr val="63666A"/>
      </a:dk2>
      <a:lt2>
        <a:srgbClr val="A7A8AA"/>
      </a:lt2>
      <a:accent1>
        <a:srgbClr val="BA0C2F"/>
      </a:accent1>
      <a:accent2>
        <a:srgbClr val="BA0C2F"/>
      </a:accent2>
      <a:accent3>
        <a:srgbClr val="008A86"/>
      </a:accent3>
      <a:accent4>
        <a:srgbClr val="ED8B00"/>
      </a:accent4>
      <a:accent5>
        <a:srgbClr val="A8AA19"/>
      </a:accent5>
      <a:accent6>
        <a:srgbClr val="C05131"/>
      </a:accent6>
      <a:hlink>
        <a:srgbClr val="008A86"/>
      </a:hlink>
      <a:folHlink>
        <a:srgbClr val="BA0C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11621</TotalTime>
  <Words>1144</Words>
  <Application>Microsoft Macintosh PowerPoint</Application>
  <PresentationFormat>Widescreen</PresentationFormat>
  <Paragraphs>221</Paragraphs>
  <Slides>60</Slides>
  <Notes>25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60</vt:i4>
      </vt:variant>
    </vt:vector>
  </HeadingPairs>
  <TitlesOfParts>
    <vt:vector size="72" baseType="lpstr">
      <vt:lpstr>Aptos</vt:lpstr>
      <vt:lpstr>Arial</vt:lpstr>
      <vt:lpstr>Arial</vt:lpstr>
      <vt:lpstr>Calibri</vt:lpstr>
      <vt:lpstr>Calibri Light</vt:lpstr>
      <vt:lpstr>FS-Industrie-T3</vt:lpstr>
      <vt:lpstr>Google Sans</vt:lpstr>
      <vt:lpstr>Times New Roman</vt:lpstr>
      <vt:lpstr>Univers LT Std 67 Bold Condensed</vt:lpstr>
      <vt:lpstr>Wingdings</vt:lpstr>
      <vt:lpstr>Office Theme</vt:lpstr>
      <vt:lpstr>Retrospect</vt:lpstr>
      <vt:lpstr>PowerPoint Presentation</vt:lpstr>
      <vt:lpstr>Sports betting is not inherently more risky than other forms of gambling… but sports gamblers are.</vt:lpstr>
      <vt:lpstr> A little bit of research investment goes a very, very long way in improving our understanding of gambling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ICRG Sports Wagering Fund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Drinking While Gambling</vt:lpstr>
      <vt:lpstr>PowerPoint Presentation</vt:lpstr>
      <vt:lpstr>PowerPoint Presentation</vt:lpstr>
      <vt:lpstr>Gambling Motives </vt:lpstr>
      <vt:lpstr>GMQ-S Interaction plots</vt:lpstr>
      <vt:lpstr>Sports Gamblers</vt:lpstr>
      <vt:lpstr>PowerPoint Presentation</vt:lpstr>
      <vt:lpstr>PowerPoint Presentation</vt:lpstr>
      <vt:lpstr>PowerPoint Presentation</vt:lpstr>
      <vt:lpstr>PowerPoint Presentation</vt:lpstr>
      <vt:lpstr>PowerPoint Presentation</vt:lpstr>
      <vt:lpstr>Sports Gambling and Substance Use Over Time</vt:lpstr>
      <vt:lpstr>PowerPoint Presentation</vt:lpstr>
      <vt:lpstr>PowerPoint Presentation</vt:lpstr>
      <vt:lpstr>PowerPoint Presentation</vt:lpstr>
      <vt:lpstr>PowerPoint Presentation</vt:lpstr>
      <vt:lpstr>PowerPoint Presentation</vt:lpstr>
      <vt:lpstr>Project 5: Gambling Related Cognitions Over Time</vt:lpstr>
      <vt:lpstr>PowerPoint Presentation</vt:lpstr>
      <vt:lpstr>PowerPoint Presentation</vt:lpstr>
      <vt:lpstr>PowerPoint Presentation</vt:lpstr>
      <vt:lpstr>PowerPoint Presentation</vt:lpstr>
      <vt:lpstr>PowerPoint Presentation</vt:lpstr>
      <vt:lpstr>Conclusions</vt:lpstr>
      <vt:lpstr>Sports betting is not inherently more risky than other forms of gambling… but sports gamblers 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Grubbs</dc:creator>
  <cp:lastModifiedBy>Joshua Grubbs</cp:lastModifiedBy>
  <cp:revision>65</cp:revision>
  <dcterms:created xsi:type="dcterms:W3CDTF">2023-09-22T17:01:08Z</dcterms:created>
  <dcterms:modified xsi:type="dcterms:W3CDTF">2025-02-17T21:38:20Z</dcterms:modified>
</cp:coreProperties>
</file>