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490" r:id="rId2"/>
    <p:sldId id="1049" r:id="rId3"/>
    <p:sldId id="570" r:id="rId4"/>
    <p:sldId id="782" r:id="rId5"/>
    <p:sldId id="1166" r:id="rId6"/>
    <p:sldId id="379" r:id="rId7"/>
    <p:sldId id="1107" r:id="rId8"/>
    <p:sldId id="553" r:id="rId9"/>
    <p:sldId id="1148" r:id="rId10"/>
    <p:sldId id="1109" r:id="rId11"/>
    <p:sldId id="1149" r:id="rId12"/>
    <p:sldId id="1157" r:id="rId13"/>
    <p:sldId id="1151" r:id="rId14"/>
    <p:sldId id="1167" r:id="rId15"/>
    <p:sldId id="1168" r:id="rId16"/>
    <p:sldId id="257" r:id="rId17"/>
    <p:sldId id="1111" r:id="rId18"/>
    <p:sldId id="1169" r:id="rId19"/>
    <p:sldId id="1076" r:id="rId20"/>
    <p:sldId id="1170" r:id="rId21"/>
    <p:sldId id="1057" r:id="rId22"/>
    <p:sldId id="1059" r:id="rId23"/>
    <p:sldId id="1171" r:id="rId24"/>
    <p:sldId id="1071" r:id="rId25"/>
    <p:sldId id="1074" r:id="rId26"/>
    <p:sldId id="1075" r:id="rId27"/>
    <p:sldId id="1077" r:id="rId28"/>
    <p:sldId id="1165" r:id="rId29"/>
    <p:sldId id="652" r:id="rId30"/>
    <p:sldId id="765" r:id="rId31"/>
    <p:sldId id="1084" r:id="rId32"/>
    <p:sldId id="1085" r:id="rId33"/>
    <p:sldId id="1086" r:id="rId34"/>
    <p:sldId id="1088" r:id="rId35"/>
    <p:sldId id="1089" r:id="rId36"/>
    <p:sldId id="1123" r:id="rId37"/>
    <p:sldId id="1172" r:id="rId38"/>
    <p:sldId id="1173" r:id="rId39"/>
    <p:sldId id="1090" r:id="rId40"/>
    <p:sldId id="1091" r:id="rId41"/>
    <p:sldId id="1092" r:id="rId42"/>
    <p:sldId id="1093" r:id="rId43"/>
    <p:sldId id="1094" r:id="rId44"/>
    <p:sldId id="1095" r:id="rId45"/>
    <p:sldId id="1097" r:id="rId46"/>
    <p:sldId id="1098" r:id="rId47"/>
    <p:sldId id="1100" r:id="rId48"/>
    <p:sldId id="1099" r:id="rId49"/>
    <p:sldId id="1101" r:id="rId50"/>
    <p:sldId id="1103" r:id="rId51"/>
    <p:sldId id="1105" r:id="rId52"/>
    <p:sldId id="1104" r:id="rId53"/>
    <p:sldId id="1174" r:id="rId54"/>
    <p:sldId id="718" r:id="rId55"/>
    <p:sldId id="289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C8DCFD"/>
    <a:srgbClr val="C9EFFB"/>
    <a:srgbClr val="AAF2FB"/>
    <a:srgbClr val="CCEBFB"/>
    <a:srgbClr val="FFE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9449" autoAdjust="0"/>
  </p:normalViewPr>
  <p:slideViewPr>
    <p:cSldViewPr snapToGrid="0" snapToObjects="1">
      <p:cViewPr varScale="1">
        <p:scale>
          <a:sx n="76" d="100"/>
          <a:sy n="76" d="100"/>
        </p:scale>
        <p:origin x="200" y="12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Liese - CBT for Addictions: Customizing Your Strategies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December 10, 2024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Please do not copy or distribute without permission of Bruce S. Liese, PhD (bliese@kumc.edu)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FA866-7C76-E746-863B-8AFA1E959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9113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Liese - CBT for Addictions: Customizing Your Strategies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December 10, 2024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Please do not copy or distribute without permission of Bruce S. Liese, PhD (bliese@kumc.edu)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07A2BA-61FA-174A-A926-4D7FA8BED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74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07A2BA-61FA-174A-A926-4D7FA8BEDB06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December 10,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Please do not copy or distribute without permission of Bruce S. Liese, PhD (bliese@kumc.edu)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Liese - CBT for Addictions: Customizing Your Strategies</a:t>
            </a:r>
          </a:p>
        </p:txBody>
      </p:sp>
    </p:spTree>
    <p:extLst>
      <p:ext uri="{BB962C8B-B14F-4D97-AF65-F5344CB8AC3E}">
        <p14:creationId xmlns:p14="http://schemas.microsoft.com/office/powerpoint/2010/main" val="3836507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13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B33200-C894-2F46-9277-B1BDF07230FE}" type="slidenum">
              <a:rPr lang="en-US"/>
              <a:pPr>
                <a:defRPr/>
              </a:pPr>
              <a:t>53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2777"/>
            <a:ext cx="5028787" cy="4115111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Friday, October 16,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Liese - CBT for Addictive Behaviors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USD Workshop</a:t>
            </a:r>
          </a:p>
        </p:txBody>
      </p:sp>
    </p:spTree>
    <p:extLst>
      <p:ext uri="{BB962C8B-B14F-4D97-AF65-F5344CB8AC3E}">
        <p14:creationId xmlns:p14="http://schemas.microsoft.com/office/powerpoint/2010/main" val="301511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60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B33200-C894-2F46-9277-B1BDF07230F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2777"/>
            <a:ext cx="5028787" cy="4115111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10, 2024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Liese - CBT for Addictions: Customizing Your Strategies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USD Workshop</a:t>
            </a:r>
          </a:p>
        </p:txBody>
      </p:sp>
    </p:spTree>
    <p:extLst>
      <p:ext uri="{BB962C8B-B14F-4D97-AF65-F5344CB8AC3E}">
        <p14:creationId xmlns:p14="http://schemas.microsoft.com/office/powerpoint/2010/main" val="1750794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lIns="92492" tIns="46246" rIns="92492" bIns="4624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7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Liese - CBT for Addictions: Customizing Your Strategies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December 10, 2024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Please do not copy or distribute without permission of Bruce S. Liese, PhD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E07A2BA-61FA-174A-A926-4D7FA8BEDB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4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B33200-C894-2F46-9277-B1BDF07230FE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607" y="4342777"/>
            <a:ext cx="5028787" cy="4115111"/>
          </a:xfrm>
        </p:spPr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Friday, October 16, 2015</a:t>
            </a:r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Liese - CBT for Addictive Behaviors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USD Workshop</a:t>
            </a:r>
          </a:p>
        </p:txBody>
      </p:sp>
    </p:spTree>
    <p:extLst>
      <p:ext uri="{BB962C8B-B14F-4D97-AF65-F5344CB8AC3E}">
        <p14:creationId xmlns:p14="http://schemas.microsoft.com/office/powerpoint/2010/main" val="92865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9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00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4850" y="1154113"/>
            <a:ext cx="55403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0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59468-A5DA-2346-AAB6-7248444F66D7}" type="datetime1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C6AB-FB36-1446-A0F6-9E6C19DA5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101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624BC-2882-8E47-BDF5-A59110966DA4}" type="datetime1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C6AB-FB36-1446-A0F6-9E6C19DA5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810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E8D58-5A8E-4444-8437-B92529D71E03}" type="datetime1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C6AB-FB36-1446-A0F6-9E6C19DA5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66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BB230-095B-BF4A-9E81-0B0B9E96D9C0}" type="datetime1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C6AB-FB36-1446-A0F6-9E6C19DA5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3CA92-000C-CF43-A16B-B14DC8D95DA0}" type="datetime1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C6AB-FB36-1446-A0F6-9E6C19DA5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31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2B52C-FFFD-CF4C-8966-FEDF07FAE63D}" type="datetime1">
              <a:rPr lang="en-US" smtClean="0"/>
              <a:t>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C6AB-FB36-1446-A0F6-9E6C19DA5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94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B1470-4DA9-6843-93BB-05441F14A3E5}" type="datetime1">
              <a:rPr lang="en-US" smtClean="0"/>
              <a:t>2/18/25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C6AB-FB36-1446-A0F6-9E6C19DA5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7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BBB99-01C6-7649-9FA1-74C60996E747}" type="datetime1">
              <a:rPr lang="en-US" smtClean="0"/>
              <a:t>2/18/25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C6AB-FB36-1446-A0F6-9E6C19DA5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6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6DDCA-8910-984E-A106-A105446B0A80}" type="datetime1">
              <a:rPr lang="en-US" smtClean="0"/>
              <a:t>2/18/25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C6AB-FB36-1446-A0F6-9E6C19DA5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408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7DC-C051-D340-965B-1ED5BAC83CF9}" type="datetime1">
              <a:rPr lang="en-US" smtClean="0"/>
              <a:t>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C6AB-FB36-1446-A0F6-9E6C19DA5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749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30F0-C6E1-8A4F-B800-FD772CA09D29}" type="datetime1">
              <a:rPr lang="en-US" smtClean="0"/>
              <a:t>2/18/25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1C6AB-FB36-1446-A0F6-9E6C19DA5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28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>
                <a:alpha val="26000"/>
              </a:srgbClr>
            </a:gs>
            <a:gs pos="89000">
              <a:srgbClr val="FFE08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C71AF-5B11-0049-B753-E10D02C9EEF7}" type="datetime1">
              <a:rPr lang="en-US" smtClean="0"/>
              <a:t>2/18/25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1C6AB-FB36-1446-A0F6-9E6C19DA5E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165" y="454404"/>
            <a:ext cx="11679380" cy="2321453"/>
          </a:xfrm>
        </p:spPr>
        <p:txBody>
          <a:bodyPr>
            <a:noAutofit/>
          </a:bodyPr>
          <a:lstStyle/>
          <a:p>
            <a:r>
              <a:rPr lang="en-US" b="1" i="0" dirty="0">
                <a:effectLst/>
                <a:latin typeface="+mn-lt"/>
              </a:rPr>
              <a:t>Cognitive-Behavioral Therapy (CBT) </a:t>
            </a:r>
            <a:br>
              <a:rPr lang="en-US" b="1" i="0" dirty="0">
                <a:effectLst/>
                <a:latin typeface="+mn-lt"/>
              </a:rPr>
            </a:br>
            <a:r>
              <a:rPr lang="en-US" b="1" i="0" dirty="0">
                <a:effectLst/>
                <a:latin typeface="+mn-lt"/>
              </a:rPr>
              <a:t>for Addictions </a:t>
            </a:r>
            <a:endParaRPr lang="en-US" i="1" dirty="0">
              <a:latin typeface="+mn-lt"/>
              <a:cs typeface="Calibri Light" panose="020F03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7815" y="2860798"/>
            <a:ext cx="8776366" cy="105805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Conference at Sandia Resort and Casino </a:t>
            </a:r>
          </a:p>
          <a:p>
            <a:pPr>
              <a:spcBef>
                <a:spcPts val="0"/>
              </a:spcBef>
            </a:pPr>
            <a:r>
              <a:rPr lang="en-US" sz="28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Wednesday, March 5, 2025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EC83C8-A4EF-1E4B-7854-5509828D421D}"/>
              </a:ext>
            </a:extLst>
          </p:cNvPr>
          <p:cNvSpPr txBox="1"/>
          <p:nvPr/>
        </p:nvSpPr>
        <p:spPr>
          <a:xfrm>
            <a:off x="1382047" y="4083725"/>
            <a:ext cx="94279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Bruce S. </a:t>
            </a:r>
            <a:r>
              <a:rPr lang="en-US" sz="3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, PhD, ABPP</a:t>
            </a:r>
          </a:p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Professor of Family Medicine, Community Health, and Psychiatry</a:t>
            </a:r>
          </a:p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Clinical Director, </a:t>
            </a:r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Cofrin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Logan Center for Addiction Research and Treatment</a:t>
            </a:r>
          </a:p>
          <a:p>
            <a:pPr algn="ctr"/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University of Kansas Medical Center</a:t>
            </a:r>
          </a:p>
          <a:p>
            <a:pPr algn="ctr"/>
            <a:r>
              <a:rPr lang="en-US" sz="2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bliese@kumc.edu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52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611" y="618345"/>
            <a:ext cx="10328190" cy="1041644"/>
          </a:xfrm>
        </p:spPr>
        <p:txBody>
          <a:bodyPr/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Ten Classes of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9088" y="2092408"/>
            <a:ext cx="7813823" cy="2673184"/>
          </a:xfrm>
        </p:spPr>
        <p:txBody>
          <a:bodyPr numCol="2" spcCol="457200">
            <a:no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Alcohol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Caffeine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Cannabis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Hallucinogens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Inhalants</a:t>
            </a:r>
          </a:p>
          <a:p>
            <a:pPr marL="515938" indent="-515938">
              <a:buFont typeface="+mj-lt"/>
              <a:buAutoNum type="arabicParenR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Opioids</a:t>
            </a:r>
          </a:p>
          <a:p>
            <a:pPr marL="515938" indent="-515938">
              <a:buFont typeface="+mj-lt"/>
              <a:buAutoNum type="arabicParenR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Sedatives, anxiolytics</a:t>
            </a:r>
          </a:p>
          <a:p>
            <a:pPr marL="515938" indent="-515938">
              <a:buFont typeface="+mj-lt"/>
              <a:buAutoNum type="arabicParenR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Stimulants</a:t>
            </a:r>
          </a:p>
          <a:p>
            <a:pPr marL="515938" indent="-515938">
              <a:buFont typeface="+mj-lt"/>
              <a:buAutoNum type="arabicParenR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Tobacco</a:t>
            </a:r>
          </a:p>
          <a:p>
            <a:pPr marL="515938" indent="-515938">
              <a:buFont typeface="+mj-lt"/>
              <a:buAutoNum type="arabicParenR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Other</a:t>
            </a:r>
          </a:p>
        </p:txBody>
      </p:sp>
    </p:spTree>
    <p:extLst>
      <p:ext uri="{BB962C8B-B14F-4D97-AF65-F5344CB8AC3E}">
        <p14:creationId xmlns:p14="http://schemas.microsoft.com/office/powerpoint/2010/main" val="2776923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05" y="443947"/>
            <a:ext cx="10556789" cy="809442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Diagnostic criteria (DSM-5) for gambling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805" y="1983138"/>
            <a:ext cx="10556789" cy="3872053"/>
          </a:xfrm>
        </p:spPr>
        <p:txBody>
          <a:bodyPr numCol="2" spcCol="457200">
            <a:normAutofit fontScale="92500" lnSpcReduction="20000"/>
          </a:bodyPr>
          <a:lstStyle/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Needs to gamble with increasing amounts of money to achieve same level of excitement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Restless, irritable when trying to cut down or stop gambling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Repeated unsuccessful attempts to control, cut down, or stop gambling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Preoccupied with gambling (e.g., persistent thoughts, planning next venture, reliving gambling experiences)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Gambles when distressed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Returns after loss (chasing the high)</a:t>
            </a:r>
          </a:p>
          <a:p>
            <a:pPr marL="515938" indent="-51593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Lies to conceal extent of gambling  </a:t>
            </a:r>
          </a:p>
          <a:p>
            <a:pPr marL="515938" indent="-51593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Has jeopardized or lost significant relationship, job, educational, or career opportunity due to gambling </a:t>
            </a:r>
          </a:p>
          <a:p>
            <a:pPr marL="515938" indent="-51593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Relies on other to provide money to relieve desperate financial situations caused by gambling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A9FE8-5A0D-882D-667E-CC5DA887461A}"/>
              </a:ext>
            </a:extLst>
          </p:cNvPr>
          <p:cNvSpPr txBox="1"/>
          <p:nvPr/>
        </p:nvSpPr>
        <p:spPr>
          <a:xfrm>
            <a:off x="251790" y="6363311"/>
            <a:ext cx="9541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American Psychiatric Association (2022). </a:t>
            </a:r>
            <a:r>
              <a:rPr lang="en-US" sz="1600" i="1" dirty="0">
                <a:latin typeface="+mj-lt"/>
              </a:rPr>
              <a:t>Diagnostic and statistical manual of mental disorders</a:t>
            </a:r>
            <a:r>
              <a:rPr lang="en-US" sz="1600" dirty="0">
                <a:latin typeface="+mj-lt"/>
              </a:rPr>
              <a:t> (5th ed., text rev.).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98AD9-6764-FD4A-DC78-CD47AF7E5471}"/>
              </a:ext>
            </a:extLst>
          </p:cNvPr>
          <p:cNvSpPr txBox="1"/>
          <p:nvPr/>
        </p:nvSpPr>
        <p:spPr>
          <a:xfrm>
            <a:off x="1020805" y="1387431"/>
            <a:ext cx="971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Problematic pattern leading to impairment or distress in following areas (4+):</a:t>
            </a:r>
          </a:p>
        </p:txBody>
      </p:sp>
    </p:spTree>
    <p:extLst>
      <p:ext uri="{BB962C8B-B14F-4D97-AF65-F5344CB8AC3E}">
        <p14:creationId xmlns:p14="http://schemas.microsoft.com/office/powerpoint/2010/main" val="189003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577" y="510735"/>
            <a:ext cx="10091618" cy="733264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DSM-5 (Section III) – Internet Gaming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076" y="2270331"/>
            <a:ext cx="10840620" cy="3779313"/>
          </a:xfrm>
        </p:spPr>
        <p:txBody>
          <a:bodyPr numCol="2" spcCol="457200">
            <a:noAutofit/>
          </a:bodyPr>
          <a:lstStyle/>
          <a:p>
            <a:pPr marL="519113" indent="-5191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Preoccupation with Internet games.</a:t>
            </a:r>
          </a:p>
          <a:p>
            <a:pPr marL="519113" indent="-5191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Withdrawal symptoms when taken away.</a:t>
            </a:r>
          </a:p>
          <a:p>
            <a:pPr marL="519113" indent="-5191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Tolerance—need for increasing amounts of time engaged in Internet games.</a:t>
            </a:r>
          </a:p>
          <a:p>
            <a:pPr marL="519113" indent="-5191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Unsuccessful attempts to control the participation in Internet games.</a:t>
            </a:r>
          </a:p>
          <a:p>
            <a:pPr marL="519113" indent="-5191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Loss of interests in previous hobbies, </a:t>
            </a:r>
            <a:r>
              <a:rPr lang="en-US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etc</a:t>
            </a:r>
            <a:endParaRPr lang="en-US" sz="2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9113" indent="-5191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Continued use despite known problems.</a:t>
            </a:r>
          </a:p>
          <a:p>
            <a:pPr marL="519113" indent="-5191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Has deceived family, therapists, or others regarding amount of gaming.</a:t>
            </a:r>
          </a:p>
          <a:p>
            <a:pPr marL="519113" indent="-5191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Internet games to escape or relieve a negative mood (</a:t>
            </a:r>
            <a:r>
              <a:rPr lang="en-US" sz="22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eg</a:t>
            </a: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, loneliness, anxiety).</a:t>
            </a:r>
          </a:p>
          <a:p>
            <a:pPr marL="519113" indent="-519113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200" dirty="0">
                <a:latin typeface="Calibri Light" panose="020F0302020204030204" pitchFamily="34" charset="0"/>
                <a:cs typeface="Calibri Light" panose="020F0302020204030204" pitchFamily="34" charset="0"/>
              </a:rPr>
              <a:t>Has jeopardized or lost a significant relationship, job, or educational or career related in Internet Gaming.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A9FE8-5A0D-882D-667E-CC5DA887461A}"/>
              </a:ext>
            </a:extLst>
          </p:cNvPr>
          <p:cNvSpPr txBox="1"/>
          <p:nvPr/>
        </p:nvSpPr>
        <p:spPr>
          <a:xfrm>
            <a:off x="251790" y="6363311"/>
            <a:ext cx="9541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j-lt"/>
              </a:rPr>
              <a:t>American Psychiatric Association (2022). </a:t>
            </a:r>
            <a:r>
              <a:rPr lang="en-US" sz="1600" i="1" dirty="0">
                <a:latin typeface="+mj-lt"/>
              </a:rPr>
              <a:t>Diagnostic and statistical manual of mental disorders</a:t>
            </a:r>
            <a:r>
              <a:rPr lang="en-US" sz="1600" dirty="0">
                <a:latin typeface="+mj-lt"/>
              </a:rPr>
              <a:t> (5th ed., text rev.).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E98AD9-6764-FD4A-DC78-CD47AF7E5471}"/>
              </a:ext>
            </a:extLst>
          </p:cNvPr>
          <p:cNvSpPr txBox="1"/>
          <p:nvPr/>
        </p:nvSpPr>
        <p:spPr>
          <a:xfrm>
            <a:off x="1017076" y="1495000"/>
            <a:ext cx="9710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Problematic pattern leading to impairment or distress in following areas (4+):</a:t>
            </a:r>
          </a:p>
        </p:txBody>
      </p:sp>
    </p:spTree>
    <p:extLst>
      <p:ext uri="{BB962C8B-B14F-4D97-AF65-F5344CB8AC3E}">
        <p14:creationId xmlns:p14="http://schemas.microsoft.com/office/powerpoint/2010/main" val="303381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010" y="1458692"/>
            <a:ext cx="10105979" cy="4425218"/>
          </a:xfrm>
        </p:spPr>
        <p:txBody>
          <a:bodyPr>
            <a:noAutofit/>
          </a:bodyPr>
          <a:lstStyle/>
          <a:p>
            <a:pPr marL="461963" indent="-461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Salience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Importance; dominates thoughts, feelings, behaviors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Mood modification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Addictive behavior induces a desired state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Tolerance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Increase needed for same effect</a:t>
            </a:r>
          </a:p>
          <a:p>
            <a:pPr marL="461963" indent="-4476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Withdrawal symptoms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Unpleasant feelings and physical effects when activity is stopped or reduced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Conflict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Intrapersonal discomfort (e.g., anxiety, depression, guilt, shame, desperation); Interpersonal relationship problems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Relapse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Repeated slips or lapses; return to addictive behavior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32F84-97CE-400D-B4EE-C4592F89B27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607801" y="6496143"/>
            <a:ext cx="584199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rgbClr val="58595B"/>
                </a:solidFill>
                <a:latin typeface="Museo Sans 100"/>
                <a:ea typeface="+mn-ea"/>
                <a:cs typeface="Museo Sans 10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/>
            <a:fld id="{81D60167-4931-47E6-BA6A-407CBD079E47}" type="slidenum">
              <a:rPr lang="en-US" smtClean="0"/>
              <a:pPr marL="25400"/>
              <a:t>13</a:t>
            </a:fld>
            <a:endParaRPr lang="en-US">
              <a:latin typeface="Museo Sans 100" panose="020000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88DE8D-9E57-BD55-010D-2965628106D6}"/>
              </a:ext>
            </a:extLst>
          </p:cNvPr>
          <p:cNvSpPr txBox="1"/>
          <p:nvPr/>
        </p:nvSpPr>
        <p:spPr>
          <a:xfrm>
            <a:off x="1036655" y="6161500"/>
            <a:ext cx="9815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Griffiths, M. (2005). A ‘components’ model of addiction within a biopsychosocial framework. </a:t>
            </a:r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Journal of Substance Use, 10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(4), 191-197.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608B4D3-826E-F13B-8C3B-8B343154F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55" y="542611"/>
            <a:ext cx="8763000" cy="638492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Six Core Components of Addiction</a:t>
            </a:r>
            <a:r>
              <a:rPr lang="en-US" dirty="0"/>
              <a:t> </a:t>
            </a:r>
            <a:endParaRPr lang="en-US" dirty="0">
              <a:latin typeface="Museo Sans 3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7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D1D9D41E-3FCC-A444-9011-92483BC7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7" y="353015"/>
            <a:ext cx="6185033" cy="692497"/>
          </a:xfrm>
        </p:spPr>
        <p:txBody>
          <a:bodyPr>
            <a:normAutofit/>
          </a:bodyPr>
          <a:lstStyle/>
          <a:p>
            <a:r>
              <a:rPr lang="en-US" sz="3600" dirty="0"/>
              <a:t>In 2022…</a:t>
            </a:r>
          </a:p>
        </p:txBody>
      </p:sp>
      <p:pic>
        <p:nvPicPr>
          <p:cNvPr id="3" name="Picture 2" descr="A book cover of a beach&#10;&#10;Description automatically generated with low confidence">
            <a:extLst>
              <a:ext uri="{FF2B5EF4-FFF2-40B4-BE49-F238E27FC236}">
                <a16:creationId xmlns:a16="http://schemas.microsoft.com/office/drawing/2014/main" id="{4D8AC057-1C6B-7145-2697-25DDF5D956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41" y="276214"/>
            <a:ext cx="4127282" cy="630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71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0229" y="1410158"/>
            <a:ext cx="10570028" cy="4794697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0" indent="0">
              <a:buNone/>
              <a:defRPr/>
            </a:pPr>
            <a:r>
              <a:rPr lang="en-US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Therapists are strongly encouraged to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</a:p>
          <a:p>
            <a:pPr marL="468313" indent="-468313"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Be flexible and prepared to hear profoundly complex problems </a:t>
            </a:r>
          </a:p>
          <a:p>
            <a:pPr marL="468313" indent="-468313"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addition to focusing on addiction, pay close attention to coexisting mental health problems, personality, context, culture and much more </a:t>
            </a:r>
          </a:p>
          <a:p>
            <a:pPr marL="468313" indent="-468313"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Conduct (and share) careful, thorough case conceptualizations (CC) that include early life and cultural experiences; base treatment on CC </a:t>
            </a:r>
          </a:p>
          <a:p>
            <a:pPr marL="468313" indent="-468313"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Conceptualize and address interpersonal processes</a:t>
            </a:r>
          </a:p>
          <a:p>
            <a:pPr marL="468313" indent="-468313"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Carefully attend to the therapeutic relationship </a:t>
            </a:r>
          </a:p>
          <a:p>
            <a:pPr marL="468313" indent="-468313"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Emphasize the centrality of motivation and emotion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49C848-85C6-F5E8-ECF1-F310EE009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383982"/>
            <a:ext cx="9144000" cy="581866"/>
          </a:xfrm>
        </p:spPr>
        <p:txBody>
          <a:bodyPr>
            <a:noAutofit/>
          </a:bodyPr>
          <a:lstStyle/>
          <a:p>
            <a:r>
              <a:rPr lang="en-US" sz="3600" dirty="0"/>
              <a:t>Today: Changes and Advances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FD409F-391A-8DE8-BB35-20E324D0A4D8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34124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56D06-6CE4-F54C-9CB2-7124B43DA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67248"/>
            <a:ext cx="12191999" cy="753574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What is CBT?</a:t>
            </a:r>
            <a:r>
              <a:rPr lang="en-US" sz="4000" dirty="0">
                <a:latin typeface="+mn-lt"/>
              </a:rPr>
              <a:t> </a:t>
            </a:r>
            <a:r>
              <a:rPr lang="en-US" sz="4000" i="1" dirty="0">
                <a:latin typeface="+mn-lt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4710D-E62F-B14A-8B93-CC5CD032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07500"/>
            <a:ext cx="12192000" cy="1128289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cs typeface="Calibri Light" panose="020F0302020204030204" pitchFamily="34" charset="0"/>
              </a:rPr>
              <a:t>CBT is not a single approach to therapy;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cs typeface="Calibri Light" panose="020F0302020204030204" pitchFamily="34" charset="0"/>
              </a:rPr>
              <a:t>CBT is comprised of many brands with more similarities than differences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885458-5947-AA4E-9A74-61BCD6328213}"/>
              </a:ext>
            </a:extLst>
          </p:cNvPr>
          <p:cNvSpPr txBox="1"/>
          <p:nvPr/>
        </p:nvSpPr>
        <p:spPr>
          <a:xfrm>
            <a:off x="979391" y="2622467"/>
            <a:ext cx="4918200" cy="313932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024438" algn="l"/>
              </a:tabLs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 Therapy (CT)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024438" algn="l"/>
              </a:tabLs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Acceptance and Commitment Therapy (ACT)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024438" algn="l"/>
              </a:tabLs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Rational Emotive Behavior Therapy (REBT)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5024438" algn="l"/>
              </a:tabLs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Behavioral Activation (BA)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1C105D-02E3-0149-8F7A-028B8D00357E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1A50A2-5251-B77B-F4EC-FD66491AC33D}"/>
              </a:ext>
            </a:extLst>
          </p:cNvPr>
          <p:cNvSpPr txBox="1"/>
          <p:nvPr/>
        </p:nvSpPr>
        <p:spPr>
          <a:xfrm>
            <a:off x="6096000" y="2618843"/>
            <a:ext cx="5501833" cy="341632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024438" algn="l"/>
              </a:tabLs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Contingency Management (CM)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024438" algn="l"/>
              </a:tabLs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Dialectical Behavior Therapy (DBT)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024438" algn="l"/>
              </a:tabLs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 Processing Therapy (CPT)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024438" algn="l"/>
              </a:tabLs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Mindfulness-Based Cognitive Therapy (MBCT)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5024438" algn="l"/>
              </a:tabLs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Exposure and Response Prevention (ERP) </a:t>
            </a:r>
          </a:p>
        </p:txBody>
      </p:sp>
    </p:spTree>
    <p:extLst>
      <p:ext uri="{BB962C8B-B14F-4D97-AF65-F5344CB8AC3E}">
        <p14:creationId xmlns:p14="http://schemas.microsoft.com/office/powerpoint/2010/main" val="2845975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F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A38439A-0867-7E55-F890-F4F010744330}"/>
              </a:ext>
            </a:extLst>
          </p:cNvPr>
          <p:cNvSpPr txBox="1"/>
          <p:nvPr/>
        </p:nvSpPr>
        <p:spPr>
          <a:xfrm>
            <a:off x="0" y="4596578"/>
            <a:ext cx="4133363" cy="1733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house that CBT built</a:t>
            </a:r>
          </a:p>
        </p:txBody>
      </p:sp>
      <p:sp>
        <p:nvSpPr>
          <p:cNvPr id="39" name="Sun 38">
            <a:extLst>
              <a:ext uri="{FF2B5EF4-FFF2-40B4-BE49-F238E27FC236}">
                <a16:creationId xmlns:a16="http://schemas.microsoft.com/office/drawing/2014/main" id="{DCB39449-FF4B-89DB-2A77-254A0FB832CA}"/>
              </a:ext>
            </a:extLst>
          </p:cNvPr>
          <p:cNvSpPr/>
          <p:nvPr/>
        </p:nvSpPr>
        <p:spPr>
          <a:xfrm>
            <a:off x="9832770" y="570016"/>
            <a:ext cx="1450967" cy="1410229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loud 41">
            <a:extLst>
              <a:ext uri="{FF2B5EF4-FFF2-40B4-BE49-F238E27FC236}">
                <a16:creationId xmlns:a16="http://schemas.microsoft.com/office/drawing/2014/main" id="{6B3F455D-C346-2DF1-6CAF-F031EAB9F974}"/>
              </a:ext>
            </a:extLst>
          </p:cNvPr>
          <p:cNvSpPr/>
          <p:nvPr/>
        </p:nvSpPr>
        <p:spPr>
          <a:xfrm>
            <a:off x="400532" y="1959202"/>
            <a:ext cx="2432925" cy="12406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3563A8-ABC8-B286-B533-5DC0F905CA6E}"/>
              </a:ext>
            </a:extLst>
          </p:cNvPr>
          <p:cNvSpPr txBox="1"/>
          <p:nvPr/>
        </p:nvSpPr>
        <p:spPr>
          <a:xfrm>
            <a:off x="4573674" y="3587599"/>
            <a:ext cx="1517959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CT </a:t>
            </a:r>
          </a:p>
          <a:p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27E5BEC8-B8CC-95FE-557E-B795D6184111}"/>
              </a:ext>
            </a:extLst>
          </p:cNvPr>
          <p:cNvSpPr/>
          <p:nvPr/>
        </p:nvSpPr>
        <p:spPr>
          <a:xfrm>
            <a:off x="3879550" y="1791668"/>
            <a:ext cx="6260945" cy="1790800"/>
          </a:xfrm>
          <a:prstGeom prst="triangle">
            <a:avLst>
              <a:gd name="adj" fmla="val 50552"/>
            </a:avLst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n 29">
            <a:extLst>
              <a:ext uri="{FF2B5EF4-FFF2-40B4-BE49-F238E27FC236}">
                <a16:creationId xmlns:a16="http://schemas.microsoft.com/office/drawing/2014/main" id="{C30DC440-F1DB-F36D-6072-66B1C375A588}"/>
              </a:ext>
            </a:extLst>
          </p:cNvPr>
          <p:cNvSpPr/>
          <p:nvPr/>
        </p:nvSpPr>
        <p:spPr>
          <a:xfrm>
            <a:off x="8404659" y="1928737"/>
            <a:ext cx="370479" cy="934497"/>
          </a:xfrm>
          <a:prstGeom prst="can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CED415-A1DA-80F7-586A-120BD4A1BF10}"/>
              </a:ext>
            </a:extLst>
          </p:cNvPr>
          <p:cNvSpPr/>
          <p:nvPr/>
        </p:nvSpPr>
        <p:spPr>
          <a:xfrm>
            <a:off x="6975876" y="5782711"/>
            <a:ext cx="601685" cy="110606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045362E-ECFF-9795-B127-E7C8789F3413}"/>
              </a:ext>
            </a:extLst>
          </p:cNvPr>
          <p:cNvSpPr/>
          <p:nvPr/>
        </p:nvSpPr>
        <p:spPr>
          <a:xfrm>
            <a:off x="7389119" y="6283709"/>
            <a:ext cx="144263" cy="13456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C3D3F-6CE9-84D1-7FF8-3260D35A405E}"/>
              </a:ext>
            </a:extLst>
          </p:cNvPr>
          <p:cNvSpPr txBox="1"/>
          <p:nvPr/>
        </p:nvSpPr>
        <p:spPr>
          <a:xfrm>
            <a:off x="6077417" y="3590621"/>
            <a:ext cx="2090879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ACT </a:t>
            </a:r>
          </a:p>
          <a:p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6C4CBF-3782-5CEA-44AB-65A48B94E394}"/>
              </a:ext>
            </a:extLst>
          </p:cNvPr>
          <p:cNvSpPr txBox="1"/>
          <p:nvPr/>
        </p:nvSpPr>
        <p:spPr>
          <a:xfrm>
            <a:off x="8168295" y="3592011"/>
            <a:ext cx="1152084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REBT </a:t>
            </a:r>
          </a:p>
          <a:p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34E2F7-9659-967B-99FA-98620723C702}"/>
              </a:ext>
            </a:extLst>
          </p:cNvPr>
          <p:cNvSpPr txBox="1"/>
          <p:nvPr/>
        </p:nvSpPr>
        <p:spPr>
          <a:xfrm>
            <a:off x="4573675" y="4707417"/>
            <a:ext cx="1712180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BA </a:t>
            </a:r>
          </a:p>
          <a:p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45152B-EB4C-98DD-0A2F-50A7C1A995AA}"/>
              </a:ext>
            </a:extLst>
          </p:cNvPr>
          <p:cNvSpPr txBox="1"/>
          <p:nvPr/>
        </p:nvSpPr>
        <p:spPr>
          <a:xfrm>
            <a:off x="6292701" y="4710119"/>
            <a:ext cx="1444137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CM </a:t>
            </a:r>
          </a:p>
          <a:p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5C2EBE4-D4C3-DA69-784F-5170A39CA8BD}"/>
              </a:ext>
            </a:extLst>
          </p:cNvPr>
          <p:cNvSpPr txBox="1"/>
          <p:nvPr/>
        </p:nvSpPr>
        <p:spPr>
          <a:xfrm>
            <a:off x="7743684" y="4695811"/>
            <a:ext cx="1595640" cy="110799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DBT </a:t>
            </a:r>
          </a:p>
          <a:p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7A4AC9-C84E-6F9D-1A59-8B12F4B2F58A}"/>
              </a:ext>
            </a:extLst>
          </p:cNvPr>
          <p:cNvSpPr txBox="1"/>
          <p:nvPr/>
        </p:nvSpPr>
        <p:spPr>
          <a:xfrm>
            <a:off x="4573675" y="5860499"/>
            <a:ext cx="2358021" cy="9848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MBCT 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92A316-89B0-1DF5-965A-86843D4742A4}"/>
              </a:ext>
            </a:extLst>
          </p:cNvPr>
          <p:cNvSpPr txBox="1"/>
          <p:nvPr/>
        </p:nvSpPr>
        <p:spPr>
          <a:xfrm>
            <a:off x="7577561" y="5838935"/>
            <a:ext cx="1755939" cy="98488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</a:rPr>
              <a:t>ERP </a:t>
            </a:r>
            <a:endParaRPr lang="en-US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endParaRPr lang="en-US" sz="1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E0B0EA35-87EB-0C25-9F2A-CED06DABFED2}"/>
              </a:ext>
            </a:extLst>
          </p:cNvPr>
          <p:cNvSpPr/>
          <p:nvPr/>
        </p:nvSpPr>
        <p:spPr>
          <a:xfrm>
            <a:off x="3295344" y="443515"/>
            <a:ext cx="2432925" cy="12406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6842A-A41A-451B-542D-BF4120CC40BC}"/>
              </a:ext>
            </a:extLst>
          </p:cNvPr>
          <p:cNvSpPr txBox="1"/>
          <p:nvPr/>
        </p:nvSpPr>
        <p:spPr>
          <a:xfrm>
            <a:off x="10047787" y="6550224"/>
            <a:ext cx="1975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© 2024 Bruce S. </a:t>
            </a:r>
            <a:r>
              <a:rPr lang="en-US" sz="1400" dirty="0" err="1"/>
              <a:t>Liese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7668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979" y="450008"/>
            <a:ext cx="10440239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Theoretical model influences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clinical focus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866" y="1422400"/>
            <a:ext cx="11260667" cy="4731265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tabLst>
                <a:tab pos="1073150" algn="l"/>
              </a:tabLst>
            </a:pPr>
            <a:r>
              <a:rPr lang="en-US" sz="28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</a:t>
            </a: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Psychological flexibility, acceptance, commitment 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tabLst>
                <a:tab pos="1073150" algn="l"/>
              </a:tabLst>
            </a:pPr>
            <a:r>
              <a:rPr lang="en-US" sz="28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DBT</a:t>
            </a: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Emotion regulation, distress tolerance, surviving crises, mindfulness 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tabLst>
                <a:tab pos="1073150" algn="l"/>
              </a:tabLst>
            </a:pPr>
            <a:r>
              <a:rPr lang="en-US" sz="28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Identifying values and establishing corresponding behaviors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tabLst>
                <a:tab pos="1073150" algn="l"/>
              </a:tabLst>
            </a:pPr>
            <a:r>
              <a:rPr lang="en-US" sz="28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REBT</a:t>
            </a: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Maladaptive thoughts, cognitive distortions </a:t>
            </a:r>
            <a:endParaRPr lang="en-US" sz="2800" u="sng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tabLst>
                <a:tab pos="1073150" algn="l"/>
              </a:tabLst>
            </a:pPr>
            <a:r>
              <a:rPr lang="en-US" sz="28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CT</a:t>
            </a: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Schemas, basic beliefs, conditional beliefs, ATs 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tabLst>
                <a:tab pos="1073150" algn="l"/>
              </a:tabLst>
            </a:pPr>
            <a:r>
              <a:rPr lang="en-US" sz="28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ERP</a:t>
            </a: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Exposure and response prevention 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tabLst>
                <a:tab pos="1073150" algn="l"/>
              </a:tabLst>
            </a:pPr>
            <a:r>
              <a:rPr lang="en-US" sz="2800" b="1" u="sng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MBCT</a:t>
            </a: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Mindfulness, awareness, being present 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0" lvl="1" indent="0">
              <a:spcBef>
                <a:spcPts val="0"/>
              </a:spcBef>
              <a:spcAft>
                <a:spcPts val="1200"/>
              </a:spcAft>
              <a:buNone/>
              <a:tabLst>
                <a:tab pos="1073150" algn="l"/>
              </a:tabLst>
            </a:pPr>
            <a:r>
              <a:rPr lang="en-US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CM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	Rewards contingent on advances towards goals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32F84-97CE-400D-B4EE-C4592F89B2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39323" y="6496143"/>
            <a:ext cx="252477" cy="184666"/>
          </a:xfrm>
        </p:spPr>
        <p:txBody>
          <a:bodyPr/>
          <a:lstStyle/>
          <a:p>
            <a:fld id="{182A9EC0-8629-9A41-AE77-C1FE3082A070}" type="slidenum">
              <a:rPr lang="en-US" smtClean="0">
                <a:latin typeface="Museo Sans 100" panose="02000000000000000000" pitchFamily="50" charset="0"/>
              </a:rPr>
              <a:t>18</a:t>
            </a:fld>
            <a:endParaRPr lang="en-US">
              <a:latin typeface="Museo Sans 100" panose="020000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4374EF-6DE2-E9C0-EA37-3D372B54069A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783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54" y="443521"/>
            <a:ext cx="10810352" cy="8310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Problems are complex – Change is difficult </a:t>
            </a:r>
            <a:endParaRPr lang="en-US" sz="36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54" y="1449156"/>
            <a:ext cx="10179213" cy="4708757"/>
          </a:xfrm>
        </p:spPr>
        <p:txBody>
          <a:bodyPr>
            <a:normAutofit lnSpcReduction="10000"/>
          </a:bodyPr>
          <a:lstStyle/>
          <a:p>
            <a:pPr>
              <a:spcAft>
                <a:spcPts val="1800"/>
              </a:spcAft>
            </a:pPr>
            <a:r>
              <a:rPr lang="en-US" i="1" u="sng" dirty="0">
                <a:solidFill>
                  <a:srgbClr val="000000"/>
                </a:solidFill>
                <a:latin typeface="Calibri" panose="020F0502020204030204" pitchFamily="34" charset="0"/>
              </a:rPr>
              <a:t>Patients seek treatment to</a:t>
            </a:r>
            <a:r>
              <a:rPr lang="en-US" i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  <a:r>
              <a:rPr lang="en-US" sz="2800" i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Make cognitive, affective, behavior changes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Feel </a:t>
            </a: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less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sad, worried, angry; </a:t>
            </a: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happier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, content, fulfilled, connected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Improve coping skills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Get out of legal trouble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Repair broken relationships (e.g., get their kids back) 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Better understand their personal world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Stop feeling so alone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End the pain they associate with living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15285C-3407-91CF-5D55-D6D335D0860D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6386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98020-9CE8-4580-0FE1-C06FC8A3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980" y="1055279"/>
            <a:ext cx="8763000" cy="692497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Disclosure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815C7-980C-B62E-CBFC-5C7A72D67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980" y="2218731"/>
            <a:ext cx="10128739" cy="289211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Dr.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has co-authored three textbooks with Dr. Aaron T. Beck (published by Guilford Press), including the most recent </a:t>
            </a: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 of Addictive Disorders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(2022). He receives royalties for the sale of these books.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B53ADD-1EB3-2ACE-2682-EBA357AAF15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39323" y="6496143"/>
            <a:ext cx="252477" cy="184666"/>
          </a:xfrm>
        </p:spPr>
        <p:txBody>
          <a:bodyPr/>
          <a:lstStyle/>
          <a:p>
            <a:fld id="{182A9EC0-8629-9A41-AE77-C1FE3082A070}" type="slidenum">
              <a:rPr lang="en-US" smtClean="0">
                <a:latin typeface="Museo Sans 100" panose="02000000000000000000" pitchFamily="50" charset="0"/>
              </a:rPr>
              <a:t>2</a:t>
            </a:fld>
            <a:endParaRPr lang="en-US">
              <a:latin typeface="Museo Sans 1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164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078" y="636398"/>
            <a:ext cx="8763000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CBT Content and Process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078" y="1899138"/>
            <a:ext cx="10088544" cy="3411416"/>
          </a:xfrm>
        </p:spPr>
        <p:txBody>
          <a:bodyPr/>
          <a:lstStyle/>
          <a:p>
            <a:r>
              <a:rPr lang="en-US" sz="3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Content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is to being discussed for the purpose of facilitating change </a:t>
            </a:r>
          </a:p>
          <a:p>
            <a:pPr marL="0" indent="0">
              <a:buNone/>
            </a:pPr>
            <a:endParaRPr lang="en-US" sz="3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36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Process: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 change is facilitated in session (e.g., int</a:t>
            </a:r>
            <a:r>
              <a:rPr lang="en-US" sz="3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er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personal and int</a:t>
            </a:r>
            <a:r>
              <a:rPr lang="en-US" sz="3600" b="1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ra</a:t>
            </a:r>
            <a:r>
              <a:rPr lang="en-US" sz="3600" dirty="0">
                <a:latin typeface="Calibri Light" panose="020F0302020204030204" pitchFamily="34" charset="0"/>
                <a:cs typeface="Calibri Light" panose="020F0302020204030204" pitchFamily="34" charset="0"/>
              </a:rPr>
              <a:t>personal dynamics)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32ACA9-7EEE-0EE3-5BFC-4DC1A2E87605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1016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382" y="311100"/>
            <a:ext cx="11063235" cy="72414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Presenting problems and </a:t>
            </a:r>
            <a:b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symptoms provide </a:t>
            </a:r>
            <a:r>
              <a:rPr lang="en-US" sz="4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8343" y="1640911"/>
            <a:ext cx="3875314" cy="4240906"/>
          </a:xfrm>
        </p:spPr>
        <p:txBody>
          <a:bodyPr numCol="1">
            <a:normAutofit/>
          </a:bodyPr>
          <a:lstStyle/>
          <a:p>
            <a:pPr marL="7937" lvl="2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Addictive behaviors </a:t>
            </a:r>
          </a:p>
          <a:p>
            <a:pPr marL="7937" lvl="2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Depression </a:t>
            </a:r>
          </a:p>
          <a:p>
            <a:pPr marL="7937" lvl="2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Anxiety </a:t>
            </a:r>
          </a:p>
          <a:p>
            <a:pPr marL="7937" lvl="2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Anger, aggression </a:t>
            </a:r>
          </a:p>
          <a:p>
            <a:pPr marL="7937" lvl="2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Loneliness </a:t>
            </a:r>
          </a:p>
          <a:p>
            <a:pPr marL="7937" lvl="2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Eating disorders </a:t>
            </a:r>
          </a:p>
          <a:p>
            <a:pPr marL="7937" lvl="2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Family problems </a:t>
            </a:r>
          </a:p>
          <a:p>
            <a:pPr marL="0" lvl="2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Marital problems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8BB600-83FA-68C3-8B7E-EFC8B5DB0D03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6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980" y="566574"/>
            <a:ext cx="10118690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CBT</a:t>
            </a:r>
            <a:r>
              <a:rPr lang="en-US" sz="4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</a:t>
            </a:r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five essential components</a:t>
            </a:r>
            <a:endParaRPr lang="en-US" sz="4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BC0A43-AAE2-3DBA-E083-4DFDAB097960}"/>
              </a:ext>
            </a:extLst>
          </p:cNvPr>
          <p:cNvSpPr txBox="1"/>
          <p:nvPr/>
        </p:nvSpPr>
        <p:spPr>
          <a:xfrm>
            <a:off x="3439885" y="1745524"/>
            <a:ext cx="554083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Structure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Collaboration/alliance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Case conceptualization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Psychoeducation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Standardized techniques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485841-A1F2-3191-E855-9AE40127DE01}"/>
              </a:ext>
            </a:extLst>
          </p:cNvPr>
          <p:cNvSpPr txBox="1"/>
          <p:nvPr/>
        </p:nvSpPr>
        <p:spPr>
          <a:xfrm>
            <a:off x="491641" y="6122149"/>
            <a:ext cx="4636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Beck (2022).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 </a:t>
            </a:r>
          </a:p>
          <a:p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Addictive Disorders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NY: Guilford Press.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640B78-DF35-7560-4706-5AF24FEB6F17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919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76C5-91B1-DF4C-9462-E22AC13E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727" y="446266"/>
            <a:ext cx="8663773" cy="78768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CBT case conceptualization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0F9D8D-A25D-8D4A-8CA7-26CF2149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27" y="1464597"/>
            <a:ext cx="10088545" cy="4385058"/>
          </a:xfrm>
        </p:spPr>
        <p:txBody>
          <a:bodyPr>
            <a:noAutofit/>
          </a:bodyPr>
          <a:lstStyle/>
          <a:p>
            <a:pPr marL="351235" indent="-35123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Collection and integration of clinically relevant information as an iterative process</a:t>
            </a:r>
          </a:p>
          <a:p>
            <a:pPr marL="351235" indent="-35123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Identification of problems and change targets </a:t>
            </a:r>
          </a:p>
          <a:p>
            <a:pPr marL="351235" indent="-35123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Ongoing, ever-evolving hypothesis formulation and testing </a:t>
            </a:r>
          </a:p>
          <a:p>
            <a:pPr marL="351235" indent="-35123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Influenced by therapist’s “home” theory, as well as professional and personal life experiences</a:t>
            </a:r>
          </a:p>
          <a:p>
            <a:pPr marL="351235" indent="-35123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Vital to therapy; everything else depends on it</a:t>
            </a:r>
          </a:p>
          <a:p>
            <a:pPr marL="351235" indent="-35123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Requires substantial effort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1D5F3-2247-7AE8-74EB-362638F1294B}"/>
              </a:ext>
            </a:extLst>
          </p:cNvPr>
          <p:cNvSpPr txBox="1"/>
          <p:nvPr/>
        </p:nvSpPr>
        <p:spPr>
          <a:xfrm>
            <a:off x="491640" y="6122149"/>
            <a:ext cx="780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Beck (2022).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 </a:t>
            </a:r>
          </a:p>
          <a:p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Addictive Disorders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NY: Guilford Press.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A8F62C-560B-47D0-621E-FDAF344A6E56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93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932" y="1700950"/>
            <a:ext cx="10142136" cy="3954194"/>
          </a:xfrm>
        </p:spPr>
        <p:txBody>
          <a:bodyPr>
            <a:normAutofit fontScale="925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Primary problems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 Addiction, depression, anxiety, anger, aggression, loneliness, addictive behaviors, marital or family problems, etc.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Social/environmental/cultural context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 Current living situation; close relationships; sociocultural factors; economic circumstances; legal or safety concerns;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SDoH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; community norms and expectations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Distal antecedents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 Neurobiological, genetic, cultural, family, community, environmental influences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2B58C0-7D01-11CC-A601-3F199157C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727" y="446266"/>
            <a:ext cx="8663773" cy="78768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CBT case conceptualization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A31E53-22E4-2EDD-1705-56D125FDF500}"/>
              </a:ext>
            </a:extLst>
          </p:cNvPr>
          <p:cNvSpPr txBox="1"/>
          <p:nvPr/>
        </p:nvSpPr>
        <p:spPr>
          <a:xfrm>
            <a:off x="491640" y="6122149"/>
            <a:ext cx="780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Beck (2022).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 </a:t>
            </a:r>
          </a:p>
          <a:p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Addictive Disorders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NY: Guilford Press.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5C6CA8-D74A-25A6-02C1-A43D505B3A93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930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27" y="1549186"/>
            <a:ext cx="9120050" cy="4257723"/>
          </a:xfrm>
        </p:spPr>
        <p:txBody>
          <a:bodyPr/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Proximal antecedents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 Current internal and external cues, triggers, circumstances, situations, physical states</a:t>
            </a:r>
            <a:endParaRPr lang="en-US" sz="28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 processes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 Relevant schemas, beliefs, thoughts; cognitive distortions; values, principles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Affective processes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 Predominant emotions, feelings, moods, physiologic sensations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4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Behavioral patterns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 Adaptive versus maladaptive behaviors; coping versus compensatory strategies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97D6D0-AFE5-450A-6018-0571FA043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727" y="446266"/>
            <a:ext cx="8663773" cy="78768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CBT case conceptualization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89139B-014F-3B58-EA3F-6E835F0DFFD6}"/>
              </a:ext>
            </a:extLst>
          </p:cNvPr>
          <p:cNvSpPr txBox="1"/>
          <p:nvPr/>
        </p:nvSpPr>
        <p:spPr>
          <a:xfrm>
            <a:off x="491640" y="6122149"/>
            <a:ext cx="780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Beck (2022).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 </a:t>
            </a:r>
          </a:p>
          <a:p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Addictive Disorders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NY: Guilford Press.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251C93-DB7B-7A25-937D-E1909E15ED14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034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727" y="1623897"/>
            <a:ext cx="8843905" cy="3921413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8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Readiness to change and associated goals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 Precontemplation, contemplation, preparation, action maintenance</a:t>
            </a:r>
            <a:endParaRPr lang="en-US" sz="2800" u="sng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8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Integration of the data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 Salient processes and patterns; causal relationships between context, thoughts, feelings, behaviors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8"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Implications for treatment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: strategies and techniques, based on data and hypotheses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4DECAB8-93AC-A7B5-389C-FD2705C27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727" y="446266"/>
            <a:ext cx="8663773" cy="78768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CBT case conceptualization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18D518-458E-202D-F2BE-597493EE5FCD}"/>
              </a:ext>
            </a:extLst>
          </p:cNvPr>
          <p:cNvSpPr txBox="1"/>
          <p:nvPr/>
        </p:nvSpPr>
        <p:spPr>
          <a:xfrm>
            <a:off x="491641" y="6122149"/>
            <a:ext cx="4994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Beck (2022).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 </a:t>
            </a:r>
          </a:p>
          <a:p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Addictive Disorders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NY: Guilford Press.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45D9EA-1941-774C-8D3C-738C4A1A103F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1584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F17A940-36F8-7847-1EDD-468879B2D95D}"/>
              </a:ext>
            </a:extLst>
          </p:cNvPr>
          <p:cNvGrpSpPr/>
          <p:nvPr/>
        </p:nvGrpSpPr>
        <p:grpSpPr>
          <a:xfrm>
            <a:off x="1725881" y="1387527"/>
            <a:ext cx="8205850" cy="4829332"/>
            <a:chOff x="-317339" y="4255535"/>
            <a:chExt cx="6137051" cy="2329759"/>
          </a:xfrm>
        </p:grpSpPr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FEE43557-BCCB-5DB5-25E5-80C79723FDF6}"/>
                </a:ext>
              </a:extLst>
            </p:cNvPr>
            <p:cNvSpPr txBox="1"/>
            <p:nvPr/>
          </p:nvSpPr>
          <p:spPr>
            <a:xfrm>
              <a:off x="-149380" y="4265059"/>
              <a:ext cx="1846979" cy="93088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Internal and external triggers, cues, stimuli, circumstances</a:t>
              </a:r>
            </a:p>
          </p:txBody>
        </p:sp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id="{8D0AF5B3-264E-ED3A-A3A6-EB5487A7E547}"/>
                </a:ext>
              </a:extLst>
            </p:cNvPr>
            <p:cNvSpPr txBox="1"/>
            <p:nvPr/>
          </p:nvSpPr>
          <p:spPr>
            <a:xfrm>
              <a:off x="4073134" y="5654414"/>
              <a:ext cx="1679258" cy="881378"/>
            </a:xfrm>
            <a:prstGeom prst="rect">
              <a:avLst/>
            </a:prstGeom>
            <a:noFill/>
            <a:ln w="381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Opportunity to abstain</a:t>
              </a:r>
            </a:p>
          </p:txBody>
        </p:sp>
        <p:sp>
          <p:nvSpPr>
            <p:cNvPr id="20" name="Text Box 4">
              <a:extLst>
                <a:ext uri="{FF2B5EF4-FFF2-40B4-BE49-F238E27FC236}">
                  <a16:creationId xmlns:a16="http://schemas.microsoft.com/office/drawing/2014/main" id="{571CD442-D9F2-4ADC-0042-C559DAC9667F}"/>
                </a:ext>
              </a:extLst>
            </p:cNvPr>
            <p:cNvSpPr txBox="1"/>
            <p:nvPr/>
          </p:nvSpPr>
          <p:spPr>
            <a:xfrm>
              <a:off x="1959536" y="5648064"/>
              <a:ext cx="1679258" cy="881378"/>
            </a:xfrm>
            <a:prstGeom prst="rect">
              <a:avLst/>
            </a:prstGeom>
            <a:noFill/>
            <a:ln w="381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Permission to engage in behavior</a:t>
              </a:r>
            </a:p>
          </p:txBody>
        </p:sp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2320994B-091B-7BBC-7E65-93E8AC848C3C}"/>
                </a:ext>
              </a:extLst>
            </p:cNvPr>
            <p:cNvSpPr txBox="1"/>
            <p:nvPr/>
          </p:nvSpPr>
          <p:spPr>
            <a:xfrm>
              <a:off x="2126858" y="4255535"/>
              <a:ext cx="1513205" cy="937870"/>
            </a:xfrm>
            <a:prstGeom prst="rect">
              <a:avLst/>
            </a:prstGeom>
            <a:noFill/>
            <a:ln w="381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Thoughts and beliefs activated</a:t>
              </a:r>
            </a:p>
          </p:txBody>
        </p:sp>
        <p:sp>
          <p:nvSpPr>
            <p:cNvPr id="22" name="Text Box 6">
              <a:extLst>
                <a:ext uri="{FF2B5EF4-FFF2-40B4-BE49-F238E27FC236}">
                  <a16:creationId xmlns:a16="http://schemas.microsoft.com/office/drawing/2014/main" id="{8426C6BA-D007-F516-B5AC-72A08583511B}"/>
                </a:ext>
              </a:extLst>
            </p:cNvPr>
            <p:cNvSpPr txBox="1"/>
            <p:nvPr/>
          </p:nvSpPr>
          <p:spPr>
            <a:xfrm>
              <a:off x="4075673" y="4265059"/>
              <a:ext cx="1744039" cy="920089"/>
            </a:xfrm>
            <a:prstGeom prst="rect">
              <a:avLst/>
            </a:prstGeom>
            <a:noFill/>
            <a:ln w="381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Urges and craving (Impulses to engage in addictive behavior)</a:t>
              </a: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BD418640-104C-E8E7-0CFC-D48309411CAF}"/>
                </a:ext>
              </a:extLst>
            </p:cNvPr>
            <p:cNvSpPr txBox="1"/>
            <p:nvPr/>
          </p:nvSpPr>
          <p:spPr>
            <a:xfrm>
              <a:off x="-317339" y="5654413"/>
              <a:ext cx="1846979" cy="930881"/>
            </a:xfrm>
            <a:prstGeom prst="rect">
              <a:avLst/>
            </a:prstGeom>
            <a:noFill/>
            <a:ln w="381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Lapse or relapse</a:t>
              </a:r>
            </a:p>
            <a:p>
              <a:pPr algn="ctr"/>
              <a:r>
                <a:rPr lang="en-US" sz="24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that triggers the abstinence violation effect </a:t>
              </a:r>
            </a:p>
            <a:p>
              <a:pPr algn="ctr"/>
              <a:r>
                <a:rPr lang="en-US" sz="24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(AVE)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F018E6-F5D8-A3AA-EC82-27619EF28249}"/>
                </a:ext>
              </a:extLst>
            </p:cNvPr>
            <p:cNvCxnSpPr/>
            <p:nvPr/>
          </p:nvCxnSpPr>
          <p:spPr>
            <a:xfrm>
              <a:off x="1700138" y="4758429"/>
              <a:ext cx="42799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9DCAB7-39BE-1F8E-2386-4FBBDE53ECFF}"/>
                </a:ext>
              </a:extLst>
            </p:cNvPr>
            <p:cNvCxnSpPr/>
            <p:nvPr/>
          </p:nvCxnSpPr>
          <p:spPr>
            <a:xfrm>
              <a:off x="3638794" y="4758429"/>
              <a:ext cx="42799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7D7F37-DF3F-A1FF-BDA3-C565CEE7B97B}"/>
                </a:ext>
              </a:extLst>
            </p:cNvPr>
            <p:cNvCxnSpPr/>
            <p:nvPr/>
          </p:nvCxnSpPr>
          <p:spPr>
            <a:xfrm>
              <a:off x="4830688" y="5193404"/>
              <a:ext cx="0" cy="464185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5BF84F-9FBF-EA55-48D5-B384860A9FB1}"/>
                </a:ext>
              </a:extLst>
            </p:cNvPr>
            <p:cNvCxnSpPr/>
            <p:nvPr/>
          </p:nvCxnSpPr>
          <p:spPr>
            <a:xfrm flipH="1" flipV="1">
              <a:off x="3641333" y="6079864"/>
              <a:ext cx="43053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CA056E4-26DB-AEA3-3310-203B205221FB}"/>
                </a:ext>
              </a:extLst>
            </p:cNvPr>
            <p:cNvCxnSpPr/>
            <p:nvPr/>
          </p:nvCxnSpPr>
          <p:spPr>
            <a:xfrm flipH="1">
              <a:off x="1529640" y="6097130"/>
              <a:ext cx="429895" cy="0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9DA8B23-76EC-FA41-455B-3CCEE01E47E2}"/>
                </a:ext>
              </a:extLst>
            </p:cNvPr>
            <p:cNvCxnSpPr/>
            <p:nvPr/>
          </p:nvCxnSpPr>
          <p:spPr>
            <a:xfrm flipV="1">
              <a:off x="866383" y="5185784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EA28A0F-845E-1586-C0A2-27371D22EA5A}"/>
              </a:ext>
            </a:extLst>
          </p:cNvPr>
          <p:cNvSpPr txBox="1"/>
          <p:nvPr/>
        </p:nvSpPr>
        <p:spPr>
          <a:xfrm>
            <a:off x="642868" y="352492"/>
            <a:ext cx="10906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CBT model for understanding addictive behaviors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66E1C-F87C-3E04-112E-181ED4261F9A}"/>
              </a:ext>
            </a:extLst>
          </p:cNvPr>
          <p:cNvSpPr txBox="1"/>
          <p:nvPr/>
        </p:nvSpPr>
        <p:spPr>
          <a:xfrm>
            <a:off x="517943" y="6326866"/>
            <a:ext cx="7804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Beck (2022).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 of Addictive Disorders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NY: Guilford Press.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D6B0A5A-FD2B-9FC0-4466-EC5A079D3871}"/>
              </a:ext>
            </a:extLst>
          </p:cNvPr>
          <p:cNvCxnSpPr>
            <a:cxnSpLocks/>
          </p:cNvCxnSpPr>
          <p:nvPr/>
        </p:nvCxnSpPr>
        <p:spPr>
          <a:xfrm flipV="1">
            <a:off x="9860889" y="4115204"/>
            <a:ext cx="1210460" cy="957060"/>
          </a:xfrm>
          <a:prstGeom prst="line">
            <a:avLst/>
          </a:prstGeom>
          <a:ln w="1270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BBA8CFC-9684-4426-104B-7E6D91CBEE17}"/>
              </a:ext>
            </a:extLst>
          </p:cNvPr>
          <p:cNvSpPr txBox="1"/>
          <p:nvPr/>
        </p:nvSpPr>
        <p:spPr>
          <a:xfrm>
            <a:off x="10241541" y="3037986"/>
            <a:ext cx="1724768" cy="107721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Path to 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162059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3F17A940-36F8-7847-1EDD-468879B2D95D}"/>
              </a:ext>
            </a:extLst>
          </p:cNvPr>
          <p:cNvGrpSpPr/>
          <p:nvPr/>
        </p:nvGrpSpPr>
        <p:grpSpPr>
          <a:xfrm>
            <a:off x="1725881" y="1387527"/>
            <a:ext cx="8205850" cy="4726720"/>
            <a:chOff x="-317339" y="4255535"/>
            <a:chExt cx="6137051" cy="2280257"/>
          </a:xfrm>
        </p:grpSpPr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FEE43557-BCCB-5DB5-25E5-80C79723FDF6}"/>
                </a:ext>
              </a:extLst>
            </p:cNvPr>
            <p:cNvSpPr txBox="1"/>
            <p:nvPr/>
          </p:nvSpPr>
          <p:spPr>
            <a:xfrm>
              <a:off x="-149380" y="4265059"/>
              <a:ext cx="1846979" cy="93088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Home alone, lonely, bored, restless; recent big casino losses</a:t>
              </a:r>
            </a:p>
          </p:txBody>
        </p:sp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id="{8D0AF5B3-264E-ED3A-A3A6-EB5487A7E547}"/>
                </a:ext>
              </a:extLst>
            </p:cNvPr>
            <p:cNvSpPr txBox="1"/>
            <p:nvPr/>
          </p:nvSpPr>
          <p:spPr>
            <a:xfrm>
              <a:off x="4073134" y="5654414"/>
              <a:ext cx="1679258" cy="881378"/>
            </a:xfrm>
            <a:prstGeom prst="rect">
              <a:avLst/>
            </a:prstGeom>
            <a:noFill/>
            <a:ln w="381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Opportunity to abstain</a:t>
              </a:r>
            </a:p>
          </p:txBody>
        </p:sp>
        <p:sp>
          <p:nvSpPr>
            <p:cNvPr id="20" name="Text Box 4">
              <a:extLst>
                <a:ext uri="{FF2B5EF4-FFF2-40B4-BE49-F238E27FC236}">
                  <a16:creationId xmlns:a16="http://schemas.microsoft.com/office/drawing/2014/main" id="{571CD442-D9F2-4ADC-0042-C559DAC9667F}"/>
                </a:ext>
              </a:extLst>
            </p:cNvPr>
            <p:cNvSpPr txBox="1"/>
            <p:nvPr/>
          </p:nvSpPr>
          <p:spPr>
            <a:xfrm>
              <a:off x="1959536" y="5648064"/>
              <a:ext cx="1679258" cy="881378"/>
            </a:xfrm>
            <a:prstGeom prst="rect">
              <a:avLst/>
            </a:prstGeom>
            <a:noFill/>
            <a:ln w="381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300"/>
                </a:spcAft>
              </a:pPr>
              <a:r>
                <a:rPr lang="en-US" sz="22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“I’m feeling lucky.” </a:t>
              </a:r>
            </a:p>
            <a:p>
              <a:pPr algn="ctr">
                <a:spcAft>
                  <a:spcPts val="300"/>
                </a:spcAft>
              </a:pPr>
              <a:r>
                <a:rPr lang="en-US" sz="22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“I’ll limit my play to $100.” </a:t>
              </a:r>
            </a:p>
            <a:p>
              <a:pPr algn="ctr">
                <a:spcAft>
                  <a:spcPts val="300"/>
                </a:spcAft>
              </a:pPr>
              <a:r>
                <a:rPr lang="en-US" sz="22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“I’ll leave while I’m ahead.”</a:t>
              </a:r>
            </a:p>
          </p:txBody>
        </p:sp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2320994B-091B-7BBC-7E65-93E8AC848C3C}"/>
                </a:ext>
              </a:extLst>
            </p:cNvPr>
            <p:cNvSpPr txBox="1"/>
            <p:nvPr/>
          </p:nvSpPr>
          <p:spPr>
            <a:xfrm>
              <a:off x="2126858" y="4255535"/>
              <a:ext cx="1513205" cy="937870"/>
            </a:xfrm>
            <a:prstGeom prst="rect">
              <a:avLst/>
            </a:prstGeom>
            <a:noFill/>
            <a:ln w="381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22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“I don’t have anything to do”</a:t>
              </a:r>
            </a:p>
            <a:p>
              <a:pPr algn="ctr">
                <a:spcAft>
                  <a:spcPts val="600"/>
                </a:spcAft>
              </a:pPr>
              <a:r>
                <a:rPr lang="en-US" sz="22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“This sucks.”</a:t>
              </a:r>
            </a:p>
            <a:p>
              <a:pPr algn="ctr">
                <a:spcAft>
                  <a:spcPts val="600"/>
                </a:spcAft>
              </a:pPr>
              <a:r>
                <a:rPr lang="en-US" sz="22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“I need to recoup losses.”</a:t>
              </a:r>
            </a:p>
          </p:txBody>
        </p:sp>
        <p:sp>
          <p:nvSpPr>
            <p:cNvPr id="22" name="Text Box 6">
              <a:extLst>
                <a:ext uri="{FF2B5EF4-FFF2-40B4-BE49-F238E27FC236}">
                  <a16:creationId xmlns:a16="http://schemas.microsoft.com/office/drawing/2014/main" id="{8426C6BA-D007-F516-B5AC-72A08583511B}"/>
                </a:ext>
              </a:extLst>
            </p:cNvPr>
            <p:cNvSpPr txBox="1"/>
            <p:nvPr/>
          </p:nvSpPr>
          <p:spPr>
            <a:xfrm>
              <a:off x="4075673" y="4265059"/>
              <a:ext cx="1744039" cy="920089"/>
            </a:xfrm>
            <a:prstGeom prst="rect">
              <a:avLst/>
            </a:prstGeom>
            <a:noFill/>
            <a:ln w="381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4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Urges and craving – strong impulse to visit casino</a:t>
              </a:r>
              <a:r>
                <a: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BD418640-104C-E8E7-0CFC-D48309411CAF}"/>
                </a:ext>
              </a:extLst>
            </p:cNvPr>
            <p:cNvSpPr txBox="1"/>
            <p:nvPr/>
          </p:nvSpPr>
          <p:spPr>
            <a:xfrm>
              <a:off x="-317339" y="5654414"/>
              <a:ext cx="1846979" cy="865504"/>
            </a:xfrm>
            <a:prstGeom prst="rect">
              <a:avLst/>
            </a:prstGeom>
            <a:noFill/>
            <a:ln w="381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2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Playing for an hour turns into many hours; more money lost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EF018E6-F5D8-A3AA-EC82-27619EF28249}"/>
                </a:ext>
              </a:extLst>
            </p:cNvPr>
            <p:cNvCxnSpPr/>
            <p:nvPr/>
          </p:nvCxnSpPr>
          <p:spPr>
            <a:xfrm>
              <a:off x="1700138" y="4758429"/>
              <a:ext cx="42799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9DCAB7-39BE-1F8E-2386-4FBBDE53ECFF}"/>
                </a:ext>
              </a:extLst>
            </p:cNvPr>
            <p:cNvCxnSpPr/>
            <p:nvPr/>
          </p:nvCxnSpPr>
          <p:spPr>
            <a:xfrm>
              <a:off x="3638794" y="4758429"/>
              <a:ext cx="42799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D7D7F37-DF3F-A1FF-BDA3-C565CEE7B97B}"/>
                </a:ext>
              </a:extLst>
            </p:cNvPr>
            <p:cNvCxnSpPr/>
            <p:nvPr/>
          </p:nvCxnSpPr>
          <p:spPr>
            <a:xfrm>
              <a:off x="4830688" y="5193404"/>
              <a:ext cx="0" cy="464185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45BF84F-9FBF-EA55-48D5-B384860A9FB1}"/>
                </a:ext>
              </a:extLst>
            </p:cNvPr>
            <p:cNvCxnSpPr/>
            <p:nvPr/>
          </p:nvCxnSpPr>
          <p:spPr>
            <a:xfrm flipH="1" flipV="1">
              <a:off x="3641333" y="6079864"/>
              <a:ext cx="430530" cy="0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CA056E4-26DB-AEA3-3310-203B205221FB}"/>
                </a:ext>
              </a:extLst>
            </p:cNvPr>
            <p:cNvCxnSpPr/>
            <p:nvPr/>
          </p:nvCxnSpPr>
          <p:spPr>
            <a:xfrm flipH="1">
              <a:off x="1529640" y="6097130"/>
              <a:ext cx="429895" cy="0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9DA8B23-76EC-FA41-455B-3CCEE01E47E2}"/>
                </a:ext>
              </a:extLst>
            </p:cNvPr>
            <p:cNvCxnSpPr/>
            <p:nvPr/>
          </p:nvCxnSpPr>
          <p:spPr>
            <a:xfrm flipV="1">
              <a:off x="866383" y="5185784"/>
              <a:ext cx="0" cy="457200"/>
            </a:xfrm>
            <a:prstGeom prst="line">
              <a:avLst/>
            </a:prstGeom>
            <a:ln w="381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3EA28A0F-845E-1586-C0A2-27371D22EA5A}"/>
              </a:ext>
            </a:extLst>
          </p:cNvPr>
          <p:cNvSpPr txBox="1"/>
          <p:nvPr/>
        </p:nvSpPr>
        <p:spPr>
          <a:xfrm>
            <a:off x="642868" y="352492"/>
            <a:ext cx="109062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CBT model for understanding gambling disorder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B66E1C-F87C-3E04-112E-181ED4261F9A}"/>
              </a:ext>
            </a:extLst>
          </p:cNvPr>
          <p:cNvSpPr txBox="1"/>
          <p:nvPr/>
        </p:nvSpPr>
        <p:spPr>
          <a:xfrm>
            <a:off x="517943" y="6326866"/>
            <a:ext cx="7804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Beck (2022).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 of Addictive Disorders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NY: Guilford Press.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5F95B69-A2C4-D90C-35A4-CF44D180484E}"/>
              </a:ext>
            </a:extLst>
          </p:cNvPr>
          <p:cNvCxnSpPr>
            <a:cxnSpLocks/>
          </p:cNvCxnSpPr>
          <p:nvPr/>
        </p:nvCxnSpPr>
        <p:spPr>
          <a:xfrm flipV="1">
            <a:off x="9860889" y="4115204"/>
            <a:ext cx="1210460" cy="957060"/>
          </a:xfrm>
          <a:prstGeom prst="line">
            <a:avLst/>
          </a:prstGeom>
          <a:ln w="1270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57477E8-7B3E-F9CB-37FF-77137F0712C5}"/>
              </a:ext>
            </a:extLst>
          </p:cNvPr>
          <p:cNvSpPr txBox="1"/>
          <p:nvPr/>
        </p:nvSpPr>
        <p:spPr>
          <a:xfrm>
            <a:off x="10241541" y="3037986"/>
            <a:ext cx="1724768" cy="1077218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</a:rPr>
              <a:t>Path to </a:t>
            </a:r>
          </a:p>
          <a:p>
            <a:r>
              <a:rPr lang="en-US" sz="3200" b="1" i="1" dirty="0">
                <a:solidFill>
                  <a:srgbClr val="FF0000"/>
                </a:solidFill>
              </a:rPr>
              <a:t>Recovery</a:t>
            </a:r>
          </a:p>
        </p:txBody>
      </p:sp>
    </p:spTree>
    <p:extLst>
      <p:ext uri="{BB962C8B-B14F-4D97-AF65-F5344CB8AC3E}">
        <p14:creationId xmlns:p14="http://schemas.microsoft.com/office/powerpoint/2010/main" val="247346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37124" y="2452246"/>
            <a:ext cx="410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Development of addictive behaviors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333A89D-B5C9-3F4C-B24A-922F76451ED2}"/>
              </a:ext>
            </a:extLst>
          </p:cNvPr>
          <p:cNvGrpSpPr/>
          <p:nvPr/>
        </p:nvGrpSpPr>
        <p:grpSpPr>
          <a:xfrm>
            <a:off x="1302327" y="458985"/>
            <a:ext cx="4900353" cy="5484616"/>
            <a:chOff x="1231214" y="-452435"/>
            <a:chExt cx="3376345" cy="4367348"/>
          </a:xfrm>
        </p:grpSpPr>
        <p:sp>
          <p:nvSpPr>
            <p:cNvPr id="31" name="Text Box 3">
              <a:extLst>
                <a:ext uri="{FF2B5EF4-FFF2-40B4-BE49-F238E27FC236}">
                  <a16:creationId xmlns:a16="http://schemas.microsoft.com/office/drawing/2014/main" id="{3EEC5F04-88C3-6A42-AFAD-C492C44486E9}"/>
                </a:ext>
              </a:extLst>
            </p:cNvPr>
            <p:cNvSpPr txBox="1"/>
            <p:nvPr/>
          </p:nvSpPr>
          <p:spPr>
            <a:xfrm>
              <a:off x="1231214" y="-452435"/>
              <a:ext cx="3314065" cy="758386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Early life experiences/Distal antecedents</a:t>
              </a:r>
            </a:p>
            <a:p>
              <a:pPr algn="ctr"/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Neurobiological, psychosocial, environmental (risk factors)</a:t>
              </a:r>
            </a:p>
          </p:txBody>
        </p:sp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B6A759CF-4CDE-2A46-B775-DE7EFE364BAF}"/>
                </a:ext>
              </a:extLst>
            </p:cNvPr>
            <p:cNvSpPr txBox="1"/>
            <p:nvPr/>
          </p:nvSpPr>
          <p:spPr>
            <a:xfrm>
              <a:off x="1265110" y="606669"/>
              <a:ext cx="3314065" cy="1021416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Development of vulnerability</a:t>
              </a:r>
            </a:p>
            <a:p>
              <a:pPr algn="ctr"/>
              <a:r>
                <a:rPr lang="en-US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Cognitive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Thoughts, beliefs, schemas</a:t>
              </a:r>
            </a:p>
            <a:p>
              <a:pPr algn="ctr"/>
              <a:r>
                <a:rPr lang="en-US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Behavioral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compensatory, habitual behaviors</a:t>
              </a:r>
            </a:p>
            <a:p>
              <a:pPr algn="ctr"/>
              <a:r>
                <a:rPr lang="en-US" b="1" u="sng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Affective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depression, anxiety, anger, etc.</a:t>
              </a:r>
              <a:r>
                <a: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0F1F77-EA93-264D-9F2F-E0502D344596}"/>
                </a:ext>
              </a:extLst>
            </p:cNvPr>
            <p:cNvCxnSpPr>
              <a:cxnSpLocks/>
            </p:cNvCxnSpPr>
            <p:nvPr/>
          </p:nvCxnSpPr>
          <p:spPr>
            <a:xfrm>
              <a:off x="2888247" y="322824"/>
              <a:ext cx="1" cy="254782"/>
            </a:xfrm>
            <a:prstGeom prst="line">
              <a:avLst/>
            </a:prstGeom>
            <a:ln w="508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7">
              <a:extLst>
                <a:ext uri="{FF2B5EF4-FFF2-40B4-BE49-F238E27FC236}">
                  <a16:creationId xmlns:a16="http://schemas.microsoft.com/office/drawing/2014/main" id="{17B5B57D-C9D4-444F-85A8-2C65D3067DA6}"/>
                </a:ext>
              </a:extLst>
            </p:cNvPr>
            <p:cNvSpPr txBox="1"/>
            <p:nvPr/>
          </p:nvSpPr>
          <p:spPr>
            <a:xfrm>
              <a:off x="1265109" y="1947082"/>
              <a:ext cx="3314065" cy="566751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Exposure, experimentation, and continued engagement in addictive behaviors</a:t>
              </a:r>
            </a:p>
          </p:txBody>
        </p:sp>
        <p:sp>
          <p:nvSpPr>
            <p:cNvPr id="35" name="Text Box 8">
              <a:extLst>
                <a:ext uri="{FF2B5EF4-FFF2-40B4-BE49-F238E27FC236}">
                  <a16:creationId xmlns:a16="http://schemas.microsoft.com/office/drawing/2014/main" id="{7A42D1FF-CD6E-8E4B-8FD9-B9C2A4DFC92B}"/>
                </a:ext>
              </a:extLst>
            </p:cNvPr>
            <p:cNvSpPr txBox="1"/>
            <p:nvPr/>
          </p:nvSpPr>
          <p:spPr>
            <a:xfrm>
              <a:off x="1293494" y="2999243"/>
              <a:ext cx="3314065" cy="915670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Continued development and reinforcement of problematic patterns (</a:t>
              </a:r>
              <a:r>
                <a:rPr lang="en-US" sz="20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e.g</a:t>
              </a:r>
              <a:r>
                <a: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addictive, avoidant, withdrawn behaviors) </a:t>
              </a:r>
              <a:r>
                <a:rPr lang="en-US" sz="24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 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758DA2-3AB6-F94F-ADC0-4098D79C7AF1}"/>
                </a:ext>
              </a:extLst>
            </p:cNvPr>
            <p:cNvCxnSpPr>
              <a:cxnSpLocks/>
            </p:cNvCxnSpPr>
            <p:nvPr/>
          </p:nvCxnSpPr>
          <p:spPr>
            <a:xfrm>
              <a:off x="2888247" y="1650806"/>
              <a:ext cx="0" cy="296277"/>
            </a:xfrm>
            <a:prstGeom prst="line">
              <a:avLst/>
            </a:prstGeom>
            <a:ln w="508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126E098-134F-E342-BA71-89D82DA25F43}"/>
                </a:ext>
              </a:extLst>
            </p:cNvPr>
            <p:cNvCxnSpPr>
              <a:cxnSpLocks/>
            </p:cNvCxnSpPr>
            <p:nvPr/>
          </p:nvCxnSpPr>
          <p:spPr>
            <a:xfrm>
              <a:off x="3687919" y="2513833"/>
              <a:ext cx="0" cy="485410"/>
            </a:xfrm>
            <a:prstGeom prst="line">
              <a:avLst/>
            </a:prstGeom>
            <a:ln w="50800">
              <a:solidFill>
                <a:srgbClr val="FF0000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FD4974A-80AC-F44E-8A18-200C22EB88CA}"/>
                </a:ext>
              </a:extLst>
            </p:cNvPr>
            <p:cNvCxnSpPr>
              <a:cxnSpLocks/>
            </p:cNvCxnSpPr>
            <p:nvPr/>
          </p:nvCxnSpPr>
          <p:spPr>
            <a:xfrm>
              <a:off x="2148603" y="2513833"/>
              <a:ext cx="0" cy="495569"/>
            </a:xfrm>
            <a:prstGeom prst="line">
              <a:avLst/>
            </a:prstGeom>
            <a:ln w="508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6E2CDF3-E01C-C048-85D9-50172F1A4911}"/>
              </a:ext>
            </a:extLst>
          </p:cNvPr>
          <p:cNvSpPr txBox="1"/>
          <p:nvPr/>
        </p:nvSpPr>
        <p:spPr>
          <a:xfrm>
            <a:off x="8685029" y="6316344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Please do not copy or distribute without permission </a:t>
            </a:r>
          </a:p>
          <a:p>
            <a:pPr algn="ctr"/>
            <a:r>
              <a:rPr lang="en-US" sz="1200" dirty="0">
                <a:latin typeface="+mj-lt"/>
              </a:rPr>
              <a:t>from Bruce S. </a:t>
            </a:r>
            <a:r>
              <a:rPr lang="en-US" sz="1200" dirty="0" err="1">
                <a:latin typeface="+mj-lt"/>
              </a:rPr>
              <a:t>Liese</a:t>
            </a:r>
            <a:r>
              <a:rPr lang="en-US" sz="1200" dirty="0">
                <a:latin typeface="+mj-lt"/>
              </a:rPr>
              <a:t>, PhD (</a:t>
            </a:r>
            <a:r>
              <a:rPr lang="en-US" sz="1200" dirty="0" err="1">
                <a:latin typeface="+mj-lt"/>
              </a:rPr>
              <a:t>bliese@kumc.edu</a:t>
            </a:r>
            <a:r>
              <a:rPr lang="en-US" sz="1200" dirty="0">
                <a:latin typeface="+mj-lt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17807FA-370B-DB0C-D8EA-9598B9C2BCEA}"/>
              </a:ext>
            </a:extLst>
          </p:cNvPr>
          <p:cNvSpPr txBox="1"/>
          <p:nvPr/>
        </p:nvSpPr>
        <p:spPr>
          <a:xfrm>
            <a:off x="501676" y="6183752"/>
            <a:ext cx="3834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Beck (2022). </a:t>
            </a:r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 for Addictive Disorders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. NY: Guilford Press.</a:t>
            </a:r>
          </a:p>
        </p:txBody>
      </p:sp>
    </p:spTree>
    <p:extLst>
      <p:ext uri="{BB962C8B-B14F-4D97-AF65-F5344CB8AC3E}">
        <p14:creationId xmlns:p14="http://schemas.microsoft.com/office/powerpoint/2010/main" val="321855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0384C4F5-260A-3A48-9714-072D04A14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929" y="338705"/>
            <a:ext cx="4129632" cy="618059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1D9D41E-3FCC-A444-9011-92483BC76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681"/>
            <a:ext cx="6328213" cy="807189"/>
          </a:xfrm>
        </p:spPr>
        <p:txBody>
          <a:bodyPr>
            <a:normAutofit/>
          </a:bodyPr>
          <a:lstStyle/>
          <a:p>
            <a:r>
              <a:rPr lang="en-US" sz="4000" dirty="0"/>
              <a:t>Back in 1993…</a:t>
            </a:r>
          </a:p>
        </p:txBody>
      </p:sp>
    </p:spTree>
    <p:extLst>
      <p:ext uri="{BB962C8B-B14F-4D97-AF65-F5344CB8AC3E}">
        <p14:creationId xmlns:p14="http://schemas.microsoft.com/office/powerpoint/2010/main" val="398404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69315" y="1423911"/>
            <a:ext cx="39368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CBT developmental case conceptualization diagram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6B9B428-A702-9348-92AD-48D71CF14FE1}"/>
              </a:ext>
            </a:extLst>
          </p:cNvPr>
          <p:cNvCxnSpPr>
            <a:cxnSpLocks/>
          </p:cNvCxnSpPr>
          <p:nvPr/>
        </p:nvCxnSpPr>
        <p:spPr>
          <a:xfrm>
            <a:off x="4459705" y="4029702"/>
            <a:ext cx="0" cy="430307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E9B12AA3-66A8-074E-A2D8-1A1B1CA1D603}"/>
              </a:ext>
            </a:extLst>
          </p:cNvPr>
          <p:cNvCxnSpPr>
            <a:cxnSpLocks/>
            <a:stCxn id="32" idx="1"/>
            <a:endCxn id="18" idx="0"/>
          </p:cNvCxnSpPr>
          <p:nvPr/>
        </p:nvCxnSpPr>
        <p:spPr>
          <a:xfrm rot="10800000" flipV="1">
            <a:off x="2290656" y="1600125"/>
            <a:ext cx="657116" cy="2877578"/>
          </a:xfrm>
          <a:prstGeom prst="bentConnector2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1774B34C-4486-1B47-B7B4-42F0D04C7323}"/>
              </a:ext>
            </a:extLst>
          </p:cNvPr>
          <p:cNvGrpSpPr/>
          <p:nvPr/>
        </p:nvGrpSpPr>
        <p:grpSpPr>
          <a:xfrm>
            <a:off x="1310643" y="4465638"/>
            <a:ext cx="6014818" cy="2312365"/>
            <a:chOff x="-262426" y="4312024"/>
            <a:chExt cx="6014818" cy="2312365"/>
          </a:xfrm>
        </p:grpSpPr>
        <p:sp>
          <p:nvSpPr>
            <p:cNvPr id="18" name="Text Box 2">
              <a:extLst>
                <a:ext uri="{FF2B5EF4-FFF2-40B4-BE49-F238E27FC236}">
                  <a16:creationId xmlns:a16="http://schemas.microsoft.com/office/drawing/2014/main" id="{CC909F53-9D4A-AC48-96ED-D7E7C9BD8315}"/>
                </a:ext>
              </a:extLst>
            </p:cNvPr>
            <p:cNvSpPr txBox="1"/>
            <p:nvPr/>
          </p:nvSpPr>
          <p:spPr>
            <a:xfrm>
              <a:off x="-262426" y="4324089"/>
              <a:ext cx="1960026" cy="871855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Internal and external triggers, cues, stimuli, circumstances</a:t>
              </a:r>
            </a:p>
          </p:txBody>
        </p:sp>
        <p:sp>
          <p:nvSpPr>
            <p:cNvPr id="19" name="Text Box 3">
              <a:extLst>
                <a:ext uri="{FF2B5EF4-FFF2-40B4-BE49-F238E27FC236}">
                  <a16:creationId xmlns:a16="http://schemas.microsoft.com/office/drawing/2014/main" id="{12B8D5D8-6C65-824F-A2A9-A75637605F6F}"/>
                </a:ext>
              </a:extLst>
            </p:cNvPr>
            <p:cNvSpPr txBox="1"/>
            <p:nvPr/>
          </p:nvSpPr>
          <p:spPr>
            <a:xfrm>
              <a:off x="4073134" y="5654414"/>
              <a:ext cx="1679258" cy="969975"/>
            </a:xfrm>
            <a:prstGeom prst="rect">
              <a:avLst/>
            </a:prstGeom>
            <a:noFill/>
            <a:ln w="254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16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Opportunity to abstain</a:t>
              </a:r>
            </a:p>
          </p:txBody>
        </p:sp>
        <p:sp>
          <p:nvSpPr>
            <p:cNvPr id="20" name="Text Box 4">
              <a:extLst>
                <a:ext uri="{FF2B5EF4-FFF2-40B4-BE49-F238E27FC236}">
                  <a16:creationId xmlns:a16="http://schemas.microsoft.com/office/drawing/2014/main" id="{765C2438-9E0A-3440-B2AC-9B48D47FB50B}"/>
                </a:ext>
              </a:extLst>
            </p:cNvPr>
            <p:cNvSpPr txBox="1"/>
            <p:nvPr/>
          </p:nvSpPr>
          <p:spPr>
            <a:xfrm>
              <a:off x="1959536" y="5648064"/>
              <a:ext cx="1679258" cy="969975"/>
            </a:xfrm>
            <a:prstGeom prst="rect">
              <a:avLst/>
            </a:prstGeom>
            <a:noFill/>
            <a:ln w="254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Permission to engage in behavior</a:t>
              </a:r>
            </a:p>
          </p:txBody>
        </p:sp>
        <p:sp>
          <p:nvSpPr>
            <p:cNvPr id="21" name="Text Box 5">
              <a:extLst>
                <a:ext uri="{FF2B5EF4-FFF2-40B4-BE49-F238E27FC236}">
                  <a16:creationId xmlns:a16="http://schemas.microsoft.com/office/drawing/2014/main" id="{1FECB4D3-230B-2D4A-A429-B71BE7DB9714}"/>
                </a:ext>
              </a:extLst>
            </p:cNvPr>
            <p:cNvSpPr txBox="1"/>
            <p:nvPr/>
          </p:nvSpPr>
          <p:spPr>
            <a:xfrm>
              <a:off x="2126858" y="4312024"/>
              <a:ext cx="1513205" cy="905733"/>
            </a:xfrm>
            <a:prstGeom prst="rect">
              <a:avLst/>
            </a:prstGeom>
            <a:noFill/>
            <a:ln w="254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Thoughts and beliefs are activated</a:t>
              </a:r>
            </a:p>
          </p:txBody>
        </p:sp>
        <p:sp>
          <p:nvSpPr>
            <p:cNvPr id="22" name="Text Box 6">
              <a:extLst>
                <a:ext uri="{FF2B5EF4-FFF2-40B4-BE49-F238E27FC236}">
                  <a16:creationId xmlns:a16="http://schemas.microsoft.com/office/drawing/2014/main" id="{DFB4ED9A-5082-8348-908B-73AF81EAC83B}"/>
                </a:ext>
              </a:extLst>
            </p:cNvPr>
            <p:cNvSpPr txBox="1"/>
            <p:nvPr/>
          </p:nvSpPr>
          <p:spPr>
            <a:xfrm>
              <a:off x="4075673" y="4313294"/>
              <a:ext cx="1676717" cy="871855"/>
            </a:xfrm>
            <a:prstGeom prst="rect">
              <a:avLst/>
            </a:prstGeom>
            <a:noFill/>
            <a:ln w="254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Urges and Craving (Impulse to engage in addictive behavior)</a:t>
              </a:r>
            </a:p>
          </p:txBody>
        </p:sp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9D7961BD-E727-7D4F-B8BC-462FEF9E2D1A}"/>
                </a:ext>
              </a:extLst>
            </p:cNvPr>
            <p:cNvSpPr txBox="1"/>
            <p:nvPr/>
          </p:nvSpPr>
          <p:spPr>
            <a:xfrm>
              <a:off x="-149617" y="5654414"/>
              <a:ext cx="1679257" cy="865504"/>
            </a:xfrm>
            <a:prstGeom prst="rect">
              <a:avLst/>
            </a:prstGeom>
            <a:noFill/>
            <a:ln w="254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Lapse or relapse</a:t>
              </a:r>
            </a:p>
            <a:p>
              <a:pPr algn="ctr"/>
              <a:r>
                <a:rPr lang="en-US" sz="16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that triggers potential AVE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E965F243-1F0B-C643-A97A-573CE4B5292D}"/>
                </a:ext>
              </a:extLst>
            </p:cNvPr>
            <p:cNvCxnSpPr/>
            <p:nvPr/>
          </p:nvCxnSpPr>
          <p:spPr>
            <a:xfrm>
              <a:off x="1700138" y="4758429"/>
              <a:ext cx="42799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3C8491B-566B-2A4B-949A-C2D85DA8C84C}"/>
                </a:ext>
              </a:extLst>
            </p:cNvPr>
            <p:cNvCxnSpPr/>
            <p:nvPr/>
          </p:nvCxnSpPr>
          <p:spPr>
            <a:xfrm>
              <a:off x="3641333" y="4800974"/>
              <a:ext cx="42799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80B4B66-D0B6-DA4E-9CC9-A540581DF408}"/>
                </a:ext>
              </a:extLst>
            </p:cNvPr>
            <p:cNvCxnSpPr/>
            <p:nvPr/>
          </p:nvCxnSpPr>
          <p:spPr>
            <a:xfrm>
              <a:off x="4830688" y="5193404"/>
              <a:ext cx="0" cy="464185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28FE25-8291-0D4E-9618-2D06F3FC9C59}"/>
                </a:ext>
              </a:extLst>
            </p:cNvPr>
            <p:cNvCxnSpPr/>
            <p:nvPr/>
          </p:nvCxnSpPr>
          <p:spPr>
            <a:xfrm flipH="1" flipV="1">
              <a:off x="3641333" y="6079864"/>
              <a:ext cx="43053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0E2119A-8999-D246-8D0A-9F5A4F646EEB}"/>
                </a:ext>
              </a:extLst>
            </p:cNvPr>
            <p:cNvCxnSpPr/>
            <p:nvPr/>
          </p:nvCxnSpPr>
          <p:spPr>
            <a:xfrm flipH="1">
              <a:off x="1529640" y="6097130"/>
              <a:ext cx="429895" cy="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F20D2AC-E57B-374D-AE49-CF1AD1D3D04F}"/>
                </a:ext>
              </a:extLst>
            </p:cNvPr>
            <p:cNvCxnSpPr/>
            <p:nvPr/>
          </p:nvCxnSpPr>
          <p:spPr>
            <a:xfrm flipV="1">
              <a:off x="866383" y="5185784"/>
              <a:ext cx="0" cy="457200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333A89D-B5C9-3F4C-B24A-922F76451ED2}"/>
              </a:ext>
            </a:extLst>
          </p:cNvPr>
          <p:cNvGrpSpPr/>
          <p:nvPr/>
        </p:nvGrpSpPr>
        <p:grpSpPr>
          <a:xfrm>
            <a:off x="2914177" y="224226"/>
            <a:ext cx="3346350" cy="3805476"/>
            <a:chOff x="1231214" y="-547918"/>
            <a:chExt cx="3376345" cy="4605892"/>
          </a:xfrm>
        </p:grpSpPr>
        <p:sp>
          <p:nvSpPr>
            <p:cNvPr id="31" name="Text Box 3">
              <a:extLst>
                <a:ext uri="{FF2B5EF4-FFF2-40B4-BE49-F238E27FC236}">
                  <a16:creationId xmlns:a16="http://schemas.microsoft.com/office/drawing/2014/main" id="{3EEC5F04-88C3-6A42-AFAD-C492C44486E9}"/>
                </a:ext>
              </a:extLst>
            </p:cNvPr>
            <p:cNvSpPr txBox="1"/>
            <p:nvPr/>
          </p:nvSpPr>
          <p:spPr>
            <a:xfrm>
              <a:off x="1231214" y="-547918"/>
              <a:ext cx="3314065" cy="853869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Early life experiences</a:t>
              </a:r>
            </a:p>
            <a:p>
              <a:pPr algn="ctr"/>
              <a:r>
                <a: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Distal antecedents (risk factors):</a:t>
              </a:r>
            </a:p>
            <a:p>
              <a:pPr algn="ctr"/>
              <a:r>
                <a: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Neurobiological, psychosocial, environmental</a:t>
              </a:r>
            </a:p>
          </p:txBody>
        </p:sp>
        <p:sp>
          <p:nvSpPr>
            <p:cNvPr id="32" name="Text Box 4">
              <a:extLst>
                <a:ext uri="{FF2B5EF4-FFF2-40B4-BE49-F238E27FC236}">
                  <a16:creationId xmlns:a16="http://schemas.microsoft.com/office/drawing/2014/main" id="{B6A759CF-4CDE-2A46-B775-DE7EFE364BAF}"/>
                </a:ext>
              </a:extLst>
            </p:cNvPr>
            <p:cNvSpPr txBox="1"/>
            <p:nvPr/>
          </p:nvSpPr>
          <p:spPr>
            <a:xfrm>
              <a:off x="1265110" y="606669"/>
              <a:ext cx="3314065" cy="1021416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2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Development of vulnerability</a:t>
              </a:r>
            </a:p>
            <a:p>
              <a:pPr algn="ctr"/>
              <a:r>
                <a:rPr lang="en-US" sz="1200" u="sng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Cognitive</a:t>
              </a:r>
              <a:r>
                <a:rPr lang="en-US" sz="12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: thoughts, beliefs, schemas</a:t>
              </a:r>
            </a:p>
            <a:p>
              <a:pPr algn="ctr"/>
              <a:r>
                <a:rPr lang="en-US" sz="1200" u="sng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Behavioral</a:t>
              </a:r>
              <a:r>
                <a:rPr lang="en-US" sz="12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: compensatory habitual behaviors</a:t>
              </a:r>
            </a:p>
            <a:p>
              <a:pPr algn="ctr"/>
              <a:r>
                <a:rPr lang="en-US" sz="1200" u="sng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Affective</a:t>
              </a:r>
              <a:r>
                <a:rPr lang="en-US" sz="12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: depression, anxiety, anger, etc.</a:t>
              </a:r>
              <a:r>
                <a: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90F1F77-EA93-264D-9F2F-E0502D344596}"/>
                </a:ext>
              </a:extLst>
            </p:cNvPr>
            <p:cNvCxnSpPr>
              <a:cxnSpLocks/>
            </p:cNvCxnSpPr>
            <p:nvPr/>
          </p:nvCxnSpPr>
          <p:spPr>
            <a:xfrm>
              <a:off x="2888247" y="322824"/>
              <a:ext cx="1" cy="254782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 Box 7">
              <a:extLst>
                <a:ext uri="{FF2B5EF4-FFF2-40B4-BE49-F238E27FC236}">
                  <a16:creationId xmlns:a16="http://schemas.microsoft.com/office/drawing/2014/main" id="{17B5B57D-C9D4-444F-85A8-2C65D3067DA6}"/>
                </a:ext>
              </a:extLst>
            </p:cNvPr>
            <p:cNvSpPr txBox="1"/>
            <p:nvPr/>
          </p:nvSpPr>
          <p:spPr>
            <a:xfrm>
              <a:off x="1257300" y="2057206"/>
              <a:ext cx="3314065" cy="704099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4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Exposure, experimentation, and continued engagement in maladaptive behaviors</a:t>
              </a:r>
            </a:p>
          </p:txBody>
        </p:sp>
        <p:sp>
          <p:nvSpPr>
            <p:cNvPr id="35" name="Text Box 8">
              <a:extLst>
                <a:ext uri="{FF2B5EF4-FFF2-40B4-BE49-F238E27FC236}">
                  <a16:creationId xmlns:a16="http://schemas.microsoft.com/office/drawing/2014/main" id="{7A42D1FF-CD6E-8E4B-8FD9-B9C2A4DFC92B}"/>
                </a:ext>
              </a:extLst>
            </p:cNvPr>
            <p:cNvSpPr txBox="1"/>
            <p:nvPr/>
          </p:nvSpPr>
          <p:spPr>
            <a:xfrm>
              <a:off x="1293494" y="3142304"/>
              <a:ext cx="3314065" cy="915670"/>
            </a:xfrm>
            <a:prstGeom prst="rect">
              <a:avLst/>
            </a:prstGeom>
            <a:solidFill>
              <a:schemeClr val="lt1"/>
            </a:solidFill>
            <a:ln w="2540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6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Continued development and reinforcement of problematic patterns (</a:t>
              </a:r>
              <a:r>
                <a:rPr lang="en-US" sz="1600" dirty="0" err="1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e.g</a:t>
              </a:r>
              <a:r>
                <a:rPr lang="en-US" sz="1600" dirty="0">
                  <a:latin typeface="Calibri Light" panose="020F0302020204030204" pitchFamily="34" charset="0"/>
                  <a:ea typeface="Calibri" panose="020F0502020204030204" pitchFamily="34" charset="0"/>
                  <a:cs typeface="Calibri Light" panose="020F0302020204030204" pitchFamily="34" charset="0"/>
                </a:rPr>
                <a:t>, addictive behaviors)  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758DA2-3AB6-F94F-ADC0-4098D79C7AF1}"/>
                </a:ext>
              </a:extLst>
            </p:cNvPr>
            <p:cNvCxnSpPr/>
            <p:nvPr/>
          </p:nvCxnSpPr>
          <p:spPr>
            <a:xfrm>
              <a:off x="2888247" y="1650806"/>
              <a:ext cx="0" cy="406399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126E098-134F-E342-BA71-89D82DA25F43}"/>
                </a:ext>
              </a:extLst>
            </p:cNvPr>
            <p:cNvCxnSpPr/>
            <p:nvPr/>
          </p:nvCxnSpPr>
          <p:spPr>
            <a:xfrm>
              <a:off x="3709035" y="2761304"/>
              <a:ext cx="0" cy="375285"/>
            </a:xfrm>
            <a:prstGeom prst="line">
              <a:avLst/>
            </a:prstGeom>
            <a:ln w="25400">
              <a:solidFill>
                <a:schemeClr val="tx1"/>
              </a:solidFill>
              <a:headEnd type="stealt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7FD4974A-80AC-F44E-8A18-200C22EB88CA}"/>
                </a:ext>
              </a:extLst>
            </p:cNvPr>
            <p:cNvCxnSpPr/>
            <p:nvPr/>
          </p:nvCxnSpPr>
          <p:spPr>
            <a:xfrm>
              <a:off x="2138045" y="2754954"/>
              <a:ext cx="0" cy="385445"/>
            </a:xfrm>
            <a:prstGeom prst="line">
              <a:avLst/>
            </a:prstGeom>
            <a:ln w="25400">
              <a:solidFill>
                <a:schemeClr val="tx1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D6E2CDF3-E01C-C048-85D9-50172F1A4911}"/>
              </a:ext>
            </a:extLst>
          </p:cNvPr>
          <p:cNvSpPr txBox="1"/>
          <p:nvPr/>
        </p:nvSpPr>
        <p:spPr>
          <a:xfrm>
            <a:off x="8685029" y="6316344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Please do not copy or distribute without permission </a:t>
            </a:r>
          </a:p>
          <a:p>
            <a:pPr algn="ctr"/>
            <a:r>
              <a:rPr lang="en-US" sz="1200" dirty="0">
                <a:latin typeface="+mj-lt"/>
              </a:rPr>
              <a:t>from Bruce S. </a:t>
            </a:r>
            <a:r>
              <a:rPr lang="en-US" sz="1200" dirty="0" err="1">
                <a:latin typeface="+mj-lt"/>
              </a:rPr>
              <a:t>Liese</a:t>
            </a:r>
            <a:r>
              <a:rPr lang="en-US" sz="1200" dirty="0">
                <a:latin typeface="+mj-lt"/>
              </a:rPr>
              <a:t>, PhD (</a:t>
            </a:r>
            <a:r>
              <a:rPr lang="en-US" sz="1200" dirty="0" err="1">
                <a:latin typeface="+mj-lt"/>
              </a:rPr>
              <a:t>bliese@kumc.edu</a:t>
            </a:r>
            <a:r>
              <a:rPr lang="en-US" sz="12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78411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465" y="455650"/>
            <a:ext cx="8140394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CBT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465" y="1386449"/>
            <a:ext cx="8140394" cy="4297135"/>
          </a:xfrm>
        </p:spPr>
        <p:txBody>
          <a:bodyPr>
            <a:normAutofit fontScale="92500" lnSpcReduction="10000"/>
          </a:bodyPr>
          <a:lstStyle/>
          <a:p>
            <a:pPr marL="293688" indent="-2936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</a:p>
          <a:p>
            <a:pPr marL="293688" indent="-2936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Mood</a:t>
            </a:r>
          </a:p>
          <a:p>
            <a:pPr marL="293688" indent="-2936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Bridge (including review of homework)</a:t>
            </a:r>
          </a:p>
          <a:p>
            <a:pPr marL="293688" indent="-2936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Prioritize and discuss items</a:t>
            </a:r>
          </a:p>
          <a:p>
            <a:pPr marL="293688" indent="-2936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Guided discovery/motivational interviewing/functional analysis</a:t>
            </a:r>
          </a:p>
          <a:p>
            <a:pPr marL="293688" indent="-2936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Facilitate skill development </a:t>
            </a:r>
          </a:p>
          <a:p>
            <a:pPr marL="293688" indent="-2936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Provide and receive feedback </a:t>
            </a:r>
          </a:p>
          <a:p>
            <a:pPr marL="293688" indent="-293688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Homework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C425B8-EA31-B4C1-4690-AE3AA662C1DE}"/>
              </a:ext>
            </a:extLst>
          </p:cNvPr>
          <p:cNvSpPr txBox="1"/>
          <p:nvPr/>
        </p:nvSpPr>
        <p:spPr>
          <a:xfrm>
            <a:off x="491641" y="6122149"/>
            <a:ext cx="4537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Beck (2022).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 </a:t>
            </a:r>
          </a:p>
          <a:p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Addictive Disorders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NY: Guilford Press.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C48167-258F-BE05-B7C4-3505B6008CDD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36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754" y="417179"/>
            <a:ext cx="10060489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CBT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755" y="1209884"/>
            <a:ext cx="10060489" cy="4707974"/>
          </a:xfrm>
        </p:spPr>
        <p:txBody>
          <a:bodyPr>
            <a:normAutofit/>
          </a:bodyPr>
          <a:lstStyle/>
          <a:p>
            <a:pPr marL="293688" indent="-2936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90-minute sessions (more time if necessary)</a:t>
            </a:r>
          </a:p>
          <a:p>
            <a:pPr marL="293688" indent="-2936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5-8 members with addictions, comorbid conditions, and associated life problems</a:t>
            </a:r>
          </a:p>
          <a:p>
            <a:pPr marL="293688" indent="-2936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Open, rolling enrollment</a:t>
            </a:r>
          </a:p>
          <a:p>
            <a:pPr marL="293688" indent="-2936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Compatible with other approaches (e.g., mutual help groups, individual therapy)</a:t>
            </a:r>
          </a:p>
          <a:p>
            <a:pPr marL="293688" indent="-293688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Member goals variable (e.g., abstinence, harm reduction, improved relationships, employment, etc.), dependent on problems and readiness to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8F6BE4-53FE-47D1-3670-9BC5C8D291BD}"/>
              </a:ext>
            </a:extLst>
          </p:cNvPr>
          <p:cNvSpPr txBox="1"/>
          <p:nvPr/>
        </p:nvSpPr>
        <p:spPr>
          <a:xfrm>
            <a:off x="491640" y="6122149"/>
            <a:ext cx="4488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Beck (2022).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</a:t>
            </a:r>
          </a:p>
          <a:p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of Addictive Disorders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NY: Guilford Press.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AA65B6-5CFB-800C-1F13-DC3087B344D0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9198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985" y="394219"/>
            <a:ext cx="10208030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psychotherapy therapeutic factors (processes)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480AE-C2B0-C8F2-F8DA-901555CF1B44}"/>
              </a:ext>
            </a:extLst>
          </p:cNvPr>
          <p:cNvSpPr txBox="1"/>
          <p:nvPr/>
        </p:nvSpPr>
        <p:spPr>
          <a:xfrm>
            <a:off x="258489" y="5998169"/>
            <a:ext cx="45112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Yalom, I. D. &amp; </a:t>
            </a:r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Leszcz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, M. (2020).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Theory and practice </a:t>
            </a:r>
          </a:p>
          <a:p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group psychotherapy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(6</a:t>
            </a:r>
            <a:r>
              <a:rPr lang="en-US" sz="1600" baseline="30000" dirty="0">
                <a:latin typeface="Calibri Light" panose="020F0302020204030204" pitchFamily="34" charset="0"/>
                <a:cs typeface="Calibri Light" panose="020F0302020204030204" pitchFamily="34" charset="0"/>
              </a:rPr>
              <a:t>th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ed.). NY: Basic Books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8E62F4-DCB0-073A-C9DB-10B962ED6D61}"/>
              </a:ext>
            </a:extLst>
          </p:cNvPr>
          <p:cNvSpPr/>
          <p:nvPr/>
        </p:nvSpPr>
        <p:spPr>
          <a:xfrm>
            <a:off x="1270756" y="1627554"/>
            <a:ext cx="4346546" cy="3498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7663" indent="-347663">
              <a:spcBef>
                <a:spcPts val="800"/>
              </a:spcBef>
              <a:spcAft>
                <a:spcPts val="80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+mj-lt"/>
              <a:buAutoNum type="arabicPeriod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Futura Book" charset="0"/>
              </a:rPr>
              <a:t>Instillation of hope</a:t>
            </a:r>
          </a:p>
          <a:p>
            <a:pPr marL="347663" indent="-347663">
              <a:spcBef>
                <a:spcPts val="800"/>
              </a:spcBef>
              <a:spcAft>
                <a:spcPts val="80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+mj-lt"/>
              <a:buAutoNum type="arabicPeriod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Futura Book" charset="0"/>
              </a:rPr>
              <a:t>Universality</a:t>
            </a:r>
          </a:p>
          <a:p>
            <a:pPr marL="347663" indent="-347663">
              <a:spcBef>
                <a:spcPts val="800"/>
              </a:spcBef>
              <a:spcAft>
                <a:spcPts val="80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+mj-lt"/>
              <a:buAutoNum type="arabicPeriod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Futura Book" charset="0"/>
              </a:rPr>
              <a:t>Imparting information</a:t>
            </a:r>
          </a:p>
          <a:p>
            <a:pPr marL="347663" indent="-347663">
              <a:spcBef>
                <a:spcPts val="800"/>
              </a:spcBef>
              <a:spcAft>
                <a:spcPts val="80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+mj-lt"/>
              <a:buAutoNum type="arabicPeriod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Futura Book" charset="0"/>
              </a:rPr>
              <a:t>Altruism</a:t>
            </a:r>
          </a:p>
          <a:p>
            <a:pPr marL="347663" indent="-347663">
              <a:spcBef>
                <a:spcPts val="800"/>
              </a:spcBef>
              <a:spcAft>
                <a:spcPts val="80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+mj-lt"/>
              <a:buAutoNum type="arabicPeriod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Futura Book" charset="0"/>
              </a:rPr>
              <a:t>Corrective recapitulation of family of origin issues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D5820-2BF5-2481-C057-5D9256784AEB}"/>
              </a:ext>
            </a:extLst>
          </p:cNvPr>
          <p:cNvSpPr/>
          <p:nvPr/>
        </p:nvSpPr>
        <p:spPr>
          <a:xfrm>
            <a:off x="6340413" y="1627554"/>
            <a:ext cx="4689231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0" indent="-635000">
              <a:spcBef>
                <a:spcPts val="800"/>
              </a:spcBef>
              <a:spcAft>
                <a:spcPts val="80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+mj-lt"/>
              <a:buAutoNum type="arabicPeriod" startAt="6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Futura Book" charset="0"/>
              </a:rPr>
              <a:t>Developing social skills</a:t>
            </a:r>
          </a:p>
          <a:p>
            <a:pPr marL="635000" indent="-635000">
              <a:spcBef>
                <a:spcPts val="800"/>
              </a:spcBef>
              <a:spcAft>
                <a:spcPts val="80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+mj-lt"/>
              <a:buAutoNum type="arabicPeriod" startAt="6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Futura Book" charset="0"/>
              </a:rPr>
              <a:t>Imitative behavior</a:t>
            </a:r>
          </a:p>
          <a:p>
            <a:pPr marL="635000" indent="-635000">
              <a:spcBef>
                <a:spcPts val="800"/>
              </a:spcBef>
              <a:spcAft>
                <a:spcPts val="80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+mj-lt"/>
              <a:buAutoNum type="arabicPeriod" startAt="6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Futura Book" charset="0"/>
              </a:rPr>
              <a:t>Interpersonal learning</a:t>
            </a:r>
          </a:p>
          <a:p>
            <a:pPr marL="635000" indent="-635000">
              <a:spcBef>
                <a:spcPts val="800"/>
              </a:spcBef>
              <a:spcAft>
                <a:spcPts val="80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+mj-lt"/>
              <a:buAutoNum type="arabicPeriod" startAt="6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Futura Book" charset="0"/>
              </a:rPr>
              <a:t>Group cohesiveness</a:t>
            </a:r>
          </a:p>
          <a:p>
            <a:pPr marL="635000" indent="-635000">
              <a:spcBef>
                <a:spcPts val="800"/>
              </a:spcBef>
              <a:spcAft>
                <a:spcPts val="80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+mj-lt"/>
              <a:buAutoNum type="arabicPeriod" startAt="6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Futura Book" charset="0"/>
              </a:rPr>
              <a:t>Catharsis</a:t>
            </a:r>
          </a:p>
          <a:p>
            <a:pPr marL="635000" indent="-635000">
              <a:spcBef>
                <a:spcPts val="800"/>
              </a:spcBef>
              <a:spcAft>
                <a:spcPts val="800"/>
              </a:spcAft>
              <a:buClr>
                <a:prstClr val="black">
                  <a:lumMod val="65000"/>
                  <a:lumOff val="35000"/>
                </a:prstClr>
              </a:buClr>
              <a:buSzPct val="100000"/>
              <a:buFont typeface="+mj-lt"/>
              <a:buAutoNum type="arabicPeriod" startAt="6"/>
              <a:defRPr/>
            </a:pPr>
            <a:r>
              <a:rPr lang="en-US" sz="2800" kern="0" dirty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  <a:sym typeface="Futura Book" charset="0"/>
              </a:rPr>
              <a:t>Existential factors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1947B9-68E5-0034-C2B5-63F93830B38D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96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164" y="602824"/>
            <a:ext cx="8889240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Group CBT rules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7164" y="1669130"/>
            <a:ext cx="7079528" cy="3114626"/>
          </a:xfrm>
        </p:spPr>
        <p:txBody>
          <a:bodyPr/>
          <a:lstStyle/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Strict confidentiality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No clique formation or outside meetings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No advice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Personalize (vs. philosophize): “I” statements rather than “You” or “People…”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No threatening or disruptive behaviors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870AB-2C99-B4C8-A93D-B8AB61E9BA21}"/>
              </a:ext>
            </a:extLst>
          </p:cNvPr>
          <p:cNvSpPr txBox="1"/>
          <p:nvPr/>
        </p:nvSpPr>
        <p:spPr>
          <a:xfrm>
            <a:off x="491640" y="6122149"/>
            <a:ext cx="780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Beck (2022).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 </a:t>
            </a:r>
          </a:p>
          <a:p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Addictive Disorders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NY: Guilford Press.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D4805C-EB12-6354-9FD8-584623C3E857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46522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33" y="417179"/>
            <a:ext cx="8889240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 CBT techniques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933" y="1217256"/>
            <a:ext cx="4957396" cy="4669977"/>
          </a:xfrm>
        </p:spPr>
        <p:txBody>
          <a:bodyPr>
            <a:normAutofit fontScale="92500" lnSpcReduction="10000"/>
          </a:bodyPr>
          <a:lstStyle/>
          <a:p>
            <a:pPr marL="293688" indent="-29368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Functional analysis </a:t>
            </a:r>
          </a:p>
          <a:p>
            <a:pPr marL="293688" indent="-29368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Motivational interviewing </a:t>
            </a:r>
          </a:p>
          <a:p>
            <a:pPr marL="293688" indent="-29368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Stimulus management </a:t>
            </a:r>
          </a:p>
          <a:p>
            <a:pPr marL="293688" indent="-29368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Delay and distract </a:t>
            </a:r>
          </a:p>
          <a:p>
            <a:pPr marL="293688" indent="-29368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Advantages-disadvantages analysis </a:t>
            </a:r>
          </a:p>
          <a:p>
            <a:pPr marL="293688" indent="-29368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Hierarchy of values </a:t>
            </a:r>
          </a:p>
          <a:p>
            <a:pPr marL="293688" indent="-293688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Activity monitoring and scheduling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46B5B4-7704-627D-1EC9-D6FF8FE7F55E}"/>
              </a:ext>
            </a:extLst>
          </p:cNvPr>
          <p:cNvSpPr txBox="1"/>
          <p:nvPr/>
        </p:nvSpPr>
        <p:spPr>
          <a:xfrm>
            <a:off x="6209671" y="1257861"/>
            <a:ext cx="495739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9250" indent="-349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Behavioral activation </a:t>
            </a:r>
          </a:p>
          <a:p>
            <a:pPr marL="349250" indent="-349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Automatic thought records </a:t>
            </a:r>
          </a:p>
          <a:p>
            <a:pPr marL="349250" indent="-349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Acceptance and commitment </a:t>
            </a:r>
          </a:p>
          <a:p>
            <a:pPr marL="349250" indent="-349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Relaxation training </a:t>
            </a:r>
          </a:p>
          <a:p>
            <a:pPr marL="349250" indent="-349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Mindfulness and meditation training </a:t>
            </a:r>
          </a:p>
          <a:p>
            <a:pPr marL="349250" indent="-349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Contingency management </a:t>
            </a:r>
          </a:p>
          <a:p>
            <a:pPr marL="349250" indent="-3492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Role playing 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5209D-1E61-2FBA-7232-1E2EBB7A94B9}"/>
              </a:ext>
            </a:extLst>
          </p:cNvPr>
          <p:cNvSpPr txBox="1"/>
          <p:nvPr/>
        </p:nvSpPr>
        <p:spPr>
          <a:xfrm>
            <a:off x="491640" y="6122149"/>
            <a:ext cx="4389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Beck (2022).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 </a:t>
            </a:r>
          </a:p>
          <a:p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Addictive Disorders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NY: Guilford Press.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457F21-CDC7-9E5D-6F79-927C777FBBE8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765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98342" y="474731"/>
            <a:ext cx="5647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Functional (chain) analysis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94BF2A2-1F1D-D147-8712-1EC7083E8CDB}"/>
              </a:ext>
            </a:extLst>
          </p:cNvPr>
          <p:cNvGrpSpPr/>
          <p:nvPr/>
        </p:nvGrpSpPr>
        <p:grpSpPr>
          <a:xfrm>
            <a:off x="1537972" y="2760345"/>
            <a:ext cx="9116057" cy="1337310"/>
            <a:chOff x="0" y="0"/>
            <a:chExt cx="9116310" cy="1337310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E9163B9-D8B1-4F49-B5A5-EF102412FA3C}"/>
                </a:ext>
              </a:extLst>
            </p:cNvPr>
            <p:cNvGrpSpPr/>
            <p:nvPr/>
          </p:nvGrpSpPr>
          <p:grpSpPr>
            <a:xfrm>
              <a:off x="7768205" y="25167"/>
              <a:ext cx="1348105" cy="1309370"/>
              <a:chOff x="0" y="0"/>
              <a:chExt cx="992428" cy="970044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936EFCA-0274-544E-BD6D-29D0FD7D62E8}"/>
                  </a:ext>
                </a:extLst>
              </p:cNvPr>
              <p:cNvSpPr/>
              <p:nvPr/>
            </p:nvSpPr>
            <p:spPr>
              <a:xfrm>
                <a:off x="0" y="0"/>
                <a:ext cx="992428" cy="97004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4" name="Text Box 295">
                <a:extLst>
                  <a:ext uri="{FF2B5EF4-FFF2-40B4-BE49-F238E27FC236}">
                    <a16:creationId xmlns:a16="http://schemas.microsoft.com/office/drawing/2014/main" id="{C96601D3-18A6-1F4E-BDDC-B5F135913C09}"/>
                  </a:ext>
                </a:extLst>
              </p:cNvPr>
              <p:cNvSpPr txBox="1"/>
              <p:nvPr/>
            </p:nvSpPr>
            <p:spPr>
              <a:xfrm>
                <a:off x="117446" y="192947"/>
                <a:ext cx="747109" cy="56864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6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Clinical outcome patterns</a:t>
                </a:r>
              </a:p>
            </p:txBody>
          </p:sp>
        </p:grp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840E288-69C2-5249-9B63-11C40128A7A1}"/>
                </a:ext>
              </a:extLst>
            </p:cNvPr>
            <p:cNvCxnSpPr/>
            <p:nvPr/>
          </p:nvCxnSpPr>
          <p:spPr>
            <a:xfrm>
              <a:off x="7478668" y="696985"/>
              <a:ext cx="292100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985EE6DA-B5A5-8242-8FFB-15C11E2F9F9D}"/>
                </a:ext>
              </a:extLst>
            </p:cNvPr>
            <p:cNvCxnSpPr/>
            <p:nvPr/>
          </p:nvCxnSpPr>
          <p:spPr>
            <a:xfrm>
              <a:off x="6581046" y="688596"/>
              <a:ext cx="292100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20DC9B88-F993-E240-AF7C-A1CEB91B7618}"/>
                </a:ext>
              </a:extLst>
            </p:cNvPr>
            <p:cNvCxnSpPr/>
            <p:nvPr/>
          </p:nvCxnSpPr>
          <p:spPr>
            <a:xfrm>
              <a:off x="4894859" y="688596"/>
              <a:ext cx="292100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8F2F847E-202F-7E4B-9271-D061879B249E}"/>
                </a:ext>
              </a:extLst>
            </p:cNvPr>
            <p:cNvCxnSpPr/>
            <p:nvPr/>
          </p:nvCxnSpPr>
          <p:spPr>
            <a:xfrm>
              <a:off x="4014015" y="688596"/>
              <a:ext cx="292100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D8ACC9DA-AB04-2B4C-A151-A863EBA0B04B}"/>
                </a:ext>
              </a:extLst>
            </p:cNvPr>
            <p:cNvCxnSpPr/>
            <p:nvPr/>
          </p:nvCxnSpPr>
          <p:spPr>
            <a:xfrm>
              <a:off x="3141560" y="688596"/>
              <a:ext cx="292100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CD53E51A-F79D-2140-816A-033246B226BB}"/>
                </a:ext>
              </a:extLst>
            </p:cNvPr>
            <p:cNvCxnSpPr/>
            <p:nvPr/>
          </p:nvCxnSpPr>
          <p:spPr>
            <a:xfrm>
              <a:off x="2252327" y="688596"/>
              <a:ext cx="292100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0A31668-B265-7F47-9745-5E4AD898F761}"/>
                </a:ext>
              </a:extLst>
            </p:cNvPr>
            <p:cNvCxnSpPr/>
            <p:nvPr/>
          </p:nvCxnSpPr>
          <p:spPr>
            <a:xfrm>
              <a:off x="1396650" y="688596"/>
              <a:ext cx="292100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E2FD73B1-6DC0-D14D-9A78-9D933C8729E6}"/>
                </a:ext>
              </a:extLst>
            </p:cNvPr>
            <p:cNvGrpSpPr/>
            <p:nvPr/>
          </p:nvGrpSpPr>
          <p:grpSpPr>
            <a:xfrm>
              <a:off x="4320330" y="427838"/>
              <a:ext cx="554355" cy="532130"/>
              <a:chOff x="0" y="0"/>
              <a:chExt cx="992428" cy="970044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5E4E17F-ADB9-744C-9ACE-6FA17BAAF90E}"/>
                  </a:ext>
                </a:extLst>
              </p:cNvPr>
              <p:cNvSpPr/>
              <p:nvPr/>
            </p:nvSpPr>
            <p:spPr>
              <a:xfrm>
                <a:off x="0" y="0"/>
                <a:ext cx="992428" cy="9700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2" name="Text Box 306">
                <a:extLst>
                  <a:ext uri="{FF2B5EF4-FFF2-40B4-BE49-F238E27FC236}">
                    <a16:creationId xmlns:a16="http://schemas.microsoft.com/office/drawing/2014/main" id="{3A1BDE07-BE05-C24D-9FF7-725A5D219DAD}"/>
                  </a:ext>
                </a:extLst>
              </p:cNvPr>
              <p:cNvSpPr txBox="1"/>
              <p:nvPr/>
            </p:nvSpPr>
            <p:spPr>
              <a:xfrm>
                <a:off x="117446" y="192947"/>
                <a:ext cx="747109" cy="56864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FA59E903-91DA-B543-AB22-4D3130FB5F77}"/>
                </a:ext>
              </a:extLst>
            </p:cNvPr>
            <p:cNvGrpSpPr/>
            <p:nvPr/>
          </p:nvGrpSpPr>
          <p:grpSpPr>
            <a:xfrm>
              <a:off x="0" y="0"/>
              <a:ext cx="1367790" cy="1337310"/>
              <a:chOff x="0" y="0"/>
              <a:chExt cx="992428" cy="970044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2ACE867C-8E60-AE46-AACB-086A80EC0AD7}"/>
                  </a:ext>
                </a:extLst>
              </p:cNvPr>
              <p:cNvSpPr/>
              <p:nvPr/>
            </p:nvSpPr>
            <p:spPr>
              <a:xfrm>
                <a:off x="0" y="0"/>
                <a:ext cx="992428" cy="970044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0" name="Text Box 309">
                <a:extLst>
                  <a:ext uri="{FF2B5EF4-FFF2-40B4-BE49-F238E27FC236}">
                    <a16:creationId xmlns:a16="http://schemas.microsoft.com/office/drawing/2014/main" id="{1BC97578-7ECC-BC42-AF83-A9A1807AC869}"/>
                  </a:ext>
                </a:extLst>
              </p:cNvPr>
              <p:cNvSpPr txBox="1"/>
              <p:nvPr/>
            </p:nvSpPr>
            <p:spPr>
              <a:xfrm>
                <a:off x="117446" y="192947"/>
                <a:ext cx="747109" cy="56864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Bef>
                    <a:spcPts val="600"/>
                  </a:spcBef>
                </a:pPr>
                <a:r>
                  <a:rPr lang="en-US" sz="120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Trigger, cue, situation, context</a:t>
                </a:r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DE1CF877-A04E-C342-912C-27D6DAD7E0E7}"/>
                </a:ext>
              </a:extLst>
            </p:cNvPr>
            <p:cNvGrpSpPr/>
            <p:nvPr/>
          </p:nvGrpSpPr>
          <p:grpSpPr>
            <a:xfrm>
              <a:off x="3439486" y="411060"/>
              <a:ext cx="554355" cy="532130"/>
              <a:chOff x="0" y="0"/>
              <a:chExt cx="992428" cy="970044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2BC0D510-1618-A04C-8C79-413A4B285E40}"/>
                  </a:ext>
                </a:extLst>
              </p:cNvPr>
              <p:cNvSpPr/>
              <p:nvPr/>
            </p:nvSpPr>
            <p:spPr>
              <a:xfrm>
                <a:off x="0" y="0"/>
                <a:ext cx="992428" cy="9700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8" name="Text Box 312">
                <a:extLst>
                  <a:ext uri="{FF2B5EF4-FFF2-40B4-BE49-F238E27FC236}">
                    <a16:creationId xmlns:a16="http://schemas.microsoft.com/office/drawing/2014/main" id="{96EBD026-3AC2-CC47-AEF9-DE54CBAF12E8}"/>
                  </a:ext>
                </a:extLst>
              </p:cNvPr>
              <p:cNvSpPr txBox="1"/>
              <p:nvPr/>
            </p:nvSpPr>
            <p:spPr>
              <a:xfrm>
                <a:off x="117446" y="192947"/>
                <a:ext cx="747109" cy="56864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</a:t>
                </a: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BDFD19D-4420-9447-A721-F7190A890CCB}"/>
                </a:ext>
              </a:extLst>
            </p:cNvPr>
            <p:cNvGrpSpPr/>
            <p:nvPr/>
          </p:nvGrpSpPr>
          <p:grpSpPr>
            <a:xfrm>
              <a:off x="2558642" y="427838"/>
              <a:ext cx="554355" cy="532130"/>
              <a:chOff x="0" y="0"/>
              <a:chExt cx="992428" cy="970044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3AC5CF48-5408-5844-98C2-95539C4371CD}"/>
                  </a:ext>
                </a:extLst>
              </p:cNvPr>
              <p:cNvSpPr/>
              <p:nvPr/>
            </p:nvSpPr>
            <p:spPr>
              <a:xfrm>
                <a:off x="0" y="0"/>
                <a:ext cx="992428" cy="9700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6" name="Text Box 315">
                <a:extLst>
                  <a:ext uri="{FF2B5EF4-FFF2-40B4-BE49-F238E27FC236}">
                    <a16:creationId xmlns:a16="http://schemas.microsoft.com/office/drawing/2014/main" id="{337DF458-5EAF-9E48-A422-61CC10C49FBA}"/>
                  </a:ext>
                </a:extLst>
              </p:cNvPr>
              <p:cNvSpPr txBox="1"/>
              <p:nvPr/>
            </p:nvSpPr>
            <p:spPr>
              <a:xfrm>
                <a:off x="117446" y="192947"/>
                <a:ext cx="747109" cy="56864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75D2B582-2825-7843-8069-FFC7B386530A}"/>
                </a:ext>
              </a:extLst>
            </p:cNvPr>
            <p:cNvGrpSpPr/>
            <p:nvPr/>
          </p:nvGrpSpPr>
          <p:grpSpPr>
            <a:xfrm>
              <a:off x="1669409" y="427838"/>
              <a:ext cx="554355" cy="532130"/>
              <a:chOff x="0" y="0"/>
              <a:chExt cx="992428" cy="970044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31708989-0ABC-B049-BB96-662E911A32FA}"/>
                  </a:ext>
                </a:extLst>
              </p:cNvPr>
              <p:cNvSpPr/>
              <p:nvPr/>
            </p:nvSpPr>
            <p:spPr>
              <a:xfrm>
                <a:off x="0" y="0"/>
                <a:ext cx="992428" cy="9700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4" name="Text Box 318">
                <a:extLst>
                  <a:ext uri="{FF2B5EF4-FFF2-40B4-BE49-F238E27FC236}">
                    <a16:creationId xmlns:a16="http://schemas.microsoft.com/office/drawing/2014/main" id="{7A0DC9BC-9A98-A24C-BEC3-35E550E368A5}"/>
                  </a:ext>
                </a:extLst>
              </p:cNvPr>
              <p:cNvSpPr txBox="1"/>
              <p:nvPr/>
            </p:nvSpPr>
            <p:spPr>
              <a:xfrm>
                <a:off x="117446" y="192947"/>
                <a:ext cx="747109" cy="56864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</a:t>
                </a: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FFE48528-81AA-814D-9125-CF98EBBAA382}"/>
                </a:ext>
              </a:extLst>
            </p:cNvPr>
            <p:cNvGrpSpPr/>
            <p:nvPr/>
          </p:nvGrpSpPr>
          <p:grpSpPr>
            <a:xfrm>
              <a:off x="6887361" y="427838"/>
              <a:ext cx="554355" cy="532130"/>
              <a:chOff x="0" y="0"/>
              <a:chExt cx="992428" cy="970044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D6F3C2C-12BB-1C42-B7E2-A9EF0F256B6A}"/>
                  </a:ext>
                </a:extLst>
              </p:cNvPr>
              <p:cNvSpPr/>
              <p:nvPr/>
            </p:nvSpPr>
            <p:spPr>
              <a:xfrm>
                <a:off x="0" y="0"/>
                <a:ext cx="992428" cy="9700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2" name="Text Box 321">
                <a:extLst>
                  <a:ext uri="{FF2B5EF4-FFF2-40B4-BE49-F238E27FC236}">
                    <a16:creationId xmlns:a16="http://schemas.microsoft.com/office/drawing/2014/main" id="{DE7A89A9-E61C-3240-BA24-6D089A231674}"/>
                  </a:ext>
                </a:extLst>
              </p:cNvPr>
              <p:cNvSpPr txBox="1"/>
              <p:nvPr/>
            </p:nvSpPr>
            <p:spPr>
              <a:xfrm>
                <a:off x="117446" y="192947"/>
                <a:ext cx="747109" cy="56864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</a:t>
                </a: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38CEFB64-1A1B-A140-8774-73548794E249}"/>
                </a:ext>
              </a:extLst>
            </p:cNvPr>
            <p:cNvGrpSpPr/>
            <p:nvPr/>
          </p:nvGrpSpPr>
          <p:grpSpPr>
            <a:xfrm>
              <a:off x="6023295" y="411060"/>
              <a:ext cx="554355" cy="532130"/>
              <a:chOff x="0" y="0"/>
              <a:chExt cx="992428" cy="970044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4401460D-DAA5-3E4A-9BB2-4FE48F998043}"/>
                  </a:ext>
                </a:extLst>
              </p:cNvPr>
              <p:cNvSpPr/>
              <p:nvPr/>
            </p:nvSpPr>
            <p:spPr>
              <a:xfrm>
                <a:off x="0" y="0"/>
                <a:ext cx="992428" cy="9700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0" name="Text Box 324">
                <a:extLst>
                  <a:ext uri="{FF2B5EF4-FFF2-40B4-BE49-F238E27FC236}">
                    <a16:creationId xmlns:a16="http://schemas.microsoft.com/office/drawing/2014/main" id="{D6DBDBC0-5E3F-BB4E-BADC-DA9163172D31}"/>
                  </a:ext>
                </a:extLst>
              </p:cNvPr>
              <p:cNvSpPr txBox="1"/>
              <p:nvPr/>
            </p:nvSpPr>
            <p:spPr>
              <a:xfrm>
                <a:off x="117446" y="192947"/>
                <a:ext cx="747109" cy="56864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DCFA7E18-7F0E-B54E-AE26-DEE1E97BF63B}"/>
                </a:ext>
              </a:extLst>
            </p:cNvPr>
            <p:cNvGrpSpPr/>
            <p:nvPr/>
          </p:nvGrpSpPr>
          <p:grpSpPr>
            <a:xfrm>
              <a:off x="5184396" y="411060"/>
              <a:ext cx="554355" cy="532130"/>
              <a:chOff x="0" y="0"/>
              <a:chExt cx="992428" cy="970044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E4206F15-34A2-4442-BD4B-E9B91F52BAE3}"/>
                  </a:ext>
                </a:extLst>
              </p:cNvPr>
              <p:cNvSpPr/>
              <p:nvPr/>
            </p:nvSpPr>
            <p:spPr>
              <a:xfrm>
                <a:off x="0" y="0"/>
                <a:ext cx="992428" cy="970044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8" name="Text Box 327">
                <a:extLst>
                  <a:ext uri="{FF2B5EF4-FFF2-40B4-BE49-F238E27FC236}">
                    <a16:creationId xmlns:a16="http://schemas.microsoft.com/office/drawing/2014/main" id="{12A0C33E-A211-904B-9DAF-83120CEF8544}"/>
                  </a:ext>
                </a:extLst>
              </p:cNvPr>
              <p:cNvSpPr txBox="1"/>
              <p:nvPr/>
            </p:nvSpPr>
            <p:spPr>
              <a:xfrm>
                <a:off x="117446" y="192947"/>
                <a:ext cx="747109" cy="568646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prstClr val="black"/>
                </a:solidFill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1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AT</a:t>
                </a:r>
                <a:endPara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7F04DD18-4403-3E4B-A105-C94E63AE7075}"/>
                </a:ext>
              </a:extLst>
            </p:cNvPr>
            <p:cNvCxnSpPr/>
            <p:nvPr/>
          </p:nvCxnSpPr>
          <p:spPr>
            <a:xfrm>
              <a:off x="5742147" y="688596"/>
              <a:ext cx="292100" cy="0"/>
            </a:xfrm>
            <a:prstGeom prst="straightConnector1">
              <a:avLst/>
            </a:prstGeom>
            <a:ln w="28575" cap="sq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4F0B18B-83DD-4A4E-9B02-EF96F90FD8E5}"/>
              </a:ext>
            </a:extLst>
          </p:cNvPr>
          <p:cNvGrpSpPr/>
          <p:nvPr/>
        </p:nvGrpSpPr>
        <p:grpSpPr>
          <a:xfrm>
            <a:off x="1537933" y="4348610"/>
            <a:ext cx="1367790" cy="1337310"/>
            <a:chOff x="0" y="0"/>
            <a:chExt cx="992428" cy="970044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4A5A1F55-C329-EA41-97C6-577EE0BC62CA}"/>
                </a:ext>
              </a:extLst>
            </p:cNvPr>
            <p:cNvSpPr/>
            <p:nvPr/>
          </p:nvSpPr>
          <p:spPr>
            <a:xfrm>
              <a:off x="0" y="0"/>
              <a:ext cx="992428" cy="9700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Text Box 337">
              <a:extLst>
                <a:ext uri="{FF2B5EF4-FFF2-40B4-BE49-F238E27FC236}">
                  <a16:creationId xmlns:a16="http://schemas.microsoft.com/office/drawing/2014/main" id="{0319D1B7-593E-3549-A835-AEA9D36851E8}"/>
                </a:ext>
              </a:extLst>
            </p:cNvPr>
            <p:cNvSpPr txBox="1"/>
            <p:nvPr/>
          </p:nvSpPr>
          <p:spPr>
            <a:xfrm>
              <a:off x="117446" y="192947"/>
              <a:ext cx="747109" cy="56864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Trigger, cue, situation, context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936D623-FCDD-264B-9EFE-EB83E156DEC1}"/>
              </a:ext>
            </a:extLst>
          </p:cNvPr>
          <p:cNvGrpSpPr/>
          <p:nvPr/>
        </p:nvGrpSpPr>
        <p:grpSpPr>
          <a:xfrm>
            <a:off x="1566792" y="1172080"/>
            <a:ext cx="1367790" cy="1337310"/>
            <a:chOff x="0" y="0"/>
            <a:chExt cx="992428" cy="970044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E814F75B-E491-AB43-BB2B-65D91984FB85}"/>
                </a:ext>
              </a:extLst>
            </p:cNvPr>
            <p:cNvSpPr/>
            <p:nvPr/>
          </p:nvSpPr>
          <p:spPr>
            <a:xfrm>
              <a:off x="0" y="0"/>
              <a:ext cx="992428" cy="970044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Text Box 340">
              <a:extLst>
                <a:ext uri="{FF2B5EF4-FFF2-40B4-BE49-F238E27FC236}">
                  <a16:creationId xmlns:a16="http://schemas.microsoft.com/office/drawing/2014/main" id="{FEFD2042-4766-3947-A760-BB149559DA13}"/>
                </a:ext>
              </a:extLst>
            </p:cNvPr>
            <p:cNvSpPr txBox="1"/>
            <p:nvPr/>
          </p:nvSpPr>
          <p:spPr>
            <a:xfrm>
              <a:off x="117446" y="192947"/>
              <a:ext cx="747109" cy="568646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12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Trigger, cue, situation, context</a:t>
              </a:r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94165F2-A4FC-CC4C-BEEE-81D7F64F5EED}"/>
              </a:ext>
            </a:extLst>
          </p:cNvPr>
          <p:cNvCxnSpPr/>
          <p:nvPr/>
        </p:nvCxnSpPr>
        <p:spPr>
          <a:xfrm>
            <a:off x="15520035" y="6457950"/>
            <a:ext cx="292100" cy="0"/>
          </a:xfrm>
          <a:prstGeom prst="straightConnector1">
            <a:avLst/>
          </a:prstGeom>
          <a:ln w="28575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E1AD432-33D0-A449-9465-72EA8D96AA28}"/>
              </a:ext>
            </a:extLst>
          </p:cNvPr>
          <p:cNvCxnSpPr/>
          <p:nvPr/>
        </p:nvCxnSpPr>
        <p:spPr>
          <a:xfrm>
            <a:off x="15672435" y="6610350"/>
            <a:ext cx="292100" cy="0"/>
          </a:xfrm>
          <a:prstGeom prst="straightConnector1">
            <a:avLst/>
          </a:prstGeom>
          <a:ln w="28575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9070770-801B-394B-8C7A-BE56DEE2160E}"/>
              </a:ext>
            </a:extLst>
          </p:cNvPr>
          <p:cNvCxnSpPr/>
          <p:nvPr/>
        </p:nvCxnSpPr>
        <p:spPr>
          <a:xfrm>
            <a:off x="15824835" y="6762750"/>
            <a:ext cx="292100" cy="0"/>
          </a:xfrm>
          <a:prstGeom prst="straightConnector1">
            <a:avLst/>
          </a:prstGeom>
          <a:ln w="28575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ABE0B0D-AEB7-9748-AAEB-E8BD686B333D}"/>
              </a:ext>
            </a:extLst>
          </p:cNvPr>
          <p:cNvCxnSpPr/>
          <p:nvPr/>
        </p:nvCxnSpPr>
        <p:spPr>
          <a:xfrm>
            <a:off x="15977235" y="6915150"/>
            <a:ext cx="292100" cy="0"/>
          </a:xfrm>
          <a:prstGeom prst="straightConnector1">
            <a:avLst/>
          </a:prstGeom>
          <a:ln w="28575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DBB7901-E019-604C-8222-DDE3835EC197}"/>
              </a:ext>
            </a:extLst>
          </p:cNvPr>
          <p:cNvCxnSpPr>
            <a:cxnSpLocks/>
            <a:stCxn id="44" idx="7"/>
          </p:cNvCxnSpPr>
          <p:nvPr/>
        </p:nvCxnSpPr>
        <p:spPr>
          <a:xfrm flipV="1">
            <a:off x="2705415" y="3720313"/>
            <a:ext cx="640840" cy="824142"/>
          </a:xfrm>
          <a:prstGeom prst="straightConnector1">
            <a:avLst/>
          </a:prstGeom>
          <a:ln w="28575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50390488-5428-714E-993C-06FAA4CE7DB8}"/>
              </a:ext>
            </a:extLst>
          </p:cNvPr>
          <p:cNvCxnSpPr>
            <a:cxnSpLocks/>
            <a:stCxn id="42" idx="5"/>
          </p:cNvCxnSpPr>
          <p:nvPr/>
        </p:nvCxnSpPr>
        <p:spPr>
          <a:xfrm>
            <a:off x="2734275" y="2313545"/>
            <a:ext cx="611981" cy="857860"/>
          </a:xfrm>
          <a:prstGeom prst="straightConnector1">
            <a:avLst/>
          </a:prstGeom>
          <a:ln w="28575" cap="sq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6D1DF19-3556-7741-992B-22302178A87B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34635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6925" y="518719"/>
            <a:ext cx="9875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Futura Book" charset="0"/>
              </a:rPr>
              <a:t>Automatic Thought Record (ATR)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46925" y="1526864"/>
          <a:ext cx="9765100" cy="40428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64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92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50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700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7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18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691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/>
                        <a:t>Date</a:t>
                      </a:r>
                      <a:r>
                        <a:rPr lang="en-US" sz="1400" baseline="0" dirty="0"/>
                        <a:t> and </a:t>
                      </a:r>
                      <a:r>
                        <a:rPr lang="en-US" sz="1400" dirty="0"/>
                        <a:t>Time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7" marR="68587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1400" dirty="0"/>
                        <a:t>Situations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68587" marR="68587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400" dirty="0"/>
                        <a:t>Emotions</a:t>
                      </a: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</a:rPr>
                        <a:t>(</a:t>
                      </a:r>
                      <a:r>
                        <a:rPr lang="en-US" sz="1400" b="0" baseline="0" dirty="0">
                          <a:solidFill>
                            <a:srgbClr val="000000"/>
                          </a:solidFill>
                        </a:rPr>
                        <a:t>0-100)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68587" marR="68587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Automatic thoughts or related beliefs </a:t>
                      </a:r>
                    </a:p>
                    <a:p>
                      <a:pPr algn="ctr"/>
                      <a:r>
                        <a:rPr lang="en-US" sz="1400" dirty="0"/>
                        <a:t>(0-100%)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68587" marR="68587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Alternative thoughts, beliefs, or responses</a:t>
                      </a:r>
                    </a:p>
                    <a:p>
                      <a:pPr algn="ctr"/>
                      <a:r>
                        <a:rPr lang="en-US" sz="1400" dirty="0"/>
                        <a:t> (0-100%)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68587" marR="68587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New Emotions</a:t>
                      </a:r>
                      <a:r>
                        <a:rPr lang="en-US" sz="1400" baseline="0" dirty="0"/>
                        <a:t> </a:t>
                      </a:r>
                    </a:p>
                    <a:p>
                      <a:pPr algn="ctr"/>
                      <a:r>
                        <a:rPr lang="en-US" sz="1400" baseline="0" dirty="0"/>
                        <a:t>(0-100)</a:t>
                      </a:r>
                      <a:endParaRPr lang="en-US" sz="1400" b="0" dirty="0">
                        <a:solidFill>
                          <a:srgbClr val="000000"/>
                        </a:solidFill>
                      </a:endParaRPr>
                    </a:p>
                  </a:txBody>
                  <a:tcPr marL="68587" marR="68587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363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7" marR="68587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7" marR="68587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7" marR="68587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7" marR="68587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7" marR="68587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7" marR="68587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0324E96-6249-A8B6-3006-A407CD0BA691}"/>
              </a:ext>
            </a:extLst>
          </p:cNvPr>
          <p:cNvSpPr txBox="1"/>
          <p:nvPr/>
        </p:nvSpPr>
        <p:spPr>
          <a:xfrm>
            <a:off x="491640" y="6122149"/>
            <a:ext cx="780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Beck (2022).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 </a:t>
            </a:r>
          </a:p>
          <a:p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Addictive Disorders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NY: Guilford Press.</a:t>
            </a:r>
          </a:p>
        </p:txBody>
      </p:sp>
    </p:spTree>
    <p:extLst>
      <p:ext uri="{BB962C8B-B14F-4D97-AF65-F5344CB8AC3E}">
        <p14:creationId xmlns:p14="http://schemas.microsoft.com/office/powerpoint/2010/main" val="40197665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31886" y="398865"/>
            <a:ext cx="83164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Bef>
                <a:spcPts val="600"/>
              </a:spcBef>
              <a:buClr>
                <a:prstClr val="black">
                  <a:lumMod val="65000"/>
                  <a:lumOff val="35000"/>
                </a:prstClr>
              </a:buClr>
              <a:buSzPct val="100000"/>
              <a:defRPr/>
            </a:pPr>
            <a:r>
              <a:rPr lang="en-US" sz="3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Futura Book" charset="0"/>
              </a:rPr>
              <a:t>Advantages-Disadvantages</a:t>
            </a:r>
            <a:r>
              <a:rPr lang="en-US" sz="32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Futura Book" charset="0"/>
              </a:rPr>
              <a:t> Analysis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11831" y="868824"/>
          <a:ext cx="9463258" cy="5106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50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0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372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4538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en-US" sz="1800" dirty="0"/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en-US" sz="1800" dirty="0"/>
                        <a:t>Engage in problematic behavior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Stop problematic behavior</a:t>
                      </a: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9177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Advantages</a:t>
                      </a:r>
                    </a:p>
                  </a:txBody>
                  <a:tcPr marL="68580" marR="68580" marT="34290" marB="3429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2527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Disadvantages</a:t>
                      </a:r>
                    </a:p>
                  </a:txBody>
                  <a:tcPr marL="68580" marR="68580" marT="34290" marB="34290" vert="vert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FBB9166-30B9-9637-0FDA-0753CEBAEE23}"/>
              </a:ext>
            </a:extLst>
          </p:cNvPr>
          <p:cNvSpPr txBox="1"/>
          <p:nvPr/>
        </p:nvSpPr>
        <p:spPr>
          <a:xfrm>
            <a:off x="1992312" y="1628976"/>
            <a:ext cx="37718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Relief from tension, pain, doubt, fear, discomfort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 have a sense of control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 can avoid problems that may solve themselves </a:t>
            </a:r>
            <a:r>
              <a:rPr lang="en-US" sz="21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E01BA-61EE-601E-6E5F-F59A0A24EFE2}"/>
              </a:ext>
            </a:extLst>
          </p:cNvPr>
          <p:cNvSpPr txBox="1"/>
          <p:nvPr/>
        </p:nvSpPr>
        <p:spPr>
          <a:xfrm>
            <a:off x="1992312" y="3641509"/>
            <a:ext cx="36337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My problems don’t resolve  or they worsen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 continue to feel bad about myself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I’m still dependent on problematic patterns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EA0D3-9D0B-58E9-25D8-BAF062071B34}"/>
              </a:ext>
            </a:extLst>
          </p:cNvPr>
          <p:cNvSpPr txBox="1"/>
          <p:nvPr/>
        </p:nvSpPr>
        <p:spPr>
          <a:xfrm>
            <a:off x="6238754" y="1628976"/>
            <a:ext cx="39609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 feel better about myself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 reduce or eliminate related problems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Improve my health and self confidence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E0D28F-BDC3-235D-8524-0F2124367A9E}"/>
              </a:ext>
            </a:extLst>
          </p:cNvPr>
          <p:cNvSpPr txBox="1"/>
          <p:nvPr/>
        </p:nvSpPr>
        <p:spPr>
          <a:xfrm>
            <a:off x="6238754" y="3768728"/>
            <a:ext cx="4097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 feel depression, anxiety, doubt, lost, overwhelmed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 must face my failures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 don’t yet have other coping skills or strategies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826CC0-44B2-307A-7AD1-CAA8DA5876EC}"/>
              </a:ext>
            </a:extLst>
          </p:cNvPr>
          <p:cNvSpPr txBox="1"/>
          <p:nvPr/>
        </p:nvSpPr>
        <p:spPr>
          <a:xfrm>
            <a:off x="491640" y="6122149"/>
            <a:ext cx="78042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Beck (2022).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 of Addictive Disorders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NY: Guilford Press.</a:t>
            </a:r>
          </a:p>
        </p:txBody>
      </p:sp>
    </p:spTree>
    <p:extLst>
      <p:ext uri="{BB962C8B-B14F-4D97-AF65-F5344CB8AC3E}">
        <p14:creationId xmlns:p14="http://schemas.microsoft.com/office/powerpoint/2010/main" val="175485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388" y="514931"/>
            <a:ext cx="10244073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CBT homework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389" y="1491752"/>
            <a:ext cx="10244074" cy="4140579"/>
          </a:xfrm>
        </p:spPr>
        <p:txBody>
          <a:bodyPr/>
          <a:lstStyle/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All psychotherapy requires homework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Assignments to be determined collaboratively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 group therapy, other members are likely to provide ideas for homework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May be related to painful emotions or problematic behaviors but often involves general coping skills (cognitive, behavioral, relational)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Review of homework is essential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Conceptualizing noncompletion of homework is also essential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A093E9-D409-5408-573C-32808B6592C2}"/>
              </a:ext>
            </a:extLst>
          </p:cNvPr>
          <p:cNvSpPr txBox="1"/>
          <p:nvPr/>
        </p:nvSpPr>
        <p:spPr>
          <a:xfrm>
            <a:off x="491640" y="6122149"/>
            <a:ext cx="780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Liese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 &amp; Beck (2022).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Cognitive-Behavioral Therapy </a:t>
            </a:r>
          </a:p>
          <a:p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of Addictive Disorders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NY: Guilford Press.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973428-E2D9-B524-98BA-6F2FACAC1F01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756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277AA71-BF5E-BA43-93E2-257583AD2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58" y="505609"/>
            <a:ext cx="4579826" cy="5926835"/>
          </a:xfr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FBCEB51-D081-8F92-5C0A-CB7BAD3C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681"/>
            <a:ext cx="6328213" cy="807189"/>
          </a:xfrm>
        </p:spPr>
        <p:txBody>
          <a:bodyPr>
            <a:normAutofit/>
          </a:bodyPr>
          <a:lstStyle/>
          <a:p>
            <a:r>
              <a:rPr lang="en-US" sz="4000" dirty="0"/>
              <a:t>Back in 1993…</a:t>
            </a:r>
          </a:p>
        </p:txBody>
      </p:sp>
    </p:spTree>
    <p:extLst>
      <p:ext uri="{BB962C8B-B14F-4D97-AF65-F5344CB8AC3E}">
        <p14:creationId xmlns:p14="http://schemas.microsoft.com/office/powerpoint/2010/main" val="1034115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979" y="614505"/>
            <a:ext cx="10078497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 science constructs relevant to CBT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979" y="1989660"/>
            <a:ext cx="10078496" cy="3449830"/>
          </a:xfrm>
        </p:spPr>
        <p:txBody>
          <a:bodyPr/>
          <a:lstStyle/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Attention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Executive functions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 effort (ease vs. strain)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Dual processes (e.g., system 1 and System 2 thinking)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Heuristics and biases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Intuition and expertise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D56F56-8D21-7ECD-E88E-FF15904ACDB8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6460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884" y="540994"/>
            <a:ext cx="10138786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Executive functions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884" y="1554480"/>
            <a:ext cx="10138786" cy="3663697"/>
          </a:xfrm>
        </p:spPr>
        <p:txBody>
          <a:bodyPr/>
          <a:lstStyle/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Mental processes necessary for planning, regulating, organizing, self-managing, and making personal changes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They are effortful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At least three core functions:	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Inhibitory control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Cognitive flexibility</a:t>
            </a:r>
          </a:p>
          <a:p>
            <a:pPr marL="971550" lvl="1" indent="-514350">
              <a:spcAft>
                <a:spcPts val="600"/>
              </a:spcAft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Working memory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16C82E-30B1-B999-D4E0-E3519ECE30B2}"/>
              </a:ext>
            </a:extLst>
          </p:cNvPr>
          <p:cNvSpPr txBox="1"/>
          <p:nvPr/>
        </p:nvSpPr>
        <p:spPr>
          <a:xfrm>
            <a:off x="399846" y="5831767"/>
            <a:ext cx="4518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Diamond, A. (2012). Executive functions. </a:t>
            </a:r>
          </a:p>
          <a:p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Annual Review of Psychology, 64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135-168.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22962C-1DAF-2C9A-B586-0F4732A8C38C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574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540390"/>
            <a:ext cx="10120810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Inhibitory control (self-control)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1605280"/>
            <a:ext cx="10120811" cy="3515360"/>
          </a:xfrm>
        </p:spPr>
        <p:txBody>
          <a:bodyPr/>
          <a:lstStyle/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Maintains necessary attention, behavior, thoughts, emotions, to accomplish desired goals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Suppresses cognitive interference (inhibits extraneous mental images; selectively attends to important matters)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Overrides strong impulses; makes pattern change possible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Suspension of preconceived thoughts, beliefs is necessary for collaboration, change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CE53FF-5F65-3D95-3349-D7EC4F719ADE}"/>
              </a:ext>
            </a:extLst>
          </p:cNvPr>
          <p:cNvSpPr txBox="1"/>
          <p:nvPr/>
        </p:nvSpPr>
        <p:spPr>
          <a:xfrm>
            <a:off x="399846" y="5824710"/>
            <a:ext cx="4233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Diamond, A. (2012). Executive functions. </a:t>
            </a:r>
          </a:p>
          <a:p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Annual Review of Psychology, 64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135-168.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9EC659-17EF-02DD-36EC-31371CE45C7D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8101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864" y="568959"/>
            <a:ext cx="10054335" cy="76509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 flexibility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04946"/>
            <a:ext cx="10058400" cy="3248108"/>
          </a:xfrm>
        </p:spPr>
        <p:txBody>
          <a:bodyPr>
            <a:normAutofit lnSpcReduction="10000"/>
          </a:bodyPr>
          <a:lstStyle/>
          <a:p>
            <a:pPr marL="293688" indent="-293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“Changing perspectives or approaches to problems, flexibly adjusting to new demands, rules, or priorities” </a:t>
            </a:r>
          </a:p>
          <a:p>
            <a:pPr marL="293688" indent="-293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Shifting attention from one task to another, as needed</a:t>
            </a:r>
          </a:p>
          <a:p>
            <a:pPr marL="293688" indent="-293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Empathy (perspective-taking) involves inhibiting one’s own perspective and loading another’s into working memory (overlaps with imagination and creativity)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562C29-5A44-C321-A84E-85D64D6D110D}"/>
              </a:ext>
            </a:extLst>
          </p:cNvPr>
          <p:cNvSpPr txBox="1"/>
          <p:nvPr/>
        </p:nvSpPr>
        <p:spPr>
          <a:xfrm>
            <a:off x="387492" y="5852775"/>
            <a:ext cx="4283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Diamond, A. (2012). Executive functions. </a:t>
            </a:r>
          </a:p>
          <a:p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Annual Review of Psychology, 64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135-168.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CB8386-A622-B6AE-DD22-77476DDAE1F7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437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959" y="669028"/>
            <a:ext cx="9657845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 memory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960" y="1730293"/>
            <a:ext cx="10038080" cy="2953468"/>
          </a:xfrm>
        </p:spPr>
        <p:txBody>
          <a:bodyPr>
            <a:normAutofit lnSpcReduction="10000"/>
          </a:bodyPr>
          <a:lstStyle/>
          <a:p>
            <a:pPr marL="293688" indent="-293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Holds multiple thoughts, ideas in memory and organizes them so they can be acted upon in a goal-directed manner </a:t>
            </a:r>
          </a:p>
          <a:p>
            <a:pPr marL="293688" indent="-293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Appraises and reappraises ideas, to make decisions and plans</a:t>
            </a:r>
          </a:p>
          <a:p>
            <a:pPr marL="293688" indent="-293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Not the same as short-term memory; uses dorsolateral PFC </a:t>
            </a:r>
          </a:p>
          <a:p>
            <a:pPr marL="293688" indent="-293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Requires inhibitory control and cognitive flexibility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480AE-C2B0-C8F2-F8DA-901555CF1B44}"/>
              </a:ext>
            </a:extLst>
          </p:cNvPr>
          <p:cNvSpPr txBox="1"/>
          <p:nvPr/>
        </p:nvSpPr>
        <p:spPr>
          <a:xfrm>
            <a:off x="424560" y="5865806"/>
            <a:ext cx="8305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Diamond, A. (2012). Executive functions. </a:t>
            </a:r>
          </a:p>
          <a:p>
            <a:r>
              <a:rPr lang="en-US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Annual Review of Psychology, 64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, 135-168.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8AC315-87E5-906F-43F5-7416167C5360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44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" y="603688"/>
            <a:ext cx="10068560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 effort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640" y="1676400"/>
            <a:ext cx="10068560" cy="3885415"/>
          </a:xfrm>
        </p:spPr>
        <p:txBody>
          <a:bodyPr/>
          <a:lstStyle/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Executive functions require cognitive effort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 effort varies depending on load placed on it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Simple functions place little load on individuals: </a:t>
            </a: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ease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Complex functions place heavy loads on individuals: </a:t>
            </a: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strain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Cognitive strain is experienced as work, effort, demanding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People tend to minimize cognitive effort; we make snap judgments and rely on intuition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74A26-AAEB-0CE7-0C0B-D7F2A673FF91}"/>
              </a:ext>
            </a:extLst>
          </p:cNvPr>
          <p:cNvSpPr txBox="1"/>
          <p:nvPr/>
        </p:nvSpPr>
        <p:spPr>
          <a:xfrm>
            <a:off x="424249" y="5942030"/>
            <a:ext cx="40488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Kahneman, D. (2011).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Thinking Fast and Slow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York: Farrar, Straus and Giroux.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129DDB-68F7-9FBB-C078-23A816D8C296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8173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22762"/>
            <a:ext cx="9141912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1 thinking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95658"/>
            <a:ext cx="10078719" cy="4129036"/>
          </a:xfrm>
        </p:spPr>
        <p:txBody>
          <a:bodyPr/>
          <a:lstStyle/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Automatic, fast, effortless, involuntary, intuitive (scans)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Generates impressions, feelings, judgments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Biased to believe and confirm, suppress doubt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Focuses on existing evidence; ignores absent evidence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Responds more strongly to losses than gains (aversion)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Seeks simple answers (i.e., heuristics) to complex questions and substitutes easy for difficult ones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When System 1 thoughts are reinforced, they become core beliefs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1AC414-B1D5-FFBE-33C8-5C934893187A}"/>
              </a:ext>
            </a:extLst>
          </p:cNvPr>
          <p:cNvSpPr txBox="1"/>
          <p:nvPr/>
        </p:nvSpPr>
        <p:spPr>
          <a:xfrm>
            <a:off x="424249" y="5942850"/>
            <a:ext cx="4011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Kahneman, D. (2011).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Thinking Fast and Slow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York: Farrar, Straus and Giroux.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19C63-7F28-3F5A-C581-8082756AC955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58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350" y="1674009"/>
            <a:ext cx="10085299" cy="3814076"/>
          </a:xfrm>
        </p:spPr>
        <p:txBody>
          <a:bodyPr/>
          <a:lstStyle/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Effortful, deliberate, intentional, reflective, slow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Activated when cognitive load too much for System 1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Searches memory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Associated with attention, concentration, agency, choice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Works by asking and answering questions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Not the same as intelligence; more related to rationality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Many people assume that their System 2 is in charge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25AEB-6163-4EF8-0F72-67F39BCDBC13}"/>
              </a:ext>
            </a:extLst>
          </p:cNvPr>
          <p:cNvSpPr txBox="1"/>
          <p:nvPr/>
        </p:nvSpPr>
        <p:spPr>
          <a:xfrm>
            <a:off x="411893" y="5942850"/>
            <a:ext cx="3999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Kahneman, D. (2011).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Thinking Fast and Slow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York: Farrar, Straus and Giroux.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8C23B51-4D57-BC1A-75E9-2A2B9BEC5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22762"/>
            <a:ext cx="8486138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2 thinking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3B644F-B258-0B68-BB95-7FD460BB5EB5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49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69876"/>
            <a:ext cx="9229175" cy="4459962"/>
          </a:xfrm>
        </p:spPr>
        <p:txBody>
          <a:bodyPr>
            <a:normAutofit lnSpcReduction="10000"/>
          </a:bodyPr>
          <a:lstStyle/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System 1 short cuts that ease cognitive load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Typically helpful, but not always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Numerous categories, including:</a:t>
            </a:r>
          </a:p>
          <a:p>
            <a:pPr marL="744538" indent="-27940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Availability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first thoughts, most easily accessed</a:t>
            </a:r>
          </a:p>
          <a:p>
            <a:pPr marL="744538" indent="-27940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Representativeness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assigns membership to categories </a:t>
            </a:r>
          </a:p>
          <a:p>
            <a:pPr marL="744538" indent="-27940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Framing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How stories are told influences perspective </a:t>
            </a:r>
          </a:p>
          <a:p>
            <a:pPr marL="744538" indent="-27940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Affect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Emotional reasoning; good feelings associated with cognitive ease; bad feelings associated with cognitive strain </a:t>
            </a:r>
          </a:p>
          <a:p>
            <a:pPr marL="744538" indent="-279400"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Anchoring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The information first presented may have disproportionate influence on impressions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93688" indent="-293688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0AB53B3-496B-FC89-95D5-858C71B02866}"/>
              </a:ext>
            </a:extLst>
          </p:cNvPr>
          <p:cNvSpPr txBox="1">
            <a:spLocks/>
          </p:cNvSpPr>
          <p:nvPr/>
        </p:nvSpPr>
        <p:spPr>
          <a:xfrm>
            <a:off x="1066800" y="576505"/>
            <a:ext cx="8486138" cy="69249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485162"/>
                </a:solidFill>
                <a:latin typeface="Museo Sans 300" panose="02000000000000000000"/>
                <a:ea typeface="+mj-ea"/>
                <a:cs typeface="+mj-cs"/>
              </a:defRPr>
            </a:lvl1pPr>
          </a:lstStyle>
          <a:p>
            <a:pPr algn="ctr"/>
            <a:r>
              <a:rPr 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Heuristics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A1F675-EA9B-7246-2F15-36E08F4C04E1}"/>
              </a:ext>
            </a:extLst>
          </p:cNvPr>
          <p:cNvSpPr txBox="1"/>
          <p:nvPr/>
        </p:nvSpPr>
        <p:spPr>
          <a:xfrm>
            <a:off x="424249" y="5989107"/>
            <a:ext cx="3912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Kahneman, D. (2011).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Thinking Fast and Slow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York: Farrar, Straus and Giroux.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295B8-4037-B858-BD78-66429E6FEB16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2442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2720"/>
            <a:ext cx="10058400" cy="4144164"/>
          </a:xfrm>
        </p:spPr>
        <p:txBody>
          <a:bodyPr>
            <a:normAutofit fontScale="92500" lnSpcReduction="20000"/>
          </a:bodyPr>
          <a:lstStyle/>
          <a:p>
            <a:pPr marL="293688" indent="-293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When heuristics are employed, cognitive biases are inevitable and they can take multiple forms </a:t>
            </a:r>
          </a:p>
          <a:p>
            <a:pPr marL="293688" indent="-2936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Heuristic categories provide insight into cognitive biases:</a:t>
            </a:r>
          </a:p>
          <a:p>
            <a:pPr marL="744538" indent="-279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Availability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What you see is all there is (WYSIATI) </a:t>
            </a:r>
          </a:p>
          <a:p>
            <a:pPr marL="744538" indent="-279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Representativeness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Categories may be chosen erroneously</a:t>
            </a:r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744538" indent="-279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Framing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Underemphasizing or overemphasizing essential facts</a:t>
            </a:r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744538" indent="-279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Affect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Just because it feels right/wrong doesn’t mean it is</a:t>
            </a:r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744538" indent="-2794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Anchoring</a:t>
            </a: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The first facts or ideas may be least important</a:t>
            </a: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93688" indent="-293688">
              <a:buFont typeface="Arial" panose="020B0604020202020204" pitchFamily="34" charset="0"/>
              <a:buChar char="•"/>
            </a:pPr>
            <a:endParaRPr lang="en-US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C480AE-C2B0-C8F2-F8DA-901555CF1B44}"/>
              </a:ext>
            </a:extLst>
          </p:cNvPr>
          <p:cNvSpPr txBox="1"/>
          <p:nvPr/>
        </p:nvSpPr>
        <p:spPr>
          <a:xfrm>
            <a:off x="374821" y="5953199"/>
            <a:ext cx="4073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Kahneman, D. (2011). </a:t>
            </a:r>
            <a:r>
              <a:rPr lang="en-US" sz="16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Thinking Fast and Slow</a:t>
            </a:r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r>
              <a:rPr lang="en-US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New York: Farrar, Straus and Giroux.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5F9821-2A7E-7B9D-F157-932F1AD666D8}"/>
              </a:ext>
            </a:extLst>
          </p:cNvPr>
          <p:cNvSpPr txBox="1">
            <a:spLocks/>
          </p:cNvSpPr>
          <p:nvPr/>
        </p:nvSpPr>
        <p:spPr>
          <a:xfrm>
            <a:off x="1066800" y="612413"/>
            <a:ext cx="8486138" cy="692497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485162"/>
                </a:solidFill>
                <a:latin typeface="Museo Sans 300" panose="02000000000000000000"/>
                <a:ea typeface="+mj-ea"/>
                <a:cs typeface="+mj-cs"/>
              </a:defRPr>
            </a:lvl1pPr>
          </a:lstStyle>
          <a:p>
            <a:pPr algn="ctr"/>
            <a:r>
              <a:rPr lang="en-US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 bias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3251EB-E5BC-70A5-2A41-6EA42718464C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520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45" y="1341841"/>
            <a:ext cx="11039911" cy="4522500"/>
          </a:xfrm>
        </p:spPr>
        <p:txBody>
          <a:bodyPr>
            <a:noAutofit/>
          </a:bodyPr>
          <a:lstStyle/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33" dirty="0">
                <a:latin typeface="Calibri Light" panose="020F0302020204030204" pitchFamily="34" charset="0"/>
                <a:cs typeface="Calibri Light" panose="020F0302020204030204" pitchFamily="34" charset="0"/>
              </a:rPr>
              <a:t>Cocaine epidemic (crack) “Greatest threat to the United States”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33" dirty="0">
                <a:latin typeface="Calibri Light" panose="020F0302020204030204" pitchFamily="34" charset="0"/>
                <a:cs typeface="Calibri Light" panose="020F0302020204030204" pitchFamily="34" charset="0"/>
              </a:rPr>
              <a:t>Patients labeled “drug addicts” and “alcoholics” 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33" dirty="0">
                <a:latin typeface="Calibri Light" panose="020F0302020204030204" pitchFamily="34" charset="0"/>
                <a:cs typeface="Calibri Light" panose="020F0302020204030204" pitchFamily="34" charset="0"/>
              </a:rPr>
              <a:t>Stereotypes ubiquitous (addiction associated with race, class, etc.)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33" dirty="0">
                <a:latin typeface="Calibri Light" panose="020F0302020204030204" pitchFamily="34" charset="0"/>
                <a:cs typeface="Calibri Light" panose="020F0302020204030204" pitchFamily="34" charset="0"/>
              </a:rPr>
              <a:t>DSM-IV - Substance abuse and dependence (dichotomous, legal) 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33" dirty="0">
                <a:latin typeface="Calibri Light" panose="020F0302020204030204" pitchFamily="34" charset="0"/>
                <a:cs typeface="Calibri Light" panose="020F0302020204030204" pitchFamily="34" charset="0"/>
              </a:rPr>
              <a:t>Each addiction (e.g., alcohol, nicotine, heroin) considered unique, different, and often stereotyped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33" dirty="0">
                <a:latin typeface="Calibri Light" panose="020F0302020204030204" pitchFamily="34" charset="0"/>
                <a:cs typeface="Calibri Light" panose="020F0302020204030204" pitchFamily="34" charset="0"/>
              </a:rPr>
              <a:t>The sole aim of treatment was abstinence 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933" dirty="0">
                <a:latin typeface="Calibri Light" panose="020F0302020204030204" pitchFamily="34" charset="0"/>
                <a:cs typeface="Calibri Light" panose="020F0302020204030204" pitchFamily="34" charset="0"/>
              </a:rPr>
              <a:t>Focused on relapse prevention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135BEB-F7BC-D24E-A292-453F73B4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95465"/>
            <a:ext cx="9144000" cy="692497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Addictions back in 1993…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F3949E-2E36-D660-315B-6BD4312AC545}"/>
              </a:ext>
            </a:extLst>
          </p:cNvPr>
          <p:cNvSpPr txBox="1"/>
          <p:nvPr/>
        </p:nvSpPr>
        <p:spPr>
          <a:xfrm>
            <a:off x="8268139" y="6218219"/>
            <a:ext cx="3806955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33" dirty="0"/>
              <a:t>Please do not copy or distribute without permission from Bruce S. </a:t>
            </a:r>
            <a:r>
              <a:rPr lang="en-US" sz="1333" dirty="0" err="1"/>
              <a:t>Liese</a:t>
            </a:r>
            <a:r>
              <a:rPr lang="en-US" sz="1333" dirty="0"/>
              <a:t>, PhD (</a:t>
            </a:r>
            <a:r>
              <a:rPr lang="en-US" sz="1333" dirty="0" err="1"/>
              <a:t>bliese@kumc.edu</a:t>
            </a:r>
            <a:r>
              <a:rPr lang="en-US" sz="1333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4646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6640" y="540389"/>
            <a:ext cx="9176666" cy="692497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Bias in mental health providers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6640" y="1402080"/>
            <a:ext cx="9425093" cy="3994434"/>
          </a:xfrm>
        </p:spPr>
        <p:txBody>
          <a:bodyPr/>
          <a:lstStyle/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Mental health professionals in private practice (n=129)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60% women; 12 psychiatrists, 34 psychologists, 28 professional counselors, 37 clinical social workers, 18 marriage and family therapists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On average, viewed skills to be at the 80th percentile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Modal rating 75th percentile; none below 50th percentile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On average, believed 77% of their patients improved; 3.66% deteriorated; 21% thought 90% of their patients improved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18303-B30B-8C66-46AD-0226B497B4E4}"/>
              </a:ext>
            </a:extLst>
          </p:cNvPr>
          <p:cNvSpPr txBox="1"/>
          <p:nvPr/>
        </p:nvSpPr>
        <p:spPr>
          <a:xfrm>
            <a:off x="326301" y="5893245"/>
            <a:ext cx="4863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Walfish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S. (2012). An investigation of self-assessment bias in </a:t>
            </a:r>
          </a:p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mental health providers. </a:t>
            </a:r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Psychological Reports, 110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(2), 639-644.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E3C056-D0D2-201E-9448-B54E1611ACDE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381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28" y="540390"/>
            <a:ext cx="9288694" cy="692497"/>
          </a:xfrm>
        </p:spPr>
        <p:txBody>
          <a:bodyPr>
            <a:noAutofit/>
          </a:bodyPr>
          <a:lstStyle/>
          <a:p>
            <a:b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Overconfidence</a:t>
            </a:r>
            <a:b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628" y="1354806"/>
            <a:ext cx="9414933" cy="4456714"/>
          </a:xfrm>
        </p:spPr>
        <p:txBody>
          <a:bodyPr/>
          <a:lstStyle/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Overconfidence occurs in System 1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“When we don’t know what we don’t know.”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Likely related to loss aversion; we “fabricate and revise history,” and our egos conserve what we like about ourselves (Greenwald, 1980; p.604)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confidence:competence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ratio is important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Too much confidence results in arrogance (Grant, 2021)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Too little may result in insecurity, avoidance, passivity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It’s important to know what you don’t know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92C1B-702D-3143-71A2-800BAF10BAC1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0267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045C2-6542-41A9-AA2E-11999C29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15645"/>
            <a:ext cx="8486138" cy="692497"/>
          </a:xfrm>
        </p:spPr>
        <p:txBody>
          <a:bodyPr>
            <a:noAutofit/>
          </a:bodyPr>
          <a:lstStyle/>
          <a:p>
            <a:b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The Dunning-Kruger effect</a:t>
            </a:r>
            <a:b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D6DAE-9DD0-4C0A-B068-3FE5DAC10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33732"/>
            <a:ext cx="10016065" cy="3933386"/>
          </a:xfrm>
        </p:spPr>
        <p:txBody>
          <a:bodyPr/>
          <a:lstStyle/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When people are blind to their own ignorance 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Meta-ignorance: Ignorance of ignorance; unknown unknowns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Dunning argues:</a:t>
            </a:r>
          </a:p>
          <a:p>
            <a:pPr marL="693738" lvl="1" indent="-23653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Ignorance is prevalent in everyday life</a:t>
            </a:r>
          </a:p>
          <a:p>
            <a:pPr marL="693738" lvl="1" indent="-23653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Ignorance is often invisible to those who suffer from it</a:t>
            </a:r>
          </a:p>
          <a:p>
            <a:pPr marL="293688" indent="-293688"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 first rule of the Dunning-Kruger Club is you don’t know you’re a member of the Dunning-Kruger Club  (Grant, 2021; p. 40)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49ED8A-FD7A-4DB8-6832-FB9FA6B21872}"/>
              </a:ext>
            </a:extLst>
          </p:cNvPr>
          <p:cNvSpPr txBox="1"/>
          <p:nvPr/>
        </p:nvSpPr>
        <p:spPr>
          <a:xfrm>
            <a:off x="553635" y="5980745"/>
            <a:ext cx="5542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Dunning, D. (2011). The Dunning-Kruger effect: On being ignorant of one’s own ignorance. </a:t>
            </a:r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Advances in Experimental Social Psychology, 44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, 247-296.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51E84A-F799-7A45-6E34-D9F9F90614C7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3609292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009" y="1402534"/>
            <a:ext cx="10749792" cy="4661382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1" rIns="90488" bIns="44451" rtlCol="0">
            <a:noAutofit/>
          </a:bodyPr>
          <a:lstStyle/>
          <a:p>
            <a:pPr marL="468302" indent="-46830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Losing focus in session (not following agenda; fear of re-directing) </a:t>
            </a:r>
          </a:p>
          <a:p>
            <a:pPr marL="468302" indent="-46830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Overreliance on preferred techniques (based on home theories) </a:t>
            </a:r>
          </a:p>
          <a:p>
            <a:pPr marL="468302" indent="-46830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Missing vital opportunities to focus on process (Ah-hah moments) </a:t>
            </a:r>
          </a:p>
          <a:p>
            <a:pPr marL="468302" indent="-46830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Failing to do a thorough functional analysis or case </a:t>
            </a:r>
            <a:r>
              <a:rPr lang="en-US" sz="2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conceptualizatin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  <a:p>
            <a:pPr marL="468302" indent="-46830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Leaving the patient behind  </a:t>
            </a:r>
          </a:p>
          <a:p>
            <a:pPr marL="468302" indent="-46830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Over-focusing on triggers (context), thoughts, feelings, or behaviors  </a:t>
            </a:r>
          </a:p>
          <a:p>
            <a:pPr marL="468302" indent="-46830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Overreliance on the alliance  </a:t>
            </a:r>
          </a:p>
          <a:p>
            <a:pPr marL="468302" indent="-468302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Failure to attend to cognitive science processes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FF27EE-8B2A-7E10-6963-4AE27B31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08" y="512075"/>
            <a:ext cx="10356265" cy="69249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 to consider when CBT isn’t working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2A30BD-25BB-4B99-8649-6B423B2B67FD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650383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76C5-91B1-DF4C-9462-E22AC13E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8172"/>
            <a:ext cx="10515600" cy="67085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+mn-lt"/>
              </a:rPr>
              <a:t>Summary and conclusions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0F9D8D-A25D-8D4A-8CA7-26CF2149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57" y="1330149"/>
            <a:ext cx="10120086" cy="4427166"/>
          </a:xfrm>
        </p:spPr>
        <p:txBody>
          <a:bodyPr>
            <a:noAutofit/>
          </a:bodyPr>
          <a:lstStyle/>
          <a:p>
            <a:pPr marL="468313" lvl="0" indent="-295275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Addictions – and the people who suffer from them – are far more complex and diverse than many clinicians realize </a:t>
            </a:r>
          </a:p>
          <a:p>
            <a:pPr marL="468313" indent="-295275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CBT is far more complex and diverse than many clinicians realize </a:t>
            </a:r>
          </a:p>
          <a:p>
            <a:pPr marL="468313" indent="-295275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We (clinicians) tend to overestimate our expertise – and underestimate the work it takes for patients to change </a:t>
            </a:r>
          </a:p>
          <a:p>
            <a:pPr marL="468313" indent="-2952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Rigorous thinking – in System 2 – is essential to effective therapy </a:t>
            </a:r>
          </a:p>
          <a:p>
            <a:pPr marL="468313" indent="-295275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Clinician uncertainty is an asset, rather than a liability</a:t>
            </a:r>
          </a:p>
          <a:p>
            <a:pPr marL="468313" indent="-295275"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Hypotheses generation and testing are essential to good therapy</a:t>
            </a:r>
          </a:p>
          <a:p>
            <a:pPr marL="468313" indent="-295275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We benefit from understanding our own heuristics and biases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2BEC55-A7A8-D647-B516-0E9FE77AC74A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1229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876C5-91B1-DF4C-9462-E22AC13EE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8163"/>
            <a:ext cx="10515600" cy="88545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+mn-lt"/>
              </a:rPr>
              <a:t>Summary and conclusions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B0F9D8D-A25D-8D4A-8CA7-26CF21499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112" y="1163614"/>
            <a:ext cx="10010346" cy="4931004"/>
          </a:xfrm>
        </p:spPr>
        <p:txBody>
          <a:bodyPr>
            <a:noAutofit/>
          </a:bodyPr>
          <a:lstStyle/>
          <a:p>
            <a:pPr marL="520700" lvl="1" indent="-2825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Be cognitively flexible, curious, intentional, deliberate </a:t>
            </a:r>
          </a:p>
          <a:p>
            <a:pPr marL="520700" lvl="1" indent="-2825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Fully understand the complex and nonlinear nature of change </a:t>
            </a:r>
          </a:p>
          <a:p>
            <a:pPr marL="520700" lvl="1" indent="-2825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Continually formulate and revise clinical hypotheses</a:t>
            </a:r>
          </a:p>
          <a:p>
            <a:pPr marL="520700" lvl="1" indent="-2825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Closely attend to context and functions of patient choices </a:t>
            </a:r>
          </a:p>
          <a:p>
            <a:pPr marL="520700" lvl="1" indent="-2825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Identify barriers to change – especially when working with diverse, marginalized, and disadvantaged individuals</a:t>
            </a:r>
          </a:p>
          <a:p>
            <a:pPr marL="520700" lvl="1" indent="-2825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Don’t exaggerate skills or expertise; avoid attachment to a brand </a:t>
            </a:r>
          </a:p>
          <a:p>
            <a:pPr marL="520700" lvl="1" indent="-282575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Remember: all brands of CBT provide wisdom and valuable technique; learn and draw from them all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EDFC7-E8A9-C44B-A6D6-0B455409C1B8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1217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4098" y="987961"/>
            <a:ext cx="10264692" cy="4661873"/>
          </a:xfrm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800" u="sng" dirty="0">
                <a:latin typeface="Calibri Light" panose="020F0302020204030204" pitchFamily="34" charset="0"/>
                <a:cs typeface="Calibri Light" panose="020F0302020204030204" pitchFamily="34" charset="0"/>
              </a:rPr>
              <a:t>Misconceptions: </a:t>
            </a:r>
          </a:p>
          <a:p>
            <a:pPr marL="468313" indent="-46831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CBT is superficial and mechanistic </a:t>
            </a:r>
          </a:p>
          <a:p>
            <a:pPr marL="468313" indent="-46831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CBT focuses on symptoms, ignores personality</a:t>
            </a:r>
          </a:p>
          <a:p>
            <a:pPr marL="468313" indent="-46831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CBT ignores importance of early life experiences </a:t>
            </a:r>
          </a:p>
          <a:p>
            <a:pPr marL="468313" indent="-46831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CBT ignores interpersonal relationship factors </a:t>
            </a:r>
          </a:p>
          <a:p>
            <a:pPr marL="468313" indent="-46831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CBT minimizes the therapeutic relationship </a:t>
            </a:r>
          </a:p>
          <a:p>
            <a:pPr marL="468313" indent="-46831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CBT ignores motivational issues </a:t>
            </a:r>
          </a:p>
          <a:p>
            <a:pPr marL="468313" indent="-46831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CBT disregards emotion </a:t>
            </a:r>
          </a:p>
          <a:p>
            <a:pPr marL="468313" indent="-468313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One size fits all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EF0255-4DB1-CA4A-B1E7-CCD24F5AEBA2}"/>
              </a:ext>
            </a:extLst>
          </p:cNvPr>
          <p:cNvSpPr txBox="1"/>
          <p:nvPr/>
        </p:nvSpPr>
        <p:spPr>
          <a:xfrm>
            <a:off x="359348" y="6408647"/>
            <a:ext cx="6341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US" sz="14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Gluhoski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 (1994). Misconceptions of cognitive therapy. </a:t>
            </a:r>
            <a:r>
              <a:rPr lang="en-US" sz="14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Psychotherapy, 31</a:t>
            </a:r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(4), 594-600.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FF27EE-8B2A-7E10-6963-4AE27B31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95464"/>
            <a:ext cx="9144000" cy="692497"/>
          </a:xfrm>
        </p:spPr>
        <p:txBody>
          <a:bodyPr>
            <a:noAutofit/>
          </a:bodyPr>
          <a:lstStyle/>
          <a:p>
            <a:r>
              <a:rPr lang="en-US" sz="4000" dirty="0"/>
              <a:t>CBT back in 1993…</a:t>
            </a:r>
          </a:p>
        </p:txBody>
      </p:sp>
    </p:spTree>
    <p:extLst>
      <p:ext uri="{BB962C8B-B14F-4D97-AF65-F5344CB8AC3E}">
        <p14:creationId xmlns:p14="http://schemas.microsoft.com/office/powerpoint/2010/main" val="866950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113" y="1263217"/>
            <a:ext cx="10689771" cy="5010504"/>
          </a:xfrm>
        </p:spPr>
        <p:txBody>
          <a:bodyPr>
            <a:noAutofit/>
          </a:bodyPr>
          <a:lstStyle/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Opioid epidemic; alcohol and nicotine use continue to cause high morbidity and mortality rates; cannabis increasingly accessible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We are more aware of stigmatizing behaviors and language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There is extensive data to refute stereotypes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DSM-5 – craving added, legal problems removed, behavioral addiction recognized, diagnoses on a continuous scale (mild, moderate, severe) 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We realize there’s more to treatment than preventing relapse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It’s understood that patients should determine their own goals</a:t>
            </a:r>
          </a:p>
          <a:p>
            <a:pPr marL="457200" indent="-4572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MI has contributed to emphasis on collaborative therapy process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1135BEB-F7BC-D24E-A292-453F73B4A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3999" y="358095"/>
            <a:ext cx="9144000" cy="581866"/>
          </a:xfrm>
        </p:spPr>
        <p:txBody>
          <a:bodyPr>
            <a:noAutofit/>
          </a:bodyPr>
          <a:lstStyle/>
          <a:p>
            <a:r>
              <a:rPr lang="en-US" sz="3600" dirty="0"/>
              <a:t>Addictions today: Changes and Advances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0EFCD2-3D5D-1568-5879-899C048575E4}"/>
              </a:ext>
            </a:extLst>
          </p:cNvPr>
          <p:cNvSpPr txBox="1"/>
          <p:nvPr/>
        </p:nvSpPr>
        <p:spPr>
          <a:xfrm>
            <a:off x="8685029" y="6218218"/>
            <a:ext cx="3390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Please do not copy or distribute without permission </a:t>
            </a:r>
          </a:p>
          <a:p>
            <a:pPr algn="ctr"/>
            <a:r>
              <a:rPr lang="en-US" sz="1200" dirty="0"/>
              <a:t>from Bruce S. </a:t>
            </a:r>
            <a:r>
              <a:rPr lang="en-US" sz="1200" dirty="0" err="1"/>
              <a:t>Liese</a:t>
            </a:r>
            <a:r>
              <a:rPr lang="en-US" sz="1200" dirty="0"/>
              <a:t>, PhD (</a:t>
            </a:r>
            <a:r>
              <a:rPr lang="en-US" sz="1200" dirty="0" err="1"/>
              <a:t>bliese@kumc.edu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81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4223" y="1448282"/>
            <a:ext cx="10103554" cy="5141204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DSM-IV (1994-2013) addictions were categorized as </a:t>
            </a: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Substance Abuse and Dependence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. No mention of behavioral addictions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DSM-5: </a:t>
            </a: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Substance-Related and Addictive Disorders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Continuous scale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introduced: mild (2-3 criteria), moderate (4-5 criteria), and severe (6 or more criteria)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Term </a:t>
            </a: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addictive disorders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added; abuse and dependence removed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Craving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was added; Legal problems removed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Gambling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added as first behavioral addiction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Internet gaming disorder</a:t>
            </a:r>
            <a:r>
              <a:rPr lang="en-US" sz="2800" dirty="0">
                <a:latin typeface="Calibri Light" panose="020F0302020204030204" pitchFamily="34" charset="0"/>
                <a:cs typeface="Calibri Light" panose="020F0302020204030204" pitchFamily="34" charset="0"/>
              </a:rPr>
              <a:t> added to Section III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07191" y="489821"/>
            <a:ext cx="10638847" cy="8300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DSM-5 Substance-Related and Addictive Disorders</a:t>
            </a:r>
          </a:p>
        </p:txBody>
      </p:sp>
    </p:spTree>
    <p:extLst>
      <p:ext uri="{BB962C8B-B14F-4D97-AF65-F5344CB8AC3E}">
        <p14:creationId xmlns:p14="http://schemas.microsoft.com/office/powerpoint/2010/main" val="202696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605" y="478970"/>
            <a:ext cx="10931051" cy="84404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Diagnostic criteria (DSM-5) for chemical addictions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605" y="1934847"/>
            <a:ext cx="10556789" cy="3816635"/>
          </a:xfrm>
        </p:spPr>
        <p:txBody>
          <a:bodyPr numCol="2" spcCol="457200">
            <a:no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Larger amounts consumed – or taken over a longer period than intended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Persistent desire or unsuccessful efforts to reduce or control use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Great deal of time spent obtaining, using, or recovering from use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Craving or a strong desire to use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Failure to fulfill role obligations (work, school, home, etc.)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Continued use despite persistent social/interpersonal problems caused or exacerbated by use  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Important social, occupational, recreational activities given up </a:t>
            </a:r>
          </a:p>
          <a:p>
            <a:pPr marL="515938" indent="-5159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Use when physically hazardous </a:t>
            </a:r>
          </a:p>
          <a:p>
            <a:pPr marL="528638" indent="-528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Continued use despite problems</a:t>
            </a:r>
          </a:p>
          <a:p>
            <a:pPr marL="528638" indent="-528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 Tolerance</a:t>
            </a:r>
          </a:p>
          <a:p>
            <a:pPr marL="528638" indent="-5286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</a:pPr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Withdrawal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A9FE8-5A0D-882D-667E-CC5DA887461A}"/>
              </a:ext>
            </a:extLst>
          </p:cNvPr>
          <p:cNvSpPr txBox="1"/>
          <p:nvPr/>
        </p:nvSpPr>
        <p:spPr>
          <a:xfrm>
            <a:off x="251790" y="6363311"/>
            <a:ext cx="9541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American Psychiatric Association (2022). </a:t>
            </a:r>
            <a:r>
              <a:rPr lang="en-US" sz="1600" i="1" dirty="0">
                <a:latin typeface="+mj-lt"/>
              </a:rPr>
              <a:t>Diagnostic and statistical manual of mental disorders</a:t>
            </a:r>
            <a:r>
              <a:rPr lang="en-US" sz="1600" dirty="0">
                <a:latin typeface="+mj-lt"/>
              </a:rPr>
              <a:t> (5th ed., text rev.).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27D72B-A49F-9BAC-30C6-622746B2A272}"/>
              </a:ext>
            </a:extLst>
          </p:cNvPr>
          <p:cNvSpPr txBox="1"/>
          <p:nvPr/>
        </p:nvSpPr>
        <p:spPr>
          <a:xfrm>
            <a:off x="817605" y="1368779"/>
            <a:ext cx="1001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u="sng" dirty="0"/>
              <a:t>Problematic pattern of use leading to impairment or distress in following areas:</a:t>
            </a:r>
          </a:p>
        </p:txBody>
      </p:sp>
    </p:spTree>
    <p:extLst>
      <p:ext uri="{BB962C8B-B14F-4D97-AF65-F5344CB8AC3E}">
        <p14:creationId xmlns:p14="http://schemas.microsoft.com/office/powerpoint/2010/main" val="140197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110048</TotalTime>
  <Words>4901</Words>
  <Application>Microsoft Macintosh PowerPoint</Application>
  <PresentationFormat>Widescreen</PresentationFormat>
  <Paragraphs>613</Paragraphs>
  <Slides>55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2" baseType="lpstr">
      <vt:lpstr>Arial</vt:lpstr>
      <vt:lpstr>Calibri</vt:lpstr>
      <vt:lpstr>Calibri Light</vt:lpstr>
      <vt:lpstr>Cambria</vt:lpstr>
      <vt:lpstr>Museo Sans 100</vt:lpstr>
      <vt:lpstr>Museo Sans 300</vt:lpstr>
      <vt:lpstr>Office Theme</vt:lpstr>
      <vt:lpstr>Cognitive-Behavioral Therapy (CBT)  for Addictions </vt:lpstr>
      <vt:lpstr>Disclosure </vt:lpstr>
      <vt:lpstr>Back in 1993…</vt:lpstr>
      <vt:lpstr>Back in 1993…</vt:lpstr>
      <vt:lpstr>Addictions back in 1993…</vt:lpstr>
      <vt:lpstr>CBT back in 1993…</vt:lpstr>
      <vt:lpstr>Addictions today: Changes and Advances</vt:lpstr>
      <vt:lpstr>PowerPoint Presentation</vt:lpstr>
      <vt:lpstr>Diagnostic criteria (DSM-5) for chemical addictions  </vt:lpstr>
      <vt:lpstr>Ten Classes of Drugs</vt:lpstr>
      <vt:lpstr>Diagnostic criteria (DSM-5) for gambling  </vt:lpstr>
      <vt:lpstr>DSM-5 (Section III) – Internet Gaming Disorder</vt:lpstr>
      <vt:lpstr>Six Core Components of Addiction </vt:lpstr>
      <vt:lpstr>In 2022…</vt:lpstr>
      <vt:lpstr>Today: Changes and Advances </vt:lpstr>
      <vt:lpstr>What is CBT?  </vt:lpstr>
      <vt:lpstr>PowerPoint Presentation</vt:lpstr>
      <vt:lpstr>Theoretical model influences clinical focus</vt:lpstr>
      <vt:lpstr>Problems are complex – Change is difficult </vt:lpstr>
      <vt:lpstr>CBT Content and Process </vt:lpstr>
      <vt:lpstr>Presenting problems and  symptoms provide content </vt:lpstr>
      <vt:lpstr>CBT process: The five essential components</vt:lpstr>
      <vt:lpstr>CBT case conceptualization</vt:lpstr>
      <vt:lpstr>CBT case conceptualization</vt:lpstr>
      <vt:lpstr>CBT case conceptualization</vt:lpstr>
      <vt:lpstr>CBT case conceptualization</vt:lpstr>
      <vt:lpstr>PowerPoint Presentation</vt:lpstr>
      <vt:lpstr>PowerPoint Presentation</vt:lpstr>
      <vt:lpstr>PowerPoint Presentation</vt:lpstr>
      <vt:lpstr>PowerPoint Presentation</vt:lpstr>
      <vt:lpstr>Individual CBT structure</vt:lpstr>
      <vt:lpstr>Group CBT structure</vt:lpstr>
      <vt:lpstr>Group psychotherapy therapeutic factors (processes)</vt:lpstr>
      <vt:lpstr>Group CBT rules </vt:lpstr>
      <vt:lpstr>Specific CBT techniques </vt:lpstr>
      <vt:lpstr>PowerPoint Presentation</vt:lpstr>
      <vt:lpstr>PowerPoint Presentation</vt:lpstr>
      <vt:lpstr>PowerPoint Presentation</vt:lpstr>
      <vt:lpstr>CBT homework </vt:lpstr>
      <vt:lpstr>Cognitive science constructs relevant to CBT </vt:lpstr>
      <vt:lpstr>Executive functions </vt:lpstr>
      <vt:lpstr>Inhibitory control (self-control) </vt:lpstr>
      <vt:lpstr>Cognitive flexibility </vt:lpstr>
      <vt:lpstr>Working memory </vt:lpstr>
      <vt:lpstr>Cognitive effort </vt:lpstr>
      <vt:lpstr>System 1 thinking </vt:lpstr>
      <vt:lpstr>System 2 thinking </vt:lpstr>
      <vt:lpstr>PowerPoint Presentation</vt:lpstr>
      <vt:lpstr>PowerPoint Presentation</vt:lpstr>
      <vt:lpstr>Bias in mental health providers </vt:lpstr>
      <vt:lpstr> Overconfidence  </vt:lpstr>
      <vt:lpstr>  The Dunning-Kruger effect   </vt:lpstr>
      <vt:lpstr>Processes to consider when CBT isn’t working </vt:lpstr>
      <vt:lpstr>Summary and conclusions</vt:lpstr>
      <vt:lpstr>Summary and conclusions </vt:lpstr>
    </vt:vector>
  </TitlesOfParts>
  <Manager/>
  <Company>University of Kansas Medical Center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Advances in CBT for Addictive Disorders</dc:title>
  <dc:subject/>
  <dc:creator>Bruce S. Liese, PhD</dc:creator>
  <cp:keywords/>
  <dc:description/>
  <cp:lastModifiedBy>Liese, Bruce</cp:lastModifiedBy>
  <cp:revision>466</cp:revision>
  <cp:lastPrinted>2024-12-03T00:10:53Z</cp:lastPrinted>
  <dcterms:created xsi:type="dcterms:W3CDTF">2015-01-30T04:13:21Z</dcterms:created>
  <dcterms:modified xsi:type="dcterms:W3CDTF">2025-02-18T11:46:59Z</dcterms:modified>
  <cp:category/>
</cp:coreProperties>
</file>