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3">
  <p:sldMasterIdLst>
    <p:sldMasterId id="2147483661" r:id="rId1"/>
  </p:sldMasterIdLst>
  <p:notesMasterIdLst>
    <p:notesMasterId r:id="rId47"/>
  </p:notesMasterIdLst>
  <p:sldIdLst>
    <p:sldId id="256" r:id="rId2"/>
    <p:sldId id="320" r:id="rId3"/>
    <p:sldId id="257" r:id="rId4"/>
    <p:sldId id="321" r:id="rId5"/>
    <p:sldId id="322" r:id="rId6"/>
    <p:sldId id="331" r:id="rId7"/>
    <p:sldId id="341" r:id="rId8"/>
    <p:sldId id="343" r:id="rId9"/>
    <p:sldId id="318" r:id="rId10"/>
    <p:sldId id="342" r:id="rId11"/>
    <p:sldId id="316" r:id="rId12"/>
    <p:sldId id="314" r:id="rId13"/>
    <p:sldId id="310" r:id="rId14"/>
    <p:sldId id="347" r:id="rId15"/>
    <p:sldId id="348" r:id="rId16"/>
    <p:sldId id="349" r:id="rId17"/>
    <p:sldId id="350" r:id="rId18"/>
    <p:sldId id="311" r:id="rId19"/>
    <p:sldId id="298" r:id="rId20"/>
    <p:sldId id="344" r:id="rId21"/>
    <p:sldId id="345" r:id="rId22"/>
    <p:sldId id="338" r:id="rId23"/>
    <p:sldId id="339" r:id="rId24"/>
    <p:sldId id="346" r:id="rId25"/>
    <p:sldId id="336" r:id="rId26"/>
    <p:sldId id="313" r:id="rId27"/>
    <p:sldId id="337" r:id="rId28"/>
    <p:sldId id="305" r:id="rId29"/>
    <p:sldId id="323" r:id="rId30"/>
    <p:sldId id="292" r:id="rId31"/>
    <p:sldId id="307" r:id="rId32"/>
    <p:sldId id="308" r:id="rId33"/>
    <p:sldId id="306" r:id="rId34"/>
    <p:sldId id="281" r:id="rId35"/>
    <p:sldId id="296" r:id="rId36"/>
    <p:sldId id="303" r:id="rId37"/>
    <p:sldId id="295" r:id="rId38"/>
    <p:sldId id="335" r:id="rId39"/>
    <p:sldId id="309" r:id="rId40"/>
    <p:sldId id="325" r:id="rId41"/>
    <p:sldId id="276" r:id="rId42"/>
    <p:sldId id="330" r:id="rId43"/>
    <p:sldId id="277" r:id="rId44"/>
    <p:sldId id="327" r:id="rId45"/>
    <p:sldId id="333" r:id="rId46"/>
  </p:sldIdLst>
  <p:sldSz cx="9144000" cy="6858000" type="screen4x3"/>
  <p:notesSz cx="7077075" cy="9363075"/>
  <p:embeddedFontLst>
    <p:embeddedFont>
      <p:font typeface="Gill Sans" panose="020B060402020202020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1B473-BD3D-40AC-AF8E-0FDB3ECEC973}" v="62" dt="2025-03-05T13:16:24.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19" autoAdjust="0"/>
    <p:restoredTop sz="94660"/>
  </p:normalViewPr>
  <p:slideViewPr>
    <p:cSldViewPr snapToGrid="0">
      <p:cViewPr>
        <p:scale>
          <a:sx n="73" d="100"/>
          <a:sy n="73" d="100"/>
        </p:scale>
        <p:origin x="1690" y="28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ya elliott" userId="b26a3cea32f22d10" providerId="LiveId" clId="{DFD1B473-BD3D-40AC-AF8E-0FDB3ECEC973}"/>
    <pc:docChg chg="undo custSel addSld delSld modSld">
      <pc:chgData name="tonya elliott" userId="b26a3cea32f22d10" providerId="LiveId" clId="{DFD1B473-BD3D-40AC-AF8E-0FDB3ECEC973}" dt="2025-03-05T13:16:36.231" v="3717" actId="14100"/>
      <pc:docMkLst>
        <pc:docMk/>
      </pc:docMkLst>
      <pc:sldChg chg="modSp mod">
        <pc:chgData name="tonya elliott" userId="b26a3cea32f22d10" providerId="LiveId" clId="{DFD1B473-BD3D-40AC-AF8E-0FDB3ECEC973}" dt="2025-03-05T10:51:38.771" v="1715" actId="1076"/>
        <pc:sldMkLst>
          <pc:docMk/>
          <pc:sldMk cId="0" sldId="277"/>
        </pc:sldMkLst>
        <pc:spChg chg="mod">
          <ac:chgData name="tonya elliott" userId="b26a3cea32f22d10" providerId="LiveId" clId="{DFD1B473-BD3D-40AC-AF8E-0FDB3ECEC973}" dt="2025-03-05T10:51:38.771" v="1715" actId="1076"/>
          <ac:spMkLst>
            <pc:docMk/>
            <pc:sldMk cId="0" sldId="277"/>
            <ac:spMk id="251" creationId="{00000000-0000-0000-0000-000000000000}"/>
          </ac:spMkLst>
        </pc:spChg>
      </pc:sldChg>
      <pc:sldChg chg="addSp delSp modSp mod">
        <pc:chgData name="tonya elliott" userId="b26a3cea32f22d10" providerId="LiveId" clId="{DFD1B473-BD3D-40AC-AF8E-0FDB3ECEC973}" dt="2025-03-05T11:42:53.305" v="2776" actId="478"/>
        <pc:sldMkLst>
          <pc:docMk/>
          <pc:sldMk cId="4179579189" sldId="292"/>
        </pc:sldMkLst>
        <pc:spChg chg="mod">
          <ac:chgData name="tonya elliott" userId="b26a3cea32f22d10" providerId="LiveId" clId="{DFD1B473-BD3D-40AC-AF8E-0FDB3ECEC973}" dt="2025-03-05T11:42:23.803" v="2771" actId="20577"/>
          <ac:spMkLst>
            <pc:docMk/>
            <pc:sldMk cId="4179579189" sldId="292"/>
            <ac:spMk id="3" creationId="{BBB9E499-B31E-416D-A7A5-4026BF51B9D3}"/>
          </ac:spMkLst>
        </pc:spChg>
        <pc:picChg chg="add mod ord">
          <ac:chgData name="tonya elliott" userId="b26a3cea32f22d10" providerId="LiveId" clId="{DFD1B473-BD3D-40AC-AF8E-0FDB3ECEC973}" dt="2025-03-05T11:41:05.499" v="2710" actId="1076"/>
          <ac:picMkLst>
            <pc:docMk/>
            <pc:sldMk cId="4179579189" sldId="292"/>
            <ac:picMk id="6" creationId="{34D87D47-0D29-D571-C7A5-BF85DD88AC8A}"/>
          </ac:picMkLst>
        </pc:picChg>
        <pc:picChg chg="del mod">
          <ac:chgData name="tonya elliott" userId="b26a3cea32f22d10" providerId="LiveId" clId="{DFD1B473-BD3D-40AC-AF8E-0FDB3ECEC973}" dt="2025-03-05T11:42:53.305" v="2776" actId="478"/>
          <ac:picMkLst>
            <pc:docMk/>
            <pc:sldMk cId="4179579189" sldId="292"/>
            <ac:picMk id="11266" creationId="{7665ED0C-69EC-437B-BA32-D10CEB9C7AD0}"/>
          </ac:picMkLst>
        </pc:picChg>
      </pc:sldChg>
      <pc:sldChg chg="addSp modSp mod">
        <pc:chgData name="tonya elliott" userId="b26a3cea32f22d10" providerId="LiveId" clId="{DFD1B473-BD3D-40AC-AF8E-0FDB3ECEC973}" dt="2025-03-05T11:05:43.948" v="2003" actId="1076"/>
        <pc:sldMkLst>
          <pc:docMk/>
          <pc:sldMk cId="2822876339" sldId="295"/>
        </pc:sldMkLst>
        <pc:spChg chg="mod">
          <ac:chgData name="tonya elliott" userId="b26a3cea32f22d10" providerId="LiveId" clId="{DFD1B473-BD3D-40AC-AF8E-0FDB3ECEC973}" dt="2025-03-05T11:04:34.894" v="1998" actId="14100"/>
          <ac:spMkLst>
            <pc:docMk/>
            <pc:sldMk cId="2822876339" sldId="295"/>
            <ac:spMk id="3" creationId="{A4EC6D23-89B1-4033-945F-2835BB2EC823}"/>
          </ac:spMkLst>
        </pc:spChg>
        <pc:spChg chg="add mod">
          <ac:chgData name="tonya elliott" userId="b26a3cea32f22d10" providerId="LiveId" clId="{DFD1B473-BD3D-40AC-AF8E-0FDB3ECEC973}" dt="2025-03-05T11:04:34.894" v="1998" actId="14100"/>
          <ac:spMkLst>
            <pc:docMk/>
            <pc:sldMk cId="2822876339" sldId="295"/>
            <ac:spMk id="4" creationId="{4CB8BAAE-FDB9-3A02-9D96-BA151D4C91BE}"/>
          </ac:spMkLst>
        </pc:spChg>
        <pc:picChg chg="add mod">
          <ac:chgData name="tonya elliott" userId="b26a3cea32f22d10" providerId="LiveId" clId="{DFD1B473-BD3D-40AC-AF8E-0FDB3ECEC973}" dt="2025-03-05T11:05:43.948" v="2003" actId="1076"/>
          <ac:picMkLst>
            <pc:docMk/>
            <pc:sldMk cId="2822876339" sldId="295"/>
            <ac:picMk id="6" creationId="{67B30AE5-1ECB-B78F-72E9-3306FC4C6B8E}"/>
          </ac:picMkLst>
        </pc:picChg>
      </pc:sldChg>
      <pc:sldChg chg="modSp mod">
        <pc:chgData name="tonya elliott" userId="b26a3cea32f22d10" providerId="LiveId" clId="{DFD1B473-BD3D-40AC-AF8E-0FDB3ECEC973}" dt="2025-03-05T11:51:48.313" v="2810" actId="313"/>
        <pc:sldMkLst>
          <pc:docMk/>
          <pc:sldMk cId="461752667" sldId="296"/>
        </pc:sldMkLst>
        <pc:spChg chg="mod">
          <ac:chgData name="tonya elliott" userId="b26a3cea32f22d10" providerId="LiveId" clId="{DFD1B473-BD3D-40AC-AF8E-0FDB3ECEC973}" dt="2025-03-05T11:51:48.313" v="2810" actId="313"/>
          <ac:spMkLst>
            <pc:docMk/>
            <pc:sldMk cId="461752667" sldId="296"/>
            <ac:spMk id="3" creationId="{4683F913-7132-451C-8724-733103C92B76}"/>
          </ac:spMkLst>
        </pc:spChg>
        <pc:picChg chg="mod">
          <ac:chgData name="tonya elliott" userId="b26a3cea32f22d10" providerId="LiveId" clId="{DFD1B473-BD3D-40AC-AF8E-0FDB3ECEC973}" dt="2025-03-05T10:53:40.306" v="1725" actId="1076"/>
          <ac:picMkLst>
            <pc:docMk/>
            <pc:sldMk cId="461752667" sldId="296"/>
            <ac:picMk id="12290" creationId="{AC385BE2-9C0E-4625-A2C0-26D7D514A35D}"/>
          </ac:picMkLst>
        </pc:picChg>
      </pc:sldChg>
      <pc:sldChg chg="addSp delSp modSp mod">
        <pc:chgData name="tonya elliott" userId="b26a3cea32f22d10" providerId="LiveId" clId="{DFD1B473-BD3D-40AC-AF8E-0FDB3ECEC973}" dt="2025-03-05T10:11:31.103" v="1116" actId="20577"/>
        <pc:sldMkLst>
          <pc:docMk/>
          <pc:sldMk cId="1691516969" sldId="298"/>
        </pc:sldMkLst>
        <pc:spChg chg="mod">
          <ac:chgData name="tonya elliott" userId="b26a3cea32f22d10" providerId="LiveId" clId="{DFD1B473-BD3D-40AC-AF8E-0FDB3ECEC973}" dt="2025-03-05T10:11:31.103" v="1116" actId="20577"/>
          <ac:spMkLst>
            <pc:docMk/>
            <pc:sldMk cId="1691516969" sldId="298"/>
            <ac:spMk id="2" creationId="{3764EE5D-9964-46D5-A7ED-F1F325C658AA}"/>
          </ac:spMkLst>
        </pc:spChg>
        <pc:spChg chg="mod">
          <ac:chgData name="tonya elliott" userId="b26a3cea32f22d10" providerId="LiveId" clId="{DFD1B473-BD3D-40AC-AF8E-0FDB3ECEC973}" dt="2025-03-04T12:54:22.536" v="848" actId="14100"/>
          <ac:spMkLst>
            <pc:docMk/>
            <pc:sldMk cId="1691516969" sldId="298"/>
            <ac:spMk id="3" creationId="{C22704C1-7954-43F5-B77E-013EB6852CDD}"/>
          </ac:spMkLst>
        </pc:spChg>
        <pc:spChg chg="add mod">
          <ac:chgData name="tonya elliott" userId="b26a3cea32f22d10" providerId="LiveId" clId="{DFD1B473-BD3D-40AC-AF8E-0FDB3ECEC973}" dt="2025-03-04T12:48:12.198" v="822" actId="14100"/>
          <ac:spMkLst>
            <pc:docMk/>
            <pc:sldMk cId="1691516969" sldId="298"/>
            <ac:spMk id="4" creationId="{DFF5A0F5-D653-C2CC-99E4-7980211C0E01}"/>
          </ac:spMkLst>
        </pc:spChg>
        <pc:picChg chg="add mod">
          <ac:chgData name="tonya elliott" userId="b26a3cea32f22d10" providerId="LiveId" clId="{DFD1B473-BD3D-40AC-AF8E-0FDB3ECEC973}" dt="2025-03-04T12:50:35.085" v="829" actId="1076"/>
          <ac:picMkLst>
            <pc:docMk/>
            <pc:sldMk cId="1691516969" sldId="298"/>
            <ac:picMk id="6" creationId="{0E8ACBED-3285-EFEF-FB15-888558F77C9D}"/>
          </ac:picMkLst>
        </pc:picChg>
        <pc:picChg chg="del">
          <ac:chgData name="tonya elliott" userId="b26a3cea32f22d10" providerId="LiveId" clId="{DFD1B473-BD3D-40AC-AF8E-0FDB3ECEC973}" dt="2025-03-04T12:47:57.168" v="818" actId="478"/>
          <ac:picMkLst>
            <pc:docMk/>
            <pc:sldMk cId="1691516969" sldId="298"/>
            <ac:picMk id="5122" creationId="{8292CA6A-0FFB-4F63-B89F-156FE9BE0504}"/>
          </ac:picMkLst>
        </pc:picChg>
      </pc:sldChg>
      <pc:sldChg chg="addSp modSp mod">
        <pc:chgData name="tonya elliott" userId="b26a3cea32f22d10" providerId="LiveId" clId="{DFD1B473-BD3D-40AC-AF8E-0FDB3ECEC973}" dt="2025-03-05T10:56:07.270" v="1763" actId="2711"/>
        <pc:sldMkLst>
          <pc:docMk/>
          <pc:sldMk cId="1247934239" sldId="303"/>
        </pc:sldMkLst>
        <pc:spChg chg="add mod">
          <ac:chgData name="tonya elliott" userId="b26a3cea32f22d10" providerId="LiveId" clId="{DFD1B473-BD3D-40AC-AF8E-0FDB3ECEC973}" dt="2025-03-05T10:56:07.270" v="1763" actId="2711"/>
          <ac:spMkLst>
            <pc:docMk/>
            <pc:sldMk cId="1247934239" sldId="303"/>
            <ac:spMk id="6" creationId="{9976E7E1-CB79-422E-A551-6F5B9527AA11}"/>
          </ac:spMkLst>
        </pc:spChg>
      </pc:sldChg>
      <pc:sldChg chg="modSp mod">
        <pc:chgData name="tonya elliott" userId="b26a3cea32f22d10" providerId="LiveId" clId="{DFD1B473-BD3D-40AC-AF8E-0FDB3ECEC973}" dt="2025-03-05T11:32:05.168" v="2608" actId="20577"/>
        <pc:sldMkLst>
          <pc:docMk/>
          <pc:sldMk cId="219478541" sldId="305"/>
        </pc:sldMkLst>
        <pc:spChg chg="mod">
          <ac:chgData name="tonya elliott" userId="b26a3cea32f22d10" providerId="LiveId" clId="{DFD1B473-BD3D-40AC-AF8E-0FDB3ECEC973}" dt="2025-03-05T11:32:05.168" v="2608" actId="20577"/>
          <ac:spMkLst>
            <pc:docMk/>
            <pc:sldMk cId="219478541" sldId="305"/>
            <ac:spMk id="3" creationId="{D9B7239B-11B1-E4A1-3A61-E2D5F78D7A2B}"/>
          </ac:spMkLst>
        </pc:spChg>
      </pc:sldChg>
      <pc:sldChg chg="addSp modSp mod">
        <pc:chgData name="tonya elliott" userId="b26a3cea32f22d10" providerId="LiveId" clId="{DFD1B473-BD3D-40AC-AF8E-0FDB3ECEC973}" dt="2025-03-05T11:48:46.003" v="2807" actId="20577"/>
        <pc:sldMkLst>
          <pc:docMk/>
          <pc:sldMk cId="1122419297" sldId="306"/>
        </pc:sldMkLst>
        <pc:spChg chg="mod">
          <ac:chgData name="tonya elliott" userId="b26a3cea32f22d10" providerId="LiveId" clId="{DFD1B473-BD3D-40AC-AF8E-0FDB3ECEC973}" dt="2025-03-05T11:48:46.003" v="2807" actId="20577"/>
          <ac:spMkLst>
            <pc:docMk/>
            <pc:sldMk cId="1122419297" sldId="306"/>
            <ac:spMk id="3" creationId="{2CB6FE3C-B9B1-FDFC-6FDA-26F42AFE6FE0}"/>
          </ac:spMkLst>
        </pc:spChg>
        <pc:picChg chg="add mod">
          <ac:chgData name="tonya elliott" userId="b26a3cea32f22d10" providerId="LiveId" clId="{DFD1B473-BD3D-40AC-AF8E-0FDB3ECEC973}" dt="2025-03-05T11:48:44.036" v="2806" actId="1076"/>
          <ac:picMkLst>
            <pc:docMk/>
            <pc:sldMk cId="1122419297" sldId="306"/>
            <ac:picMk id="5" creationId="{DBB7D964-A1D5-CB7B-79F8-DD7D6EE16225}"/>
          </ac:picMkLst>
        </pc:picChg>
      </pc:sldChg>
      <pc:sldChg chg="addSp modSp mod">
        <pc:chgData name="tonya elliott" userId="b26a3cea32f22d10" providerId="LiveId" clId="{DFD1B473-BD3D-40AC-AF8E-0FDB3ECEC973}" dt="2025-03-05T11:38:44.518" v="2702" actId="14100"/>
        <pc:sldMkLst>
          <pc:docMk/>
          <pc:sldMk cId="2247050491" sldId="307"/>
        </pc:sldMkLst>
        <pc:spChg chg="mod">
          <ac:chgData name="tonya elliott" userId="b26a3cea32f22d10" providerId="LiveId" clId="{DFD1B473-BD3D-40AC-AF8E-0FDB3ECEC973}" dt="2025-03-05T11:38:10.950" v="2696" actId="5793"/>
          <ac:spMkLst>
            <pc:docMk/>
            <pc:sldMk cId="2247050491" sldId="307"/>
            <ac:spMk id="3" creationId="{53A5E618-407C-949A-AAC4-BFDD28D4E765}"/>
          </ac:spMkLst>
        </pc:spChg>
        <pc:spChg chg="add mod">
          <ac:chgData name="tonya elliott" userId="b26a3cea32f22d10" providerId="LiveId" clId="{DFD1B473-BD3D-40AC-AF8E-0FDB3ECEC973}" dt="2025-03-05T11:08:10.248" v="2010" actId="2711"/>
          <ac:spMkLst>
            <pc:docMk/>
            <pc:sldMk cId="2247050491" sldId="307"/>
            <ac:spMk id="5" creationId="{085557FB-C9A3-DB1B-9ACD-DC424B49B9B9}"/>
          </ac:spMkLst>
        </pc:spChg>
        <pc:picChg chg="add mod">
          <ac:chgData name="tonya elliott" userId="b26a3cea32f22d10" providerId="LiveId" clId="{DFD1B473-BD3D-40AC-AF8E-0FDB3ECEC973}" dt="2025-03-05T11:38:44.518" v="2702" actId="14100"/>
          <ac:picMkLst>
            <pc:docMk/>
            <pc:sldMk cId="2247050491" sldId="307"/>
            <ac:picMk id="7" creationId="{C13C3530-11D4-63CF-D481-3DC32B600D3F}"/>
          </ac:picMkLst>
        </pc:picChg>
      </pc:sldChg>
      <pc:sldChg chg="addSp modSp mod">
        <pc:chgData name="tonya elliott" userId="b26a3cea32f22d10" providerId="LiveId" clId="{DFD1B473-BD3D-40AC-AF8E-0FDB3ECEC973}" dt="2025-03-05T11:44:53.873" v="2787" actId="14100"/>
        <pc:sldMkLst>
          <pc:docMk/>
          <pc:sldMk cId="4054623318" sldId="308"/>
        </pc:sldMkLst>
        <pc:spChg chg="mod">
          <ac:chgData name="tonya elliott" userId="b26a3cea32f22d10" providerId="LiveId" clId="{DFD1B473-BD3D-40AC-AF8E-0FDB3ECEC973}" dt="2025-03-05T11:43:17.256" v="2781" actId="20577"/>
          <ac:spMkLst>
            <pc:docMk/>
            <pc:sldMk cId="4054623318" sldId="308"/>
            <ac:spMk id="3" creationId="{D52170EC-BE32-E1A1-89B9-B028F032E928}"/>
          </ac:spMkLst>
        </pc:spChg>
        <pc:picChg chg="add mod">
          <ac:chgData name="tonya elliott" userId="b26a3cea32f22d10" providerId="LiveId" clId="{DFD1B473-BD3D-40AC-AF8E-0FDB3ECEC973}" dt="2025-03-05T11:44:53.873" v="2787" actId="14100"/>
          <ac:picMkLst>
            <pc:docMk/>
            <pc:sldMk cId="4054623318" sldId="308"/>
            <ac:picMk id="5" creationId="{86575EBE-32ED-2AA9-3494-75AB739125F4}"/>
          </ac:picMkLst>
        </pc:picChg>
      </pc:sldChg>
      <pc:sldChg chg="modSp mod">
        <pc:chgData name="tonya elliott" userId="b26a3cea32f22d10" providerId="LiveId" clId="{DFD1B473-BD3D-40AC-AF8E-0FDB3ECEC973}" dt="2025-03-05T11:11:36.681" v="2038" actId="20577"/>
        <pc:sldMkLst>
          <pc:docMk/>
          <pc:sldMk cId="2568544500" sldId="309"/>
        </pc:sldMkLst>
        <pc:spChg chg="mod">
          <ac:chgData name="tonya elliott" userId="b26a3cea32f22d10" providerId="LiveId" clId="{DFD1B473-BD3D-40AC-AF8E-0FDB3ECEC973}" dt="2025-03-05T11:11:36.681" v="2038" actId="20577"/>
          <ac:spMkLst>
            <pc:docMk/>
            <pc:sldMk cId="2568544500" sldId="309"/>
            <ac:spMk id="3" creationId="{21292C99-9B6D-7E12-7567-082D76054268}"/>
          </ac:spMkLst>
        </pc:spChg>
      </pc:sldChg>
      <pc:sldChg chg="modSp mod">
        <pc:chgData name="tonya elliott" userId="b26a3cea32f22d10" providerId="LiveId" clId="{DFD1B473-BD3D-40AC-AF8E-0FDB3ECEC973}" dt="2025-03-05T11:58:29.134" v="2878" actId="1076"/>
        <pc:sldMkLst>
          <pc:docMk/>
          <pc:sldMk cId="1247420943" sldId="310"/>
        </pc:sldMkLst>
        <pc:spChg chg="mod">
          <ac:chgData name="tonya elliott" userId="b26a3cea32f22d10" providerId="LiveId" clId="{DFD1B473-BD3D-40AC-AF8E-0FDB3ECEC973}" dt="2025-03-05T11:58:22.167" v="2875" actId="14100"/>
          <ac:spMkLst>
            <pc:docMk/>
            <pc:sldMk cId="1247420943" sldId="310"/>
            <ac:spMk id="3" creationId="{52012594-FD9F-4104-1794-9B14E9CE571A}"/>
          </ac:spMkLst>
        </pc:spChg>
        <pc:picChg chg="mod">
          <ac:chgData name="tonya elliott" userId="b26a3cea32f22d10" providerId="LiveId" clId="{DFD1B473-BD3D-40AC-AF8E-0FDB3ECEC973}" dt="2025-03-05T11:58:29.134" v="2878" actId="1076"/>
          <ac:picMkLst>
            <pc:docMk/>
            <pc:sldMk cId="1247420943" sldId="310"/>
            <ac:picMk id="5" creationId="{FEEB55BA-1CF5-8139-03AB-40A2576745E8}"/>
          </ac:picMkLst>
        </pc:picChg>
      </pc:sldChg>
      <pc:sldChg chg="modSp mod">
        <pc:chgData name="tonya elliott" userId="b26a3cea32f22d10" providerId="LiveId" clId="{DFD1B473-BD3D-40AC-AF8E-0FDB3ECEC973}" dt="2025-03-05T13:09:39.553" v="3600" actId="313"/>
        <pc:sldMkLst>
          <pc:docMk/>
          <pc:sldMk cId="1130699896" sldId="311"/>
        </pc:sldMkLst>
        <pc:spChg chg="mod">
          <ac:chgData name="tonya elliott" userId="b26a3cea32f22d10" providerId="LiveId" clId="{DFD1B473-BD3D-40AC-AF8E-0FDB3ECEC973}" dt="2025-03-05T13:09:39.553" v="3600" actId="313"/>
          <ac:spMkLst>
            <pc:docMk/>
            <pc:sldMk cId="1130699896" sldId="311"/>
            <ac:spMk id="3" creationId="{568F18D1-F67C-69AF-F58D-44FEA257A18C}"/>
          </ac:spMkLst>
        </pc:spChg>
      </pc:sldChg>
      <pc:sldChg chg="addSp modSp mod">
        <pc:chgData name="tonya elliott" userId="b26a3cea32f22d10" providerId="LiveId" clId="{DFD1B473-BD3D-40AC-AF8E-0FDB3ECEC973}" dt="2025-03-05T11:18:56.111" v="2066" actId="1076"/>
        <pc:sldMkLst>
          <pc:docMk/>
          <pc:sldMk cId="749900273" sldId="313"/>
        </pc:sldMkLst>
        <pc:spChg chg="mod">
          <ac:chgData name="tonya elliott" userId="b26a3cea32f22d10" providerId="LiveId" clId="{DFD1B473-BD3D-40AC-AF8E-0FDB3ECEC973}" dt="2025-03-05T11:12:05.234" v="2040" actId="113"/>
          <ac:spMkLst>
            <pc:docMk/>
            <pc:sldMk cId="749900273" sldId="313"/>
            <ac:spMk id="2" creationId="{0BC93B84-7D1A-7145-8490-0C8415CAF582}"/>
          </ac:spMkLst>
        </pc:spChg>
        <pc:spChg chg="mod">
          <ac:chgData name="tonya elliott" userId="b26a3cea32f22d10" providerId="LiveId" clId="{DFD1B473-BD3D-40AC-AF8E-0FDB3ECEC973}" dt="2025-03-05T11:16:36.202" v="2061" actId="20577"/>
          <ac:spMkLst>
            <pc:docMk/>
            <pc:sldMk cId="749900273" sldId="313"/>
            <ac:spMk id="3" creationId="{98E27A6E-6DE5-1841-154B-0EC5B3DF20B2}"/>
          </ac:spMkLst>
        </pc:spChg>
        <pc:picChg chg="add mod">
          <ac:chgData name="tonya elliott" userId="b26a3cea32f22d10" providerId="LiveId" clId="{DFD1B473-BD3D-40AC-AF8E-0FDB3ECEC973}" dt="2025-03-05T11:18:56.111" v="2066" actId="1076"/>
          <ac:picMkLst>
            <pc:docMk/>
            <pc:sldMk cId="749900273" sldId="313"/>
            <ac:picMk id="5" creationId="{D0D7F4F0-BA63-8C79-53BF-5A144EBD0F82}"/>
          </ac:picMkLst>
        </pc:picChg>
      </pc:sldChg>
      <pc:sldChg chg="modSp mod">
        <pc:chgData name="tonya elliott" userId="b26a3cea32f22d10" providerId="LiveId" clId="{DFD1B473-BD3D-40AC-AF8E-0FDB3ECEC973}" dt="2025-03-05T10:47:49.694" v="1706" actId="14100"/>
        <pc:sldMkLst>
          <pc:docMk/>
          <pc:sldMk cId="2716224583" sldId="314"/>
        </pc:sldMkLst>
        <pc:spChg chg="mod">
          <ac:chgData name="tonya elliott" userId="b26a3cea32f22d10" providerId="LiveId" clId="{DFD1B473-BD3D-40AC-AF8E-0FDB3ECEC973}" dt="2025-03-05T10:47:49.694" v="1706" actId="14100"/>
          <ac:spMkLst>
            <pc:docMk/>
            <pc:sldMk cId="2716224583" sldId="314"/>
            <ac:spMk id="3" creationId="{8F36FED6-6F1E-1EF8-184A-C52C5E84688F}"/>
          </ac:spMkLst>
        </pc:spChg>
      </pc:sldChg>
      <pc:sldChg chg="modSp mod">
        <pc:chgData name="tonya elliott" userId="b26a3cea32f22d10" providerId="LiveId" clId="{DFD1B473-BD3D-40AC-AF8E-0FDB3ECEC973}" dt="2025-03-05T10:46:57.685" v="1693" actId="20577"/>
        <pc:sldMkLst>
          <pc:docMk/>
          <pc:sldMk cId="962980990" sldId="316"/>
        </pc:sldMkLst>
        <pc:spChg chg="mod">
          <ac:chgData name="tonya elliott" userId="b26a3cea32f22d10" providerId="LiveId" clId="{DFD1B473-BD3D-40AC-AF8E-0FDB3ECEC973}" dt="2025-03-05T10:46:57.685" v="1693" actId="20577"/>
          <ac:spMkLst>
            <pc:docMk/>
            <pc:sldMk cId="962980990" sldId="316"/>
            <ac:spMk id="2" creationId="{F9605FFD-718E-73B3-261D-95E344DF3472}"/>
          </ac:spMkLst>
        </pc:spChg>
      </pc:sldChg>
      <pc:sldChg chg="modSp mod">
        <pc:chgData name="tonya elliott" userId="b26a3cea32f22d10" providerId="LiveId" clId="{DFD1B473-BD3D-40AC-AF8E-0FDB3ECEC973}" dt="2025-03-05T12:02:07.548" v="2900" actId="20577"/>
        <pc:sldMkLst>
          <pc:docMk/>
          <pc:sldMk cId="3692746980" sldId="318"/>
        </pc:sldMkLst>
        <pc:spChg chg="mod">
          <ac:chgData name="tonya elliott" userId="b26a3cea32f22d10" providerId="LiveId" clId="{DFD1B473-BD3D-40AC-AF8E-0FDB3ECEC973}" dt="2025-03-05T12:02:07.548" v="2900" actId="20577"/>
          <ac:spMkLst>
            <pc:docMk/>
            <pc:sldMk cId="3692746980" sldId="318"/>
            <ac:spMk id="3" creationId="{9533E52F-4404-9588-2284-3CF09F1F82AC}"/>
          </ac:spMkLst>
        </pc:spChg>
      </pc:sldChg>
      <pc:sldChg chg="delSp modSp mod">
        <pc:chgData name="tonya elliott" userId="b26a3cea32f22d10" providerId="LiveId" clId="{DFD1B473-BD3D-40AC-AF8E-0FDB3ECEC973}" dt="2025-03-05T10:36:51.816" v="1339" actId="20577"/>
        <pc:sldMkLst>
          <pc:docMk/>
          <pc:sldMk cId="4236934801" sldId="320"/>
        </pc:sldMkLst>
        <pc:spChg chg="mod">
          <ac:chgData name="tonya elliott" userId="b26a3cea32f22d10" providerId="LiveId" clId="{DFD1B473-BD3D-40AC-AF8E-0FDB3ECEC973}" dt="2025-03-04T12:32:08.679" v="428" actId="1076"/>
          <ac:spMkLst>
            <pc:docMk/>
            <pc:sldMk cId="4236934801" sldId="320"/>
            <ac:spMk id="2" creationId="{EA9851F0-910F-7476-2298-C1A49C9AFD57}"/>
          </ac:spMkLst>
        </pc:spChg>
        <pc:spChg chg="mod">
          <ac:chgData name="tonya elliott" userId="b26a3cea32f22d10" providerId="LiveId" clId="{DFD1B473-BD3D-40AC-AF8E-0FDB3ECEC973}" dt="2025-03-05T10:36:51.816" v="1339" actId="20577"/>
          <ac:spMkLst>
            <pc:docMk/>
            <pc:sldMk cId="4236934801" sldId="320"/>
            <ac:spMk id="3" creationId="{BFFD40BB-B118-A121-E847-F5BE003E5F91}"/>
          </ac:spMkLst>
        </pc:spChg>
        <pc:picChg chg="del">
          <ac:chgData name="tonya elliott" userId="b26a3cea32f22d10" providerId="LiveId" clId="{DFD1B473-BD3D-40AC-AF8E-0FDB3ECEC973}" dt="2025-03-04T12:29:45.993" v="219" actId="478"/>
          <ac:picMkLst>
            <pc:docMk/>
            <pc:sldMk cId="4236934801" sldId="320"/>
            <ac:picMk id="5" creationId="{12AFB9D1-F8C6-F638-C415-10F1F3646823}"/>
          </ac:picMkLst>
        </pc:picChg>
      </pc:sldChg>
      <pc:sldChg chg="modSp mod">
        <pc:chgData name="tonya elliott" userId="b26a3cea32f22d10" providerId="LiveId" clId="{DFD1B473-BD3D-40AC-AF8E-0FDB3ECEC973}" dt="2025-03-05T10:51:37.220" v="1713" actId="6549"/>
        <pc:sldMkLst>
          <pc:docMk/>
          <pc:sldMk cId="1869360965" sldId="327"/>
        </pc:sldMkLst>
        <pc:spChg chg="mod">
          <ac:chgData name="tonya elliott" userId="b26a3cea32f22d10" providerId="LiveId" clId="{DFD1B473-BD3D-40AC-AF8E-0FDB3ECEC973}" dt="2025-03-05T10:51:37.220" v="1713" actId="6549"/>
          <ac:spMkLst>
            <pc:docMk/>
            <pc:sldMk cId="1869360965" sldId="327"/>
            <ac:spMk id="3" creationId="{C219B9B6-B07F-EF5A-DD88-AE3CECCF0126}"/>
          </ac:spMkLst>
        </pc:spChg>
      </pc:sldChg>
      <pc:sldChg chg="modSp mod">
        <pc:chgData name="tonya elliott" userId="b26a3cea32f22d10" providerId="LiveId" clId="{DFD1B473-BD3D-40AC-AF8E-0FDB3ECEC973}" dt="2025-03-04T13:11:51.499" v="885" actId="6549"/>
        <pc:sldMkLst>
          <pc:docMk/>
          <pc:sldMk cId="3776096082" sldId="330"/>
        </pc:sldMkLst>
        <pc:spChg chg="mod">
          <ac:chgData name="tonya elliott" userId="b26a3cea32f22d10" providerId="LiveId" clId="{DFD1B473-BD3D-40AC-AF8E-0FDB3ECEC973}" dt="2025-03-04T13:11:51.499" v="885" actId="6549"/>
          <ac:spMkLst>
            <pc:docMk/>
            <pc:sldMk cId="3776096082" sldId="330"/>
            <ac:spMk id="3" creationId="{D9D91995-D2F3-2894-A44D-8F72A7924443}"/>
          </ac:spMkLst>
        </pc:spChg>
      </pc:sldChg>
      <pc:sldChg chg="modSp mod">
        <pc:chgData name="tonya elliott" userId="b26a3cea32f22d10" providerId="LiveId" clId="{DFD1B473-BD3D-40AC-AF8E-0FDB3ECEC973}" dt="2025-03-05T12:46:32.693" v="3156" actId="20577"/>
        <pc:sldMkLst>
          <pc:docMk/>
          <pc:sldMk cId="3518392737" sldId="333"/>
        </pc:sldMkLst>
        <pc:spChg chg="mod">
          <ac:chgData name="tonya elliott" userId="b26a3cea32f22d10" providerId="LiveId" clId="{DFD1B473-BD3D-40AC-AF8E-0FDB3ECEC973}" dt="2025-03-05T12:46:32.693" v="3156" actId="20577"/>
          <ac:spMkLst>
            <pc:docMk/>
            <pc:sldMk cId="3518392737" sldId="333"/>
            <ac:spMk id="3" creationId="{B3FB7493-B830-C594-E237-9CC1931DCE10}"/>
          </ac:spMkLst>
        </pc:spChg>
      </pc:sldChg>
      <pc:sldChg chg="del">
        <pc:chgData name="tonya elliott" userId="b26a3cea32f22d10" providerId="LiveId" clId="{DFD1B473-BD3D-40AC-AF8E-0FDB3ECEC973}" dt="2025-03-04T13:11:21.327" v="884" actId="2696"/>
        <pc:sldMkLst>
          <pc:docMk/>
          <pc:sldMk cId="2407040722" sldId="334"/>
        </pc:sldMkLst>
      </pc:sldChg>
      <pc:sldChg chg="modSp mod">
        <pc:chgData name="tonya elliott" userId="b26a3cea32f22d10" providerId="LiveId" clId="{DFD1B473-BD3D-40AC-AF8E-0FDB3ECEC973}" dt="2025-03-05T11:11:23.007" v="2036" actId="2711"/>
        <pc:sldMkLst>
          <pc:docMk/>
          <pc:sldMk cId="63025941" sldId="335"/>
        </pc:sldMkLst>
        <pc:spChg chg="mod">
          <ac:chgData name="tonya elliott" userId="b26a3cea32f22d10" providerId="LiveId" clId="{DFD1B473-BD3D-40AC-AF8E-0FDB3ECEC973}" dt="2025-03-05T11:11:23.007" v="2036" actId="2711"/>
          <ac:spMkLst>
            <pc:docMk/>
            <pc:sldMk cId="63025941" sldId="335"/>
            <ac:spMk id="6" creationId="{38DEDC78-643B-BCEA-C6E8-D1743A03F583}"/>
          </ac:spMkLst>
        </pc:spChg>
      </pc:sldChg>
      <pc:sldChg chg="addSp modSp mod">
        <pc:chgData name="tonya elliott" userId="b26a3cea32f22d10" providerId="LiveId" clId="{DFD1B473-BD3D-40AC-AF8E-0FDB3ECEC973}" dt="2025-03-05T11:22:51.033" v="2083" actId="1076"/>
        <pc:sldMkLst>
          <pc:docMk/>
          <pc:sldMk cId="410397181" sldId="336"/>
        </pc:sldMkLst>
        <pc:spChg chg="mod">
          <ac:chgData name="tonya elliott" userId="b26a3cea32f22d10" providerId="LiveId" clId="{DFD1B473-BD3D-40AC-AF8E-0FDB3ECEC973}" dt="2025-03-05T11:22:48.993" v="2082" actId="20577"/>
          <ac:spMkLst>
            <pc:docMk/>
            <pc:sldMk cId="410397181" sldId="336"/>
            <ac:spMk id="3" creationId="{80C2F8DC-7BD5-E2BC-5753-231389AA8B43}"/>
          </ac:spMkLst>
        </pc:spChg>
        <pc:spChg chg="add">
          <ac:chgData name="tonya elliott" userId="b26a3cea32f22d10" providerId="LiveId" clId="{DFD1B473-BD3D-40AC-AF8E-0FDB3ECEC973}" dt="2025-03-05T11:14:50.376" v="2046"/>
          <ac:spMkLst>
            <pc:docMk/>
            <pc:sldMk cId="410397181" sldId="336"/>
            <ac:spMk id="4" creationId="{9E1B8E8C-FB9E-4BA4-4539-C6D9804C1BAC}"/>
          </ac:spMkLst>
        </pc:spChg>
        <pc:picChg chg="add mod">
          <ac:chgData name="tonya elliott" userId="b26a3cea32f22d10" providerId="LiveId" clId="{DFD1B473-BD3D-40AC-AF8E-0FDB3ECEC973}" dt="2025-03-05T11:22:51.033" v="2083" actId="1076"/>
          <ac:picMkLst>
            <pc:docMk/>
            <pc:sldMk cId="410397181" sldId="336"/>
            <ac:picMk id="6" creationId="{7E974ABE-B4B8-70D0-B57C-026F3B08857E}"/>
          </ac:picMkLst>
        </pc:picChg>
      </pc:sldChg>
      <pc:sldChg chg="addSp modSp mod">
        <pc:chgData name="tonya elliott" userId="b26a3cea32f22d10" providerId="LiveId" clId="{DFD1B473-BD3D-40AC-AF8E-0FDB3ECEC973}" dt="2025-03-05T11:21:45.006" v="2079" actId="14100"/>
        <pc:sldMkLst>
          <pc:docMk/>
          <pc:sldMk cId="808844182" sldId="337"/>
        </pc:sldMkLst>
        <pc:spChg chg="mod">
          <ac:chgData name="tonya elliott" userId="b26a3cea32f22d10" providerId="LiveId" clId="{DFD1B473-BD3D-40AC-AF8E-0FDB3ECEC973}" dt="2025-03-05T11:21:06.349" v="2073" actId="20577"/>
          <ac:spMkLst>
            <pc:docMk/>
            <pc:sldMk cId="808844182" sldId="337"/>
            <ac:spMk id="3" creationId="{B7CBD63C-0E88-6BE3-F53F-7E2C0727543C}"/>
          </ac:spMkLst>
        </pc:spChg>
        <pc:picChg chg="add mod">
          <ac:chgData name="tonya elliott" userId="b26a3cea32f22d10" providerId="LiveId" clId="{DFD1B473-BD3D-40AC-AF8E-0FDB3ECEC973}" dt="2025-03-05T11:21:45.006" v="2079" actId="14100"/>
          <ac:picMkLst>
            <pc:docMk/>
            <pc:sldMk cId="808844182" sldId="337"/>
            <ac:picMk id="5" creationId="{DCB0B74D-1DC3-2C18-875D-E3A81EFC1CCD}"/>
          </ac:picMkLst>
        </pc:picChg>
      </pc:sldChg>
      <pc:sldChg chg="addSp modSp mod">
        <pc:chgData name="tonya elliott" userId="b26a3cea32f22d10" providerId="LiveId" clId="{DFD1B473-BD3D-40AC-AF8E-0FDB3ECEC973}" dt="2025-03-05T13:14:52.744" v="3709" actId="1076"/>
        <pc:sldMkLst>
          <pc:docMk/>
          <pc:sldMk cId="1092028236" sldId="338"/>
        </pc:sldMkLst>
        <pc:spChg chg="mod">
          <ac:chgData name="tonya elliott" userId="b26a3cea32f22d10" providerId="LiveId" clId="{DFD1B473-BD3D-40AC-AF8E-0FDB3ECEC973}" dt="2025-03-05T13:11:29.684" v="3702" actId="6549"/>
          <ac:spMkLst>
            <pc:docMk/>
            <pc:sldMk cId="1092028236" sldId="338"/>
            <ac:spMk id="3" creationId="{2ED6EAFB-4F51-D78B-EE6D-9687194F3E1E}"/>
          </ac:spMkLst>
        </pc:spChg>
        <pc:picChg chg="add mod">
          <ac:chgData name="tonya elliott" userId="b26a3cea32f22d10" providerId="LiveId" clId="{DFD1B473-BD3D-40AC-AF8E-0FDB3ECEC973}" dt="2025-03-05T13:14:52.744" v="3709" actId="1076"/>
          <ac:picMkLst>
            <pc:docMk/>
            <pc:sldMk cId="1092028236" sldId="338"/>
            <ac:picMk id="5" creationId="{9EBBB93E-6E73-3534-F6D5-75B7DFAADD9F}"/>
          </ac:picMkLst>
        </pc:picChg>
      </pc:sldChg>
      <pc:sldChg chg="addSp modSp mod">
        <pc:chgData name="tonya elliott" userId="b26a3cea32f22d10" providerId="LiveId" clId="{DFD1B473-BD3D-40AC-AF8E-0FDB3ECEC973}" dt="2025-03-05T13:16:36.231" v="3717" actId="14100"/>
        <pc:sldMkLst>
          <pc:docMk/>
          <pc:sldMk cId="1734773796" sldId="339"/>
        </pc:sldMkLst>
        <pc:spChg chg="mod">
          <ac:chgData name="tonya elliott" userId="b26a3cea32f22d10" providerId="LiveId" clId="{DFD1B473-BD3D-40AC-AF8E-0FDB3ECEC973}" dt="2025-03-05T13:16:11.577" v="3711" actId="5793"/>
          <ac:spMkLst>
            <pc:docMk/>
            <pc:sldMk cId="1734773796" sldId="339"/>
            <ac:spMk id="3" creationId="{913B4A51-7367-9D15-C5E5-06A93B8E6601}"/>
          </ac:spMkLst>
        </pc:spChg>
        <pc:picChg chg="add mod">
          <ac:chgData name="tonya elliott" userId="b26a3cea32f22d10" providerId="LiveId" clId="{DFD1B473-BD3D-40AC-AF8E-0FDB3ECEC973}" dt="2025-03-05T13:16:36.231" v="3717" actId="14100"/>
          <ac:picMkLst>
            <pc:docMk/>
            <pc:sldMk cId="1734773796" sldId="339"/>
            <ac:picMk id="5" creationId="{4A0011FB-F8AA-2D75-F5C6-B005AD037135}"/>
          </ac:picMkLst>
        </pc:picChg>
      </pc:sldChg>
      <pc:sldChg chg="modSp mod">
        <pc:chgData name="tonya elliott" userId="b26a3cea32f22d10" providerId="LiveId" clId="{DFD1B473-BD3D-40AC-AF8E-0FDB3ECEC973}" dt="2025-03-05T11:51:25.352" v="2809" actId="20577"/>
        <pc:sldMkLst>
          <pc:docMk/>
          <pc:sldMk cId="1534141672" sldId="341"/>
        </pc:sldMkLst>
        <pc:spChg chg="mod">
          <ac:chgData name="tonya elliott" userId="b26a3cea32f22d10" providerId="LiveId" clId="{DFD1B473-BD3D-40AC-AF8E-0FDB3ECEC973}" dt="2025-03-05T11:51:25.352" v="2809" actId="20577"/>
          <ac:spMkLst>
            <pc:docMk/>
            <pc:sldMk cId="1534141672" sldId="341"/>
            <ac:spMk id="3" creationId="{41AE3D96-67EC-8764-8F04-2A9D14A98F85}"/>
          </ac:spMkLst>
        </pc:spChg>
      </pc:sldChg>
      <pc:sldChg chg="modSp mod">
        <pc:chgData name="tonya elliott" userId="b26a3cea32f22d10" providerId="LiveId" clId="{DFD1B473-BD3D-40AC-AF8E-0FDB3ECEC973}" dt="2025-03-05T10:48:13.959" v="1707" actId="255"/>
        <pc:sldMkLst>
          <pc:docMk/>
          <pc:sldMk cId="342026847" sldId="342"/>
        </pc:sldMkLst>
        <pc:spChg chg="mod">
          <ac:chgData name="tonya elliott" userId="b26a3cea32f22d10" providerId="LiveId" clId="{DFD1B473-BD3D-40AC-AF8E-0FDB3ECEC973}" dt="2025-03-05T10:48:13.959" v="1707" actId="255"/>
          <ac:spMkLst>
            <pc:docMk/>
            <pc:sldMk cId="342026847" sldId="342"/>
            <ac:spMk id="3" creationId="{D1564AA7-6511-AC2A-C1A8-A21FAEEB3B4D}"/>
          </ac:spMkLst>
        </pc:spChg>
      </pc:sldChg>
      <pc:sldChg chg="addSp delSp modSp mod">
        <pc:chgData name="tonya elliott" userId="b26a3cea32f22d10" providerId="LiveId" clId="{DFD1B473-BD3D-40AC-AF8E-0FDB3ECEC973}" dt="2025-03-05T10:42:47.564" v="1478"/>
        <pc:sldMkLst>
          <pc:docMk/>
          <pc:sldMk cId="2837619721" sldId="343"/>
        </pc:sldMkLst>
        <pc:spChg chg="mod">
          <ac:chgData name="tonya elliott" userId="b26a3cea32f22d10" providerId="LiveId" clId="{DFD1B473-BD3D-40AC-AF8E-0FDB3ECEC973}" dt="2025-03-04T15:17:03.426" v="911" actId="20577"/>
          <ac:spMkLst>
            <pc:docMk/>
            <pc:sldMk cId="2837619721" sldId="343"/>
            <ac:spMk id="3" creationId="{4A2051DE-BC57-F2CA-8B0D-F12CA24E51AE}"/>
          </ac:spMkLst>
        </pc:spChg>
        <pc:spChg chg="add del mod">
          <ac:chgData name="tonya elliott" userId="b26a3cea32f22d10" providerId="LiveId" clId="{DFD1B473-BD3D-40AC-AF8E-0FDB3ECEC973}" dt="2025-03-05T10:42:47.561" v="1476"/>
          <ac:spMkLst>
            <pc:docMk/>
            <pc:sldMk cId="2837619721" sldId="343"/>
            <ac:spMk id="5" creationId="{7B717772-0E21-E6DA-7396-197A716C4E8E}"/>
          </ac:spMkLst>
        </pc:spChg>
        <pc:spChg chg="add del mod">
          <ac:chgData name="tonya elliott" userId="b26a3cea32f22d10" providerId="LiveId" clId="{DFD1B473-BD3D-40AC-AF8E-0FDB3ECEC973}" dt="2025-03-05T10:42:47.564" v="1478"/>
          <ac:spMkLst>
            <pc:docMk/>
            <pc:sldMk cId="2837619721" sldId="343"/>
            <ac:spMk id="6" creationId="{EA86E1E3-E071-1DE7-E2B4-4622FCBF0CC9}"/>
          </ac:spMkLst>
        </pc:spChg>
        <pc:spChg chg="add mod">
          <ac:chgData name="tonya elliott" userId="b26a3cea32f22d10" providerId="LiveId" clId="{DFD1B473-BD3D-40AC-AF8E-0FDB3ECEC973}" dt="2025-03-05T10:42:25.467" v="1474" actId="20577"/>
          <ac:spMkLst>
            <pc:docMk/>
            <pc:sldMk cId="2837619721" sldId="343"/>
            <ac:spMk id="7" creationId="{E0BE782A-4118-521B-DA7A-168BB10128C6}"/>
          </ac:spMkLst>
        </pc:spChg>
      </pc:sldChg>
      <pc:sldChg chg="addSp delSp modSp new mod">
        <pc:chgData name="tonya elliott" userId="b26a3cea32f22d10" providerId="LiveId" clId="{DFD1B473-BD3D-40AC-AF8E-0FDB3ECEC973}" dt="2025-03-05T10:29:21.435" v="1281" actId="14100"/>
        <pc:sldMkLst>
          <pc:docMk/>
          <pc:sldMk cId="3214197165" sldId="344"/>
        </pc:sldMkLst>
        <pc:spChg chg="mod">
          <ac:chgData name="tonya elliott" userId="b26a3cea32f22d10" providerId="LiveId" clId="{DFD1B473-BD3D-40AC-AF8E-0FDB3ECEC973}" dt="2025-03-05T10:12:17.079" v="1137" actId="255"/>
          <ac:spMkLst>
            <pc:docMk/>
            <pc:sldMk cId="3214197165" sldId="344"/>
            <ac:spMk id="2" creationId="{1D795CB4-E9A9-D2BE-B178-7EBDA3879756}"/>
          </ac:spMkLst>
        </pc:spChg>
        <pc:spChg chg="add del mod">
          <ac:chgData name="tonya elliott" userId="b26a3cea32f22d10" providerId="LiveId" clId="{DFD1B473-BD3D-40AC-AF8E-0FDB3ECEC973}" dt="2025-03-05T10:28:37.992" v="1272" actId="20577"/>
          <ac:spMkLst>
            <pc:docMk/>
            <pc:sldMk cId="3214197165" sldId="344"/>
            <ac:spMk id="3" creationId="{21A21C4B-DFE3-EF21-915F-9778A1EDDD3E}"/>
          </ac:spMkLst>
        </pc:spChg>
        <pc:spChg chg="add del mod">
          <ac:chgData name="tonya elliott" userId="b26a3cea32f22d10" providerId="LiveId" clId="{DFD1B473-BD3D-40AC-AF8E-0FDB3ECEC973}" dt="2025-03-05T10:28:36.382" v="1271" actId="14100"/>
          <ac:spMkLst>
            <pc:docMk/>
            <pc:sldMk cId="3214197165" sldId="344"/>
            <ac:spMk id="4" creationId="{D1D9B304-1FC0-B89B-6476-B446EB5218F0}"/>
          </ac:spMkLst>
        </pc:spChg>
        <pc:spChg chg="add mod">
          <ac:chgData name="tonya elliott" userId="b26a3cea32f22d10" providerId="LiveId" clId="{DFD1B473-BD3D-40AC-AF8E-0FDB3ECEC973}" dt="2025-03-05T10:28:27.033" v="1268" actId="478"/>
          <ac:spMkLst>
            <pc:docMk/>
            <pc:sldMk cId="3214197165" sldId="344"/>
            <ac:spMk id="5" creationId="{281F9C55-9F56-5428-F987-79092ECEDD22}"/>
          </ac:spMkLst>
        </pc:spChg>
        <pc:picChg chg="add mod">
          <ac:chgData name="tonya elliott" userId="b26a3cea32f22d10" providerId="LiveId" clId="{DFD1B473-BD3D-40AC-AF8E-0FDB3ECEC973}" dt="2025-03-05T10:29:21.435" v="1281" actId="14100"/>
          <ac:picMkLst>
            <pc:docMk/>
            <pc:sldMk cId="3214197165" sldId="344"/>
            <ac:picMk id="7" creationId="{BE50558A-B5A5-B28F-D26F-C59523A58285}"/>
          </ac:picMkLst>
        </pc:picChg>
      </pc:sldChg>
      <pc:sldChg chg="addSp delSp modSp new mod">
        <pc:chgData name="tonya elliott" userId="b26a3cea32f22d10" providerId="LiveId" clId="{DFD1B473-BD3D-40AC-AF8E-0FDB3ECEC973}" dt="2025-03-05T10:32:29.685" v="1287" actId="1076"/>
        <pc:sldMkLst>
          <pc:docMk/>
          <pc:sldMk cId="3258225277" sldId="345"/>
        </pc:sldMkLst>
        <pc:spChg chg="mod">
          <ac:chgData name="tonya elliott" userId="b26a3cea32f22d10" providerId="LiveId" clId="{DFD1B473-BD3D-40AC-AF8E-0FDB3ECEC973}" dt="2025-03-05T10:16:52.235" v="1221" actId="20577"/>
          <ac:spMkLst>
            <pc:docMk/>
            <pc:sldMk cId="3258225277" sldId="345"/>
            <ac:spMk id="2" creationId="{82BC9197-8142-AAF3-DAC2-2DC2F05A8A60}"/>
          </ac:spMkLst>
        </pc:spChg>
        <pc:spChg chg="del mod">
          <ac:chgData name="tonya elliott" userId="b26a3cea32f22d10" providerId="LiveId" clId="{DFD1B473-BD3D-40AC-AF8E-0FDB3ECEC973}" dt="2025-03-05T10:18:52.921" v="1246" actId="478"/>
          <ac:spMkLst>
            <pc:docMk/>
            <pc:sldMk cId="3258225277" sldId="345"/>
            <ac:spMk id="3" creationId="{3F6B209E-EB49-0A9D-B4DF-94E257A7889C}"/>
          </ac:spMkLst>
        </pc:spChg>
        <pc:spChg chg="add mod">
          <ac:chgData name="tonya elliott" userId="b26a3cea32f22d10" providerId="LiveId" clId="{DFD1B473-BD3D-40AC-AF8E-0FDB3ECEC973}" dt="2025-03-05T10:31:58.800" v="1282" actId="1076"/>
          <ac:spMkLst>
            <pc:docMk/>
            <pc:sldMk cId="3258225277" sldId="345"/>
            <ac:spMk id="5" creationId="{592A86A7-ADA4-7511-8616-EAE8BD3B788B}"/>
          </ac:spMkLst>
        </pc:spChg>
        <pc:picChg chg="add mod">
          <ac:chgData name="tonya elliott" userId="b26a3cea32f22d10" providerId="LiveId" clId="{DFD1B473-BD3D-40AC-AF8E-0FDB3ECEC973}" dt="2025-03-05T10:32:29.685" v="1287" actId="1076"/>
          <ac:picMkLst>
            <pc:docMk/>
            <pc:sldMk cId="3258225277" sldId="345"/>
            <ac:picMk id="6" creationId="{AD5B2459-B0FE-5412-761F-3F4E2F79AEB0}"/>
          </ac:picMkLst>
        </pc:picChg>
      </pc:sldChg>
      <pc:sldChg chg="modSp new mod">
        <pc:chgData name="tonya elliott" userId="b26a3cea32f22d10" providerId="LiveId" clId="{DFD1B473-BD3D-40AC-AF8E-0FDB3ECEC973}" dt="2025-03-05T11:35:28.135" v="2690" actId="20577"/>
        <pc:sldMkLst>
          <pc:docMk/>
          <pc:sldMk cId="1948304735" sldId="346"/>
        </pc:sldMkLst>
        <pc:spChg chg="mod">
          <ac:chgData name="tonya elliott" userId="b26a3cea32f22d10" providerId="LiveId" clId="{DFD1B473-BD3D-40AC-AF8E-0FDB3ECEC973}" dt="2025-03-05T11:28:40.219" v="2385" actId="20577"/>
          <ac:spMkLst>
            <pc:docMk/>
            <pc:sldMk cId="1948304735" sldId="346"/>
            <ac:spMk id="2" creationId="{79028E09-1D4A-2E4F-AD0E-BFC9EFE90868}"/>
          </ac:spMkLst>
        </pc:spChg>
        <pc:spChg chg="mod">
          <ac:chgData name="tonya elliott" userId="b26a3cea32f22d10" providerId="LiveId" clId="{DFD1B473-BD3D-40AC-AF8E-0FDB3ECEC973}" dt="2025-03-05T11:35:28.135" v="2690" actId="20577"/>
          <ac:spMkLst>
            <pc:docMk/>
            <pc:sldMk cId="1948304735" sldId="346"/>
            <ac:spMk id="3" creationId="{0DDE8471-1882-0700-0999-451D5F909581}"/>
          </ac:spMkLst>
        </pc:spChg>
      </pc:sldChg>
      <pc:sldChg chg="modSp new mod">
        <pc:chgData name="tonya elliott" userId="b26a3cea32f22d10" providerId="LiveId" clId="{DFD1B473-BD3D-40AC-AF8E-0FDB3ECEC973}" dt="2025-03-05T13:01:19.283" v="3514" actId="113"/>
        <pc:sldMkLst>
          <pc:docMk/>
          <pc:sldMk cId="1873264112" sldId="347"/>
        </pc:sldMkLst>
        <pc:spChg chg="mod">
          <ac:chgData name="tonya elliott" userId="b26a3cea32f22d10" providerId="LiveId" clId="{DFD1B473-BD3D-40AC-AF8E-0FDB3ECEC973}" dt="2025-03-05T13:01:19.283" v="3514" actId="113"/>
          <ac:spMkLst>
            <pc:docMk/>
            <pc:sldMk cId="1873264112" sldId="347"/>
            <ac:spMk id="2" creationId="{F8A0505B-6585-0F22-A9E2-0408FA58A36D}"/>
          </ac:spMkLst>
        </pc:spChg>
        <pc:spChg chg="mod">
          <ac:chgData name="tonya elliott" userId="b26a3cea32f22d10" providerId="LiveId" clId="{DFD1B473-BD3D-40AC-AF8E-0FDB3ECEC973}" dt="2025-03-05T12:11:44.531" v="2985" actId="5793"/>
          <ac:spMkLst>
            <pc:docMk/>
            <pc:sldMk cId="1873264112" sldId="347"/>
            <ac:spMk id="3" creationId="{6FECF9C7-AE49-AD68-30B2-FB8A786A7C24}"/>
          </ac:spMkLst>
        </pc:spChg>
      </pc:sldChg>
      <pc:sldChg chg="addSp delSp modSp new mod">
        <pc:chgData name="tonya elliott" userId="b26a3cea32f22d10" providerId="LiveId" clId="{DFD1B473-BD3D-40AC-AF8E-0FDB3ECEC973}" dt="2025-03-05T13:05:55.046" v="3538" actId="113"/>
        <pc:sldMkLst>
          <pc:docMk/>
          <pc:sldMk cId="638655863" sldId="348"/>
        </pc:sldMkLst>
        <pc:spChg chg="mod">
          <ac:chgData name="tonya elliott" userId="b26a3cea32f22d10" providerId="LiveId" clId="{DFD1B473-BD3D-40AC-AF8E-0FDB3ECEC973}" dt="2025-03-05T12:28:03.234" v="3050" actId="20577"/>
          <ac:spMkLst>
            <pc:docMk/>
            <pc:sldMk cId="638655863" sldId="348"/>
            <ac:spMk id="2" creationId="{1E8744AC-77D8-1494-A4AD-5D1C09114E21}"/>
          </ac:spMkLst>
        </pc:spChg>
        <pc:spChg chg="add del mod">
          <ac:chgData name="tonya elliott" userId="b26a3cea32f22d10" providerId="LiveId" clId="{DFD1B473-BD3D-40AC-AF8E-0FDB3ECEC973}" dt="2025-03-05T13:05:55.046" v="3538" actId="113"/>
          <ac:spMkLst>
            <pc:docMk/>
            <pc:sldMk cId="638655863" sldId="348"/>
            <ac:spMk id="3" creationId="{AA758E3D-93AE-0510-E156-FC5F642B0B23}"/>
          </ac:spMkLst>
        </pc:spChg>
        <pc:spChg chg="add mod">
          <ac:chgData name="tonya elliott" userId="b26a3cea32f22d10" providerId="LiveId" clId="{DFD1B473-BD3D-40AC-AF8E-0FDB3ECEC973}" dt="2025-03-05T12:28:26.785" v="3052"/>
          <ac:spMkLst>
            <pc:docMk/>
            <pc:sldMk cId="638655863" sldId="348"/>
            <ac:spMk id="4" creationId="{6AC9F0BC-8319-5664-51E5-B1D1AEEA5783}"/>
          </ac:spMkLst>
        </pc:spChg>
      </pc:sldChg>
      <pc:sldChg chg="modSp new mod">
        <pc:chgData name="tonya elliott" userId="b26a3cea32f22d10" providerId="LiveId" clId="{DFD1B473-BD3D-40AC-AF8E-0FDB3ECEC973}" dt="2025-03-05T13:00:44.286" v="3513" actId="20577"/>
        <pc:sldMkLst>
          <pc:docMk/>
          <pc:sldMk cId="152360624" sldId="349"/>
        </pc:sldMkLst>
        <pc:spChg chg="mod">
          <ac:chgData name="tonya elliott" userId="b26a3cea32f22d10" providerId="LiveId" clId="{DFD1B473-BD3D-40AC-AF8E-0FDB3ECEC973}" dt="2025-03-05T12:34:17.232" v="3084" actId="20577"/>
          <ac:spMkLst>
            <pc:docMk/>
            <pc:sldMk cId="152360624" sldId="349"/>
            <ac:spMk id="2" creationId="{6E1D9172-AC4D-F566-768E-BD36A7A8A51D}"/>
          </ac:spMkLst>
        </pc:spChg>
        <pc:spChg chg="mod">
          <ac:chgData name="tonya elliott" userId="b26a3cea32f22d10" providerId="LiveId" clId="{DFD1B473-BD3D-40AC-AF8E-0FDB3ECEC973}" dt="2025-03-05T13:00:44.286" v="3513" actId="20577"/>
          <ac:spMkLst>
            <pc:docMk/>
            <pc:sldMk cId="152360624" sldId="349"/>
            <ac:spMk id="3" creationId="{070237F3-0FA3-109B-61EF-540578C25E17}"/>
          </ac:spMkLst>
        </pc:spChg>
      </pc:sldChg>
      <pc:sldChg chg="modSp new mod">
        <pc:chgData name="tonya elliott" userId="b26a3cea32f22d10" providerId="LiveId" clId="{DFD1B473-BD3D-40AC-AF8E-0FDB3ECEC973}" dt="2025-03-05T13:04:12.867" v="3537" actId="20577"/>
        <pc:sldMkLst>
          <pc:docMk/>
          <pc:sldMk cId="98472811" sldId="350"/>
        </pc:sldMkLst>
        <pc:spChg chg="mod">
          <ac:chgData name="tonya elliott" userId="b26a3cea32f22d10" providerId="LiveId" clId="{DFD1B473-BD3D-40AC-AF8E-0FDB3ECEC973}" dt="2025-03-05T12:44:42.387" v="3139" actId="113"/>
          <ac:spMkLst>
            <pc:docMk/>
            <pc:sldMk cId="98472811" sldId="350"/>
            <ac:spMk id="2" creationId="{EE4E8329-284F-B114-1652-BDA43ECC89DE}"/>
          </ac:spMkLst>
        </pc:spChg>
        <pc:spChg chg="mod">
          <ac:chgData name="tonya elliott" userId="b26a3cea32f22d10" providerId="LiveId" clId="{DFD1B473-BD3D-40AC-AF8E-0FDB3ECEC973}" dt="2025-03-05T13:04:12.867" v="3537" actId="20577"/>
          <ac:spMkLst>
            <pc:docMk/>
            <pc:sldMk cId="98472811" sldId="350"/>
            <ac:spMk id="3" creationId="{4BF4DC6F-D382-E221-E21A-8548ADF91E2D}"/>
          </ac:spMkLst>
        </pc:spChg>
      </pc:sldChg>
      <pc:sldChg chg="new del">
        <pc:chgData name="tonya elliott" userId="b26a3cea32f22d10" providerId="LiveId" clId="{DFD1B473-BD3D-40AC-AF8E-0FDB3ECEC973}" dt="2025-03-05T12:46:54.839" v="3157" actId="47"/>
        <pc:sldMkLst>
          <pc:docMk/>
          <pc:sldMk cId="1556911540" sldId="35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2T05:17:21.135"/>
    </inkml:context>
    <inkml:brush xml:id="br0">
      <inkml:brushProperty name="width" value="0.05" units="cm"/>
      <inkml:brushProperty name="height" value="0.05" units="cm"/>
      <inkml:brushProperty name="color" value="#E71224"/>
    </inkml:brush>
  </inkml:definitions>
  <inkml:trace contextRef="#ctx0" brushRef="#br0">1492 521 24575,'0'-3'0,"0"0"0,0 1 0,0-1 0,0 0 0,0 1 0,0-1 0,-1 0 0,1 1 0,-1-1 0,0 1 0,-1-4 0,-18-57 0,12 35 0,-24-53 0,23 61 0,-2 0 0,0 1 0,-2 0 0,0 1 0,0 1 0,-2 0 0,0 0 0,-1 2 0,-1 0 0,0 1 0,-1 1 0,0 0 0,-1 1 0,-1 1 0,-29-11 0,12 9 0,-1 3 0,0 0 0,-1 3 0,0 1 0,0 2 0,-74 3 0,80 1 0,-1 3 0,1 0 0,-1 2 0,1 2 0,1 1 0,0 1 0,0 2 0,0 2 0,2 0 0,-1 2 0,2 1 0,0 2 0,1 1 0,1 0 0,-39 38 0,37-24 0,0 1 0,3 1 0,0 1 0,3 1 0,1 1 0,2 1 0,1 1 0,2 1 0,2 0 0,-17 78 0,26-83 0,1 0 0,1-1 0,2 1 0,2 1 0,1-1 0,2 0 0,2-1 0,1 1 0,1-1 0,2 0 0,18 44 0,-13-42 0,2-1 0,1-1 0,37 58 0,-43-78 0,0 0 0,1-1 0,1-1 0,0 0 0,1-1 0,0 0 0,1-1 0,0-1 0,1 0 0,19 9 0,-12-9 0,0-1 0,0-1 0,1-1 0,-1-1 0,1-1 0,1-1 0,-1-1 0,1-1 0,-1-1 0,1-2 0,-1 0 0,1-2 0,-1 0 0,0-2 0,0-1 0,0 0 0,35-16 0,-28 7 0,0 0 0,0-3 0,-2 0 0,0-2 0,-2-1 0,0-1 0,-1-1 0,-1-2 0,-1 0 0,-2-2 0,-1 0 0,0-2 0,-3 0 0,0-1 0,-2-1 0,-1 0 0,-1-1 0,-2-1 0,9-40 0,-16 51 0,-2 0 0,-1 0 0,-1 1 0,-1-1 0,0 0 0,-2 0 0,-7-39 0,-7-1 0,-30-79 0,34 109 0,-3-22-1365,14 45-5461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2T05:17:26.334"/>
    </inkml:context>
    <inkml:brush xml:id="br0">
      <inkml:brushProperty name="width" value="0.05" units="cm"/>
      <inkml:brushProperty name="height" value="0.05" units="cm"/>
      <inkml:brushProperty name="color" value="#E71224"/>
    </inkml:brush>
  </inkml:definitions>
  <inkml:trace contextRef="#ctx0" brushRef="#br0">960 764 24575,'1'3'0,"1"1"0,-1 0 0,1-1 0,0 0 0,-1 1 0,1-1 0,1 0 0,3 5 0,-5-7 0,-1-1 0,0 0 0,0 0 0,0 0 0,0 1 0,1-1 0,-1 0 0,0 0 0,0 0 0,0 0 0,0 0 0,0 0 0,1 0 0,-1 0 0,0 0 0,0 0 0,0 0 0,0 0 0,1 0 0,-1 0 0,0 1 0,0-1 0,0 0 0,0-1 0,1 1 0,-1 0 0,0 0 0,0 0 0,0 0 0,0 0 0,1 0 0,-1 0 0,0 0 0,0 0 0,0 0 0,0 0 0,0 0 0,1 0 0,-1-1 0,0 1 0,0 0 0,0 0 0,0 0 0,0 0 0,0 0 0,0-1 0,8-11 0,2-13 0,48-182 0,-49 168 0,-2-2 0,-1 1 0,-1-51 0,-5 77 0,-1 1 0,0 0 0,-1 0 0,0-1 0,-1 1 0,-1 1 0,0-1 0,-1 0 0,0 1 0,-1 0 0,0 0 0,-1 1 0,0 0 0,-16-19 0,10 17 0,1 1 0,-1 1 0,-1 0 0,0 1 0,-1 0 0,0 1 0,0 1 0,-1 0 0,0 1 0,-33-9 0,21 9 0,-1 1 0,1 2 0,-1 1 0,-1 1 0,1 2 0,0 1 0,0 1 0,0 1 0,0 2 0,1 0 0,-30 11 0,30-7 0,0 1 0,1 2 0,0 0 0,1 2 0,0 1 0,1 1 0,1 1 0,0 1 0,1 1 0,-37 41 0,47-44 0,2 2 0,0-1 0,0 2 0,2-1 0,0 1 0,1 1 0,1-1 0,-6 30 0,1 12 0,-8 94 0,17-116 0,2 1 0,1 0 0,2 0 0,14 71 0,-11-88 0,1 0 0,1 0 0,1 0 0,1-1 0,1-1 0,1 1 0,1-2 0,0 0 0,22 26 0,-25-36 0,1-1 0,1 0 0,0 0 0,0-1 0,1 0 0,0-1 0,0 0 0,0-1 0,1 0 0,0-1 0,0-1 0,1 0 0,-1-1 0,1 0 0,-1-1 0,1-1 0,20 0 0,1-1 0,-1-2 0,0-2 0,0 0 0,0-3 0,63-20 0,-52 10 0,-2-1 0,0-2 0,-1-2 0,-1-1 0,-1-3 0,-1-1 0,-1-2 0,-2-2 0,40-43 0,-63 60 0,0-2 0,-2 1 0,0-2 0,0 1 0,-2-2 0,15-35 0,-20 41 0,0-1 0,-1 0 0,0 0 0,-1 0 0,-1 0 0,0 0 0,0-1 0,-1 1 0,-1 0 0,0 0 0,-4-16 0,-20-57-1365,20 69-5461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2T05:17:30.134"/>
    </inkml:context>
    <inkml:brush xml:id="br0">
      <inkml:brushProperty name="width" value="0.05" units="cm"/>
      <inkml:brushProperty name="height" value="0.05" units="cm"/>
      <inkml:brushProperty name="color" value="#E71224"/>
    </inkml:brush>
  </inkml:definitions>
  <inkml:trace contextRef="#ctx0" brushRef="#br0">1114 920 24575,'11'0'0,"-11"0"0,1 0 0,-1 0 0,1 0 0,-1 0 0,1 0 0,0 0 0,-1 0 0,1 0 0,-1 0 0,1 0 0,0 0 0,-1 0 0,1-1 0,-1 1 0,1 0 0,-1 0 0,1-1 0,-1 1 0,1 0 0,-1-1 0,1 1 0,-1 0 0,0-1 0,1 1 0,-1-1 0,1 1 0,-1-1 0,0 1 0,1-1 0,-1 0 0,5-5 0,-1 0 0,1-1 0,-1 1 0,-1-1 0,1 0 0,-1 0 0,-1-1 0,1 1 0,-1-1 0,2-12 0,0-10 0,1-39 0,-5 69 0,0-35 0,-2 0 0,-2 0 0,0 0 0,-3 0 0,-1 1 0,-1 0 0,-2 0 0,-1 1 0,-2 1 0,-1 0 0,-2 1 0,-1 1 0,-1 0 0,-39-45 0,42 58 0,-1 0 0,0 1 0,-2 1 0,0 1 0,0 0 0,-1 2 0,-1 0 0,0 1 0,-1 1 0,0 1 0,0 1 0,-1 1 0,0 1 0,0 1 0,-31-2 0,34 5 0,0 1 0,0 1 0,0 1 0,1 0 0,-1 2 0,0 0 0,0 1 0,1 2 0,0-1 0,0 2 0,1 1 0,0 0 0,0 1 0,0 1 0,1 1 0,1 0 0,0 1 0,-20 21 0,11-6 0,1 1 0,2 1 0,1 2 0,2 0 0,0 0 0,2 2 0,-23 66 0,22-46 0,4 0 0,1 1 0,3 0 0,-5 89 0,14-114 0,1 0 0,2 0 0,1-1 0,12 55 0,-10-66 0,0-1 0,0 0 0,1 0 0,1-1 0,1 1 0,0-2 0,1 1 0,1-1 0,18 21 0,-20-28 0,0-1 0,0 0 0,0 0 0,1-1 0,0 0 0,0-1 0,0 0 0,1 0 0,-1-1 0,1 0 0,0-1 0,0 0 0,0 0 0,0-1 0,0 0 0,12-1 0,14-2 0,0-1 0,-1-1 0,43-12 0,29-13-341,-1-5 0,-2-4-1,172-90 1,-250 114-6485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2T05:18:43.549"/>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2T05:18:56.903"/>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6733" cy="468154"/>
          </a:xfrm>
          <a:prstGeom prst="rect">
            <a:avLst/>
          </a:prstGeom>
          <a:noFill/>
          <a:ln>
            <a:noFill/>
          </a:ln>
        </p:spPr>
        <p:txBody>
          <a:bodyPr spcFirstLastPara="1" wrap="square" lIns="93925" tIns="46950" rIns="93925" bIns="4695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4" name="Google Shape;4;n"/>
          <p:cNvSpPr txBox="1">
            <a:spLocks noGrp="1"/>
          </p:cNvSpPr>
          <p:nvPr>
            <p:ph type="dt" idx="10"/>
          </p:nvPr>
        </p:nvSpPr>
        <p:spPr>
          <a:xfrm>
            <a:off x="4008705" y="0"/>
            <a:ext cx="3066733" cy="468154"/>
          </a:xfrm>
          <a:prstGeom prst="rect">
            <a:avLst/>
          </a:prstGeom>
          <a:noFill/>
          <a:ln>
            <a:noFill/>
          </a:ln>
        </p:spPr>
        <p:txBody>
          <a:bodyPr spcFirstLastPara="1" wrap="square" lIns="93925" tIns="46950" rIns="93925" bIns="4695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5" name="Google Shape;5;n"/>
          <p:cNvSpPr>
            <a:spLocks noGrp="1" noRot="1" noChangeAspect="1"/>
          </p:cNvSpPr>
          <p:nvPr>
            <p:ph type="sldImg" idx="3"/>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447461"/>
            <a:ext cx="5661660" cy="4213384"/>
          </a:xfrm>
          <a:prstGeom prst="rect">
            <a:avLst/>
          </a:prstGeom>
          <a:noFill/>
          <a:ln>
            <a:noFill/>
          </a:ln>
        </p:spPr>
        <p:txBody>
          <a:bodyPr spcFirstLastPara="1" wrap="square" lIns="93925" tIns="46950" rIns="93925" bIns="469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296"/>
            <a:ext cx="3066733" cy="468154"/>
          </a:xfrm>
          <a:prstGeom prst="rect">
            <a:avLst/>
          </a:prstGeom>
          <a:noFill/>
          <a:ln>
            <a:noFill/>
          </a:ln>
        </p:spPr>
        <p:txBody>
          <a:bodyPr spcFirstLastPara="1" wrap="square" lIns="93925" tIns="46950" rIns="93925" bIns="4695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8" name="Google Shape;8;n"/>
          <p:cNvSpPr txBox="1">
            <a:spLocks noGrp="1"/>
          </p:cNvSpPr>
          <p:nvPr>
            <p:ph type="sldNum" idx="12"/>
          </p:nvPr>
        </p:nvSpPr>
        <p:spPr>
          <a:xfrm>
            <a:off x="4008705" y="8893296"/>
            <a:ext cx="3066733" cy="468154"/>
          </a:xfrm>
          <a:prstGeom prst="rect">
            <a:avLst/>
          </a:prstGeom>
          <a:noFill/>
          <a:ln>
            <a:noFill/>
          </a:ln>
        </p:spPr>
        <p:txBody>
          <a:bodyPr spcFirstLastPara="1" wrap="square" lIns="93925" tIns="46950" rIns="93925" bIns="469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707708" y="4447461"/>
            <a:ext cx="5661660" cy="4213384"/>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None/>
            </a:pPr>
            <a:endParaRPr dirty="0"/>
          </a:p>
        </p:txBody>
      </p:sp>
      <p:sp>
        <p:nvSpPr>
          <p:cNvPr id="100" name="Google Shape;100;p1:notes"/>
          <p:cNvSpPr txBox="1">
            <a:spLocks noGrp="1"/>
          </p:cNvSpPr>
          <p:nvPr>
            <p:ph type="sldNum" idx="12"/>
          </p:nvPr>
        </p:nvSpPr>
        <p:spPr>
          <a:xfrm>
            <a:off x="4008705" y="8893296"/>
            <a:ext cx="3066733"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1</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707708" y="4447461"/>
            <a:ext cx="5661660" cy="4213384"/>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None/>
            </a:pPr>
            <a:endParaRPr dirty="0"/>
          </a:p>
        </p:txBody>
      </p:sp>
      <p:sp>
        <p:nvSpPr>
          <p:cNvPr id="108" name="Google Shape;108;p2:notes"/>
          <p:cNvSpPr txBox="1">
            <a:spLocks noGrp="1"/>
          </p:cNvSpPr>
          <p:nvPr>
            <p:ph type="sldNum" idx="12"/>
          </p:nvPr>
        </p:nvSpPr>
        <p:spPr>
          <a:xfrm>
            <a:off x="4008705" y="8893296"/>
            <a:ext cx="3066733"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3</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31:notes"/>
          <p:cNvSpPr txBox="1">
            <a:spLocks noGrp="1"/>
          </p:cNvSpPr>
          <p:nvPr>
            <p:ph type="body" idx="1"/>
          </p:nvPr>
        </p:nvSpPr>
        <p:spPr>
          <a:xfrm>
            <a:off x="707708" y="4447461"/>
            <a:ext cx="5661660" cy="4213384"/>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None/>
            </a:pPr>
            <a:endParaRPr dirty="0"/>
          </a:p>
        </p:txBody>
      </p:sp>
      <p:sp>
        <p:nvSpPr>
          <p:cNvPr id="241" name="Google Shape;241;p31:notes"/>
          <p:cNvSpPr txBox="1">
            <a:spLocks noGrp="1"/>
          </p:cNvSpPr>
          <p:nvPr>
            <p:ph type="sldNum" idx="12"/>
          </p:nvPr>
        </p:nvSpPr>
        <p:spPr>
          <a:xfrm>
            <a:off x="4008705" y="8893296"/>
            <a:ext cx="3066733"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41</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32:notes"/>
          <p:cNvSpPr txBox="1">
            <a:spLocks noGrp="1"/>
          </p:cNvSpPr>
          <p:nvPr>
            <p:ph type="body" idx="1"/>
          </p:nvPr>
        </p:nvSpPr>
        <p:spPr>
          <a:xfrm>
            <a:off x="707708" y="4447461"/>
            <a:ext cx="5661660" cy="4213384"/>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None/>
            </a:pPr>
            <a:endParaRPr dirty="0"/>
          </a:p>
        </p:txBody>
      </p:sp>
      <p:sp>
        <p:nvSpPr>
          <p:cNvPr id="248" name="Google Shape;248;p32:notes"/>
          <p:cNvSpPr txBox="1">
            <a:spLocks noGrp="1"/>
          </p:cNvSpPr>
          <p:nvPr>
            <p:ph type="sldNum" idx="12"/>
          </p:nvPr>
        </p:nvSpPr>
        <p:spPr>
          <a:xfrm>
            <a:off x="4008705" y="8893296"/>
            <a:ext cx="3066733"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43</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pic>
        <p:nvPicPr>
          <p:cNvPr id="17" name="Google Shape;17;p2" descr="nativeamericanhm_pg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 name="Google Shape;18;p2"/>
          <p:cNvSpPr txBox="1">
            <a:spLocks noGrp="1"/>
          </p:cNvSpPr>
          <p:nvPr>
            <p:ph type="ctrTitle"/>
          </p:nvPr>
        </p:nvSpPr>
        <p:spPr>
          <a:xfrm>
            <a:off x="685800" y="2819400"/>
            <a:ext cx="7772400" cy="20574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219200" y="381000"/>
            <a:ext cx="6400800" cy="9144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SzPts val="2400"/>
              <a:buFont typeface="Gill Sans"/>
              <a:buNone/>
              <a:defRPr sz="2400"/>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body" idx="1"/>
          </p:nvPr>
        </p:nvSpPr>
        <p:spPr>
          <a:xfrm rot="5400000">
            <a:off x="2209800" y="-533400"/>
            <a:ext cx="4724400"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74" name="Google Shape;7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4724400" y="1981200"/>
            <a:ext cx="5867400" cy="20574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body" idx="1"/>
          </p:nvPr>
        </p:nvSpPr>
        <p:spPr>
          <a:xfrm rot="5400000">
            <a:off x="533400" y="0"/>
            <a:ext cx="5867400"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0" name="Google Shape;8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over Content" type="txOverObj">
  <p:cSld name="TEXT_OVER_OBJEC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457200" y="1219200"/>
            <a:ext cx="8229600" cy="2286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6" name="Google Shape;86;p13"/>
          <p:cNvSpPr txBox="1">
            <a:spLocks noGrp="1"/>
          </p:cNvSpPr>
          <p:nvPr>
            <p:ph type="body" idx="2"/>
          </p:nvPr>
        </p:nvSpPr>
        <p:spPr>
          <a:xfrm>
            <a:off x="457200" y="3657600"/>
            <a:ext cx="8229600" cy="22860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7" name="Google Shape;87;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457200" y="1219200"/>
            <a:ext cx="4038600" cy="472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3" name="Google Shape;93;p14"/>
          <p:cNvSpPr>
            <a:spLocks noGrp="1"/>
          </p:cNvSpPr>
          <p:nvPr>
            <p:ph type="clipArt" idx="2"/>
          </p:nvPr>
        </p:nvSpPr>
        <p:spPr>
          <a:xfrm>
            <a:off x="4648200" y="1219200"/>
            <a:ext cx="4038600" cy="4724400"/>
          </a:xfrm>
          <a:prstGeom prst="rect">
            <a:avLst/>
          </a:prstGeom>
          <a:noFill/>
          <a:ln>
            <a:noFill/>
          </a:ln>
        </p:spPr>
        <p:txBody>
          <a:bodyPr spcFirstLastPara="1" wrap="square" lIns="91425" tIns="45700" rIns="91425" bIns="45700" anchor="t" anchorCtr="0">
            <a:noAutofit/>
          </a:bodyPr>
          <a:lstStyle>
            <a:lvl1pPr marR="0" lvl="0" algn="l" rtl="0">
              <a:spcBef>
                <a:spcPts val="560"/>
              </a:spcBef>
              <a:spcAft>
                <a:spcPts val="0"/>
              </a:spcAft>
              <a:buClr>
                <a:schemeClr val="dk1"/>
              </a:buClr>
              <a:buSzPts val="2800"/>
              <a:buFont typeface="Gill Sans"/>
              <a:buChar char="•"/>
              <a:defRPr sz="2800" b="0" i="0" u="none" strike="noStrike" cap="none">
                <a:solidFill>
                  <a:srgbClr val="000000"/>
                </a:solidFill>
                <a:latin typeface="Gill Sans"/>
                <a:ea typeface="Gill Sans"/>
                <a:cs typeface="Gill Sans"/>
                <a:sym typeface="Gill Sans"/>
              </a:defRPr>
            </a:lvl1pPr>
            <a:lvl2pPr marR="0" lvl="1" algn="l" rtl="0">
              <a:spcBef>
                <a:spcPts val="520"/>
              </a:spcBef>
              <a:spcAft>
                <a:spcPts val="0"/>
              </a:spcAft>
              <a:buClr>
                <a:schemeClr val="dk1"/>
              </a:buClr>
              <a:buSzPts val="2600"/>
              <a:buFont typeface="Gill Sans"/>
              <a:buChar char="•"/>
              <a:defRPr sz="2600" b="0" i="0" u="none" strike="noStrike" cap="none">
                <a:solidFill>
                  <a:srgbClr val="000000"/>
                </a:solidFill>
                <a:latin typeface="Gill Sans"/>
                <a:ea typeface="Gill Sans"/>
                <a:cs typeface="Gill Sans"/>
                <a:sym typeface="Gill Sans"/>
              </a:defRPr>
            </a:lvl2pPr>
            <a:lvl3pPr marR="0" lvl="2" algn="l" rtl="0">
              <a:spcBef>
                <a:spcPts val="480"/>
              </a:spcBef>
              <a:spcAft>
                <a:spcPts val="0"/>
              </a:spcAft>
              <a:buClr>
                <a:schemeClr val="dk1"/>
              </a:buClr>
              <a:buSzPts val="2400"/>
              <a:buFont typeface="Gill Sans"/>
              <a:buChar char="•"/>
              <a:defRPr sz="2400" b="0" i="0" u="none" strike="noStrike" cap="none">
                <a:solidFill>
                  <a:srgbClr val="000000"/>
                </a:solidFill>
                <a:latin typeface="Gill Sans"/>
                <a:ea typeface="Gill Sans"/>
                <a:cs typeface="Gill Sans"/>
                <a:sym typeface="Gill Sans"/>
              </a:defRPr>
            </a:lvl3pPr>
            <a:lvl4pPr marR="0" lvl="3"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4pPr>
            <a:lvl5pPr marR="0" lvl="4"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5pPr>
            <a:lvl6pPr marR="0" lvl="5"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6pPr>
            <a:lvl7pPr marR="0" lvl="6"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7pPr>
            <a:lvl8pPr marR="0" lvl="7"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8pPr>
            <a:lvl9pPr marR="0" lvl="8"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9pPr>
          </a:lstStyle>
          <a:p>
            <a:endParaRPr dirty="0"/>
          </a:p>
        </p:txBody>
      </p:sp>
      <p:sp>
        <p:nvSpPr>
          <p:cNvPr id="94" name="Google Shape;94;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5" name="Google Shape;95;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6" name="Google Shape;96;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57200" y="1219200"/>
            <a:ext cx="8229600" cy="4724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 name="Google Shape;2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Font typeface="Gill Sans"/>
              <a:buNone/>
              <a:defRPr sz="2000"/>
            </a:lvl1pPr>
            <a:lvl2pPr marL="914400" lvl="1" indent="-228600" algn="l">
              <a:spcBef>
                <a:spcPts val="360"/>
              </a:spcBef>
              <a:spcAft>
                <a:spcPts val="0"/>
              </a:spcAft>
              <a:buSzPts val="1800"/>
              <a:buFont typeface="Gill Sans"/>
              <a:buNone/>
              <a:defRPr sz="1800"/>
            </a:lvl2pPr>
            <a:lvl3pPr marL="1371600" lvl="2" indent="-228600" algn="l">
              <a:spcBef>
                <a:spcPts val="320"/>
              </a:spcBef>
              <a:spcAft>
                <a:spcPts val="0"/>
              </a:spcAft>
              <a:buSzPts val="1600"/>
              <a:buFont typeface="Gill Sans"/>
              <a:buNone/>
              <a:defRPr sz="1600"/>
            </a:lvl3pPr>
            <a:lvl4pPr marL="1828800" lvl="3" indent="-228600" algn="l">
              <a:spcBef>
                <a:spcPts val="280"/>
              </a:spcBef>
              <a:spcAft>
                <a:spcPts val="0"/>
              </a:spcAft>
              <a:buSzPts val="1400"/>
              <a:buFont typeface="Gill Sans"/>
              <a:buNone/>
              <a:defRPr sz="1400"/>
            </a:lvl4pPr>
            <a:lvl5pPr marL="2286000" lvl="4" indent="-228600" algn="l">
              <a:spcBef>
                <a:spcPts val="280"/>
              </a:spcBef>
              <a:spcAft>
                <a:spcPts val="0"/>
              </a:spcAft>
              <a:buSzPts val="1400"/>
              <a:buFont typeface="Gill Sans"/>
              <a:buNone/>
              <a:defRPr sz="1400"/>
            </a:lvl5pPr>
            <a:lvl6pPr marL="2743200" lvl="5" indent="-228600" algn="l">
              <a:spcBef>
                <a:spcPts val="280"/>
              </a:spcBef>
              <a:spcAft>
                <a:spcPts val="0"/>
              </a:spcAft>
              <a:buSzPts val="1400"/>
              <a:buFont typeface="Gill Sans"/>
              <a:buNone/>
              <a:defRPr sz="1400"/>
            </a:lvl6pPr>
            <a:lvl7pPr marL="3200400" lvl="6" indent="-228600" algn="l">
              <a:spcBef>
                <a:spcPts val="280"/>
              </a:spcBef>
              <a:spcAft>
                <a:spcPts val="0"/>
              </a:spcAft>
              <a:buSzPts val="1400"/>
              <a:buFont typeface="Gill Sans"/>
              <a:buNone/>
              <a:defRPr sz="1400"/>
            </a:lvl7pPr>
            <a:lvl8pPr marL="3657600" lvl="7" indent="-228600" algn="l">
              <a:spcBef>
                <a:spcPts val="280"/>
              </a:spcBef>
              <a:spcAft>
                <a:spcPts val="0"/>
              </a:spcAft>
              <a:buSzPts val="1400"/>
              <a:buFont typeface="Gill Sans"/>
              <a:buNone/>
              <a:defRPr sz="1400"/>
            </a:lvl8pPr>
            <a:lvl9pPr marL="4114800" lvl="8" indent="-228600" algn="l">
              <a:spcBef>
                <a:spcPts val="280"/>
              </a:spcBef>
              <a:spcAft>
                <a:spcPts val="0"/>
              </a:spcAft>
              <a:buSzPts val="1400"/>
              <a:buFont typeface="Gill Sans"/>
              <a:buNone/>
              <a:defRPr sz="1400"/>
            </a:lvl9pPr>
          </a:lstStyle>
          <a:p>
            <a:endParaRPr/>
          </a:p>
        </p:txBody>
      </p:sp>
      <p:sp>
        <p:nvSpPr>
          <p:cNvPr id="29" name="Google Shape;2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1" name="Google Shape;3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457200" y="1219200"/>
            <a:ext cx="4038600" cy="47244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Gill Sans"/>
              <a:buChar char="•"/>
              <a:defRPr sz="2800"/>
            </a:lvl1pPr>
            <a:lvl2pPr marL="914400" lvl="1" indent="-381000" algn="l">
              <a:spcBef>
                <a:spcPts val="480"/>
              </a:spcBef>
              <a:spcAft>
                <a:spcPts val="0"/>
              </a:spcAft>
              <a:buSzPts val="2400"/>
              <a:buFont typeface="Gill Sans"/>
              <a:buChar char="•"/>
              <a:defRPr sz="2400"/>
            </a:lvl2pPr>
            <a:lvl3pPr marL="1371600" lvl="2" indent="-355600" algn="l">
              <a:spcBef>
                <a:spcPts val="400"/>
              </a:spcBef>
              <a:spcAft>
                <a:spcPts val="0"/>
              </a:spcAft>
              <a:buSzPts val="2000"/>
              <a:buFont typeface="Gill Sans"/>
              <a:buChar char="•"/>
              <a:defRPr sz="2000"/>
            </a:lvl3pPr>
            <a:lvl4pPr marL="1828800" lvl="3" indent="-342900" algn="l">
              <a:spcBef>
                <a:spcPts val="360"/>
              </a:spcBef>
              <a:spcAft>
                <a:spcPts val="0"/>
              </a:spcAft>
              <a:buSzPts val="1800"/>
              <a:buFont typeface="Gill Sans"/>
              <a:buChar char="•"/>
              <a:defRPr sz="1800"/>
            </a:lvl4pPr>
            <a:lvl5pPr marL="2286000" lvl="4" indent="-342900" algn="l">
              <a:spcBef>
                <a:spcPts val="360"/>
              </a:spcBef>
              <a:spcAft>
                <a:spcPts val="0"/>
              </a:spcAft>
              <a:buSzPts val="1800"/>
              <a:buFont typeface="Gill Sans"/>
              <a:buChar char="•"/>
              <a:defRPr sz="1800"/>
            </a:lvl5pPr>
            <a:lvl6pPr marL="2743200" lvl="5" indent="-342900" algn="l">
              <a:spcBef>
                <a:spcPts val="360"/>
              </a:spcBef>
              <a:spcAft>
                <a:spcPts val="0"/>
              </a:spcAft>
              <a:buSzPts val="1800"/>
              <a:buFont typeface="Gill Sans"/>
              <a:buChar char="•"/>
              <a:defRPr sz="1800"/>
            </a:lvl6pPr>
            <a:lvl7pPr marL="3200400" lvl="6" indent="-342900" algn="l">
              <a:spcBef>
                <a:spcPts val="360"/>
              </a:spcBef>
              <a:spcAft>
                <a:spcPts val="0"/>
              </a:spcAft>
              <a:buSzPts val="1800"/>
              <a:buFont typeface="Gill Sans"/>
              <a:buChar char="•"/>
              <a:defRPr sz="1800"/>
            </a:lvl7pPr>
            <a:lvl8pPr marL="3657600" lvl="7" indent="-342900" algn="l">
              <a:spcBef>
                <a:spcPts val="360"/>
              </a:spcBef>
              <a:spcAft>
                <a:spcPts val="0"/>
              </a:spcAft>
              <a:buSzPts val="1800"/>
              <a:buFont typeface="Gill Sans"/>
              <a:buChar char="•"/>
              <a:defRPr sz="1800"/>
            </a:lvl8pPr>
            <a:lvl9pPr marL="4114800" lvl="8" indent="-342900" algn="l">
              <a:spcBef>
                <a:spcPts val="360"/>
              </a:spcBef>
              <a:spcAft>
                <a:spcPts val="0"/>
              </a:spcAft>
              <a:buSzPts val="1800"/>
              <a:buFont typeface="Gill Sans"/>
              <a:buChar char="•"/>
              <a:defRPr sz="1800"/>
            </a:lvl9pPr>
          </a:lstStyle>
          <a:p>
            <a:endParaRPr/>
          </a:p>
        </p:txBody>
      </p:sp>
      <p:sp>
        <p:nvSpPr>
          <p:cNvPr id="35" name="Google Shape;35;p5"/>
          <p:cNvSpPr txBox="1">
            <a:spLocks noGrp="1"/>
          </p:cNvSpPr>
          <p:nvPr>
            <p:ph type="body" idx="2"/>
          </p:nvPr>
        </p:nvSpPr>
        <p:spPr>
          <a:xfrm>
            <a:off x="4648200" y="1219200"/>
            <a:ext cx="4038600" cy="47244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Gill Sans"/>
              <a:buChar char="•"/>
              <a:defRPr sz="2800"/>
            </a:lvl1pPr>
            <a:lvl2pPr marL="914400" lvl="1" indent="-381000" algn="l">
              <a:spcBef>
                <a:spcPts val="480"/>
              </a:spcBef>
              <a:spcAft>
                <a:spcPts val="0"/>
              </a:spcAft>
              <a:buSzPts val="2400"/>
              <a:buFont typeface="Gill Sans"/>
              <a:buChar char="•"/>
              <a:defRPr sz="2400"/>
            </a:lvl2pPr>
            <a:lvl3pPr marL="1371600" lvl="2" indent="-355600" algn="l">
              <a:spcBef>
                <a:spcPts val="400"/>
              </a:spcBef>
              <a:spcAft>
                <a:spcPts val="0"/>
              </a:spcAft>
              <a:buSzPts val="2000"/>
              <a:buFont typeface="Gill Sans"/>
              <a:buChar char="•"/>
              <a:defRPr sz="2000"/>
            </a:lvl3pPr>
            <a:lvl4pPr marL="1828800" lvl="3" indent="-342900" algn="l">
              <a:spcBef>
                <a:spcPts val="360"/>
              </a:spcBef>
              <a:spcAft>
                <a:spcPts val="0"/>
              </a:spcAft>
              <a:buSzPts val="1800"/>
              <a:buFont typeface="Gill Sans"/>
              <a:buChar char="•"/>
              <a:defRPr sz="1800"/>
            </a:lvl4pPr>
            <a:lvl5pPr marL="2286000" lvl="4" indent="-342900" algn="l">
              <a:spcBef>
                <a:spcPts val="360"/>
              </a:spcBef>
              <a:spcAft>
                <a:spcPts val="0"/>
              </a:spcAft>
              <a:buSzPts val="1800"/>
              <a:buFont typeface="Gill Sans"/>
              <a:buChar char="•"/>
              <a:defRPr sz="1800"/>
            </a:lvl5pPr>
            <a:lvl6pPr marL="2743200" lvl="5" indent="-342900" algn="l">
              <a:spcBef>
                <a:spcPts val="360"/>
              </a:spcBef>
              <a:spcAft>
                <a:spcPts val="0"/>
              </a:spcAft>
              <a:buSzPts val="1800"/>
              <a:buFont typeface="Gill Sans"/>
              <a:buChar char="•"/>
              <a:defRPr sz="1800"/>
            </a:lvl6pPr>
            <a:lvl7pPr marL="3200400" lvl="6" indent="-342900" algn="l">
              <a:spcBef>
                <a:spcPts val="360"/>
              </a:spcBef>
              <a:spcAft>
                <a:spcPts val="0"/>
              </a:spcAft>
              <a:buSzPts val="1800"/>
              <a:buFont typeface="Gill Sans"/>
              <a:buChar char="•"/>
              <a:defRPr sz="1800"/>
            </a:lvl7pPr>
            <a:lvl8pPr marL="3657600" lvl="7" indent="-342900" algn="l">
              <a:spcBef>
                <a:spcPts val="360"/>
              </a:spcBef>
              <a:spcAft>
                <a:spcPts val="0"/>
              </a:spcAft>
              <a:buSzPts val="1800"/>
              <a:buFont typeface="Gill Sans"/>
              <a:buChar char="•"/>
              <a:defRPr sz="1800"/>
            </a:lvl8pPr>
            <a:lvl9pPr marL="4114800" lvl="8" indent="-342900" algn="l">
              <a:spcBef>
                <a:spcPts val="360"/>
              </a:spcBef>
              <a:spcAft>
                <a:spcPts val="0"/>
              </a:spcAft>
              <a:buSzPts val="1800"/>
              <a:buFont typeface="Gill Sans"/>
              <a:buChar char="•"/>
              <a:defRPr sz="1800"/>
            </a:lvl9pPr>
          </a:lstStyle>
          <a:p>
            <a:endParaRPr/>
          </a:p>
        </p:txBody>
      </p:sp>
      <p:sp>
        <p:nvSpPr>
          <p:cNvPr id="36" name="Google Shape;3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8" name="Google Shape;3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Gill Sans"/>
              <a:buNone/>
              <a:defRPr sz="2400" b="1"/>
            </a:lvl1pPr>
            <a:lvl2pPr marL="914400" lvl="1" indent="-228600" algn="l">
              <a:spcBef>
                <a:spcPts val="400"/>
              </a:spcBef>
              <a:spcAft>
                <a:spcPts val="0"/>
              </a:spcAft>
              <a:buSzPts val="2000"/>
              <a:buFont typeface="Gill Sans"/>
              <a:buNone/>
              <a:defRPr sz="2000" b="1"/>
            </a:lvl2pPr>
            <a:lvl3pPr marL="1371600" lvl="2" indent="-228600" algn="l">
              <a:spcBef>
                <a:spcPts val="360"/>
              </a:spcBef>
              <a:spcAft>
                <a:spcPts val="0"/>
              </a:spcAft>
              <a:buSzPts val="1800"/>
              <a:buFont typeface="Gill Sans"/>
              <a:buNone/>
              <a:defRPr sz="1800" b="1"/>
            </a:lvl3pPr>
            <a:lvl4pPr marL="1828800" lvl="3" indent="-228600" algn="l">
              <a:spcBef>
                <a:spcPts val="320"/>
              </a:spcBef>
              <a:spcAft>
                <a:spcPts val="0"/>
              </a:spcAft>
              <a:buSzPts val="1600"/>
              <a:buFont typeface="Gill Sans"/>
              <a:buNone/>
              <a:defRPr sz="1600" b="1"/>
            </a:lvl4pPr>
            <a:lvl5pPr marL="2286000" lvl="4" indent="-228600" algn="l">
              <a:spcBef>
                <a:spcPts val="320"/>
              </a:spcBef>
              <a:spcAft>
                <a:spcPts val="0"/>
              </a:spcAft>
              <a:buSzPts val="1600"/>
              <a:buFont typeface="Gill Sans"/>
              <a:buNone/>
              <a:defRPr sz="1600" b="1"/>
            </a:lvl5pPr>
            <a:lvl6pPr marL="2743200" lvl="5" indent="-228600" algn="l">
              <a:spcBef>
                <a:spcPts val="320"/>
              </a:spcBef>
              <a:spcAft>
                <a:spcPts val="0"/>
              </a:spcAft>
              <a:buSzPts val="1600"/>
              <a:buFont typeface="Gill Sans"/>
              <a:buNone/>
              <a:defRPr sz="1600" b="1"/>
            </a:lvl6pPr>
            <a:lvl7pPr marL="3200400" lvl="6" indent="-228600" algn="l">
              <a:spcBef>
                <a:spcPts val="320"/>
              </a:spcBef>
              <a:spcAft>
                <a:spcPts val="0"/>
              </a:spcAft>
              <a:buSzPts val="1600"/>
              <a:buFont typeface="Gill Sans"/>
              <a:buNone/>
              <a:defRPr sz="1600" b="1"/>
            </a:lvl7pPr>
            <a:lvl8pPr marL="3657600" lvl="7" indent="-228600" algn="l">
              <a:spcBef>
                <a:spcPts val="320"/>
              </a:spcBef>
              <a:spcAft>
                <a:spcPts val="0"/>
              </a:spcAft>
              <a:buSzPts val="1600"/>
              <a:buFont typeface="Gill Sans"/>
              <a:buNone/>
              <a:defRPr sz="1600" b="1"/>
            </a:lvl8pPr>
            <a:lvl9pPr marL="4114800" lvl="8" indent="-228600" algn="l">
              <a:spcBef>
                <a:spcPts val="320"/>
              </a:spcBef>
              <a:spcAft>
                <a:spcPts val="0"/>
              </a:spcAft>
              <a:buSzPts val="1600"/>
              <a:buFont typeface="Gill Sans"/>
              <a:buNone/>
              <a:defRPr sz="1600" b="1"/>
            </a:lvl9pPr>
          </a:lstStyle>
          <a:p>
            <a:endParaRPr/>
          </a:p>
        </p:txBody>
      </p:sp>
      <p:sp>
        <p:nvSpPr>
          <p:cNvPr id="42" name="Google Shape;4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Gill Sans"/>
              <a:buChar char="•"/>
              <a:defRPr sz="2400"/>
            </a:lvl1pPr>
            <a:lvl2pPr marL="914400" lvl="1" indent="-355600" algn="l">
              <a:spcBef>
                <a:spcPts val="400"/>
              </a:spcBef>
              <a:spcAft>
                <a:spcPts val="0"/>
              </a:spcAft>
              <a:buSzPts val="2000"/>
              <a:buFont typeface="Gill Sans"/>
              <a:buChar char="•"/>
              <a:defRPr sz="2000"/>
            </a:lvl2pPr>
            <a:lvl3pPr marL="1371600" lvl="2" indent="-342900" algn="l">
              <a:spcBef>
                <a:spcPts val="360"/>
              </a:spcBef>
              <a:spcAft>
                <a:spcPts val="0"/>
              </a:spcAft>
              <a:buSzPts val="1800"/>
              <a:buFont typeface="Gill Sans"/>
              <a:buChar char="•"/>
              <a:defRPr sz="1800"/>
            </a:lvl3pPr>
            <a:lvl4pPr marL="1828800" lvl="3" indent="-330200" algn="l">
              <a:spcBef>
                <a:spcPts val="320"/>
              </a:spcBef>
              <a:spcAft>
                <a:spcPts val="0"/>
              </a:spcAft>
              <a:buSzPts val="1600"/>
              <a:buFont typeface="Gill Sans"/>
              <a:buChar char="•"/>
              <a:defRPr sz="1600"/>
            </a:lvl4pPr>
            <a:lvl5pPr marL="2286000" lvl="4" indent="-330200" algn="l">
              <a:spcBef>
                <a:spcPts val="320"/>
              </a:spcBef>
              <a:spcAft>
                <a:spcPts val="0"/>
              </a:spcAft>
              <a:buSzPts val="1600"/>
              <a:buFont typeface="Gill Sans"/>
              <a:buChar char="•"/>
              <a:defRPr sz="1600"/>
            </a:lvl5pPr>
            <a:lvl6pPr marL="2743200" lvl="5" indent="-330200" algn="l">
              <a:spcBef>
                <a:spcPts val="320"/>
              </a:spcBef>
              <a:spcAft>
                <a:spcPts val="0"/>
              </a:spcAft>
              <a:buSzPts val="1600"/>
              <a:buFont typeface="Gill Sans"/>
              <a:buChar char="•"/>
              <a:defRPr sz="1600"/>
            </a:lvl6pPr>
            <a:lvl7pPr marL="3200400" lvl="6" indent="-330200" algn="l">
              <a:spcBef>
                <a:spcPts val="320"/>
              </a:spcBef>
              <a:spcAft>
                <a:spcPts val="0"/>
              </a:spcAft>
              <a:buSzPts val="1600"/>
              <a:buFont typeface="Gill Sans"/>
              <a:buChar char="•"/>
              <a:defRPr sz="1600"/>
            </a:lvl7pPr>
            <a:lvl8pPr marL="3657600" lvl="7" indent="-330200" algn="l">
              <a:spcBef>
                <a:spcPts val="320"/>
              </a:spcBef>
              <a:spcAft>
                <a:spcPts val="0"/>
              </a:spcAft>
              <a:buSzPts val="1600"/>
              <a:buFont typeface="Gill Sans"/>
              <a:buChar char="•"/>
              <a:defRPr sz="1600"/>
            </a:lvl8pPr>
            <a:lvl9pPr marL="4114800" lvl="8" indent="-330200" algn="l">
              <a:spcBef>
                <a:spcPts val="320"/>
              </a:spcBef>
              <a:spcAft>
                <a:spcPts val="0"/>
              </a:spcAft>
              <a:buSzPts val="1600"/>
              <a:buFont typeface="Gill Sans"/>
              <a:buChar char="•"/>
              <a:defRPr sz="1600"/>
            </a:lvl9pPr>
          </a:lstStyle>
          <a:p>
            <a:endParaRPr/>
          </a:p>
        </p:txBody>
      </p:sp>
      <p:sp>
        <p:nvSpPr>
          <p:cNvPr id="43" name="Google Shape;4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Gill Sans"/>
              <a:buNone/>
              <a:defRPr sz="2400" b="1"/>
            </a:lvl1pPr>
            <a:lvl2pPr marL="914400" lvl="1" indent="-228600" algn="l">
              <a:spcBef>
                <a:spcPts val="400"/>
              </a:spcBef>
              <a:spcAft>
                <a:spcPts val="0"/>
              </a:spcAft>
              <a:buSzPts val="2000"/>
              <a:buFont typeface="Gill Sans"/>
              <a:buNone/>
              <a:defRPr sz="2000" b="1"/>
            </a:lvl2pPr>
            <a:lvl3pPr marL="1371600" lvl="2" indent="-228600" algn="l">
              <a:spcBef>
                <a:spcPts val="360"/>
              </a:spcBef>
              <a:spcAft>
                <a:spcPts val="0"/>
              </a:spcAft>
              <a:buSzPts val="1800"/>
              <a:buFont typeface="Gill Sans"/>
              <a:buNone/>
              <a:defRPr sz="1800" b="1"/>
            </a:lvl3pPr>
            <a:lvl4pPr marL="1828800" lvl="3" indent="-228600" algn="l">
              <a:spcBef>
                <a:spcPts val="320"/>
              </a:spcBef>
              <a:spcAft>
                <a:spcPts val="0"/>
              </a:spcAft>
              <a:buSzPts val="1600"/>
              <a:buFont typeface="Gill Sans"/>
              <a:buNone/>
              <a:defRPr sz="1600" b="1"/>
            </a:lvl4pPr>
            <a:lvl5pPr marL="2286000" lvl="4" indent="-228600" algn="l">
              <a:spcBef>
                <a:spcPts val="320"/>
              </a:spcBef>
              <a:spcAft>
                <a:spcPts val="0"/>
              </a:spcAft>
              <a:buSzPts val="1600"/>
              <a:buFont typeface="Gill Sans"/>
              <a:buNone/>
              <a:defRPr sz="1600" b="1"/>
            </a:lvl5pPr>
            <a:lvl6pPr marL="2743200" lvl="5" indent="-228600" algn="l">
              <a:spcBef>
                <a:spcPts val="320"/>
              </a:spcBef>
              <a:spcAft>
                <a:spcPts val="0"/>
              </a:spcAft>
              <a:buSzPts val="1600"/>
              <a:buFont typeface="Gill Sans"/>
              <a:buNone/>
              <a:defRPr sz="1600" b="1"/>
            </a:lvl6pPr>
            <a:lvl7pPr marL="3200400" lvl="6" indent="-228600" algn="l">
              <a:spcBef>
                <a:spcPts val="320"/>
              </a:spcBef>
              <a:spcAft>
                <a:spcPts val="0"/>
              </a:spcAft>
              <a:buSzPts val="1600"/>
              <a:buFont typeface="Gill Sans"/>
              <a:buNone/>
              <a:defRPr sz="1600" b="1"/>
            </a:lvl7pPr>
            <a:lvl8pPr marL="3657600" lvl="7" indent="-228600" algn="l">
              <a:spcBef>
                <a:spcPts val="320"/>
              </a:spcBef>
              <a:spcAft>
                <a:spcPts val="0"/>
              </a:spcAft>
              <a:buSzPts val="1600"/>
              <a:buFont typeface="Gill Sans"/>
              <a:buNone/>
              <a:defRPr sz="1600" b="1"/>
            </a:lvl8pPr>
            <a:lvl9pPr marL="4114800" lvl="8" indent="-228600" algn="l">
              <a:spcBef>
                <a:spcPts val="320"/>
              </a:spcBef>
              <a:spcAft>
                <a:spcPts val="0"/>
              </a:spcAft>
              <a:buSzPts val="1600"/>
              <a:buFont typeface="Gill Sans"/>
              <a:buNone/>
              <a:defRPr sz="1600" b="1"/>
            </a:lvl9pPr>
          </a:lstStyle>
          <a:p>
            <a:endParaRPr/>
          </a:p>
        </p:txBody>
      </p:sp>
      <p:sp>
        <p:nvSpPr>
          <p:cNvPr id="44" name="Google Shape;4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Gill Sans"/>
              <a:buChar char="•"/>
              <a:defRPr sz="2400"/>
            </a:lvl1pPr>
            <a:lvl2pPr marL="914400" lvl="1" indent="-355600" algn="l">
              <a:spcBef>
                <a:spcPts val="400"/>
              </a:spcBef>
              <a:spcAft>
                <a:spcPts val="0"/>
              </a:spcAft>
              <a:buSzPts val="2000"/>
              <a:buFont typeface="Gill Sans"/>
              <a:buChar char="•"/>
              <a:defRPr sz="2000"/>
            </a:lvl2pPr>
            <a:lvl3pPr marL="1371600" lvl="2" indent="-342900" algn="l">
              <a:spcBef>
                <a:spcPts val="360"/>
              </a:spcBef>
              <a:spcAft>
                <a:spcPts val="0"/>
              </a:spcAft>
              <a:buSzPts val="1800"/>
              <a:buFont typeface="Gill Sans"/>
              <a:buChar char="•"/>
              <a:defRPr sz="1800"/>
            </a:lvl3pPr>
            <a:lvl4pPr marL="1828800" lvl="3" indent="-330200" algn="l">
              <a:spcBef>
                <a:spcPts val="320"/>
              </a:spcBef>
              <a:spcAft>
                <a:spcPts val="0"/>
              </a:spcAft>
              <a:buSzPts val="1600"/>
              <a:buFont typeface="Gill Sans"/>
              <a:buChar char="•"/>
              <a:defRPr sz="1600"/>
            </a:lvl4pPr>
            <a:lvl5pPr marL="2286000" lvl="4" indent="-330200" algn="l">
              <a:spcBef>
                <a:spcPts val="320"/>
              </a:spcBef>
              <a:spcAft>
                <a:spcPts val="0"/>
              </a:spcAft>
              <a:buSzPts val="1600"/>
              <a:buFont typeface="Gill Sans"/>
              <a:buChar char="•"/>
              <a:defRPr sz="1600"/>
            </a:lvl5pPr>
            <a:lvl6pPr marL="2743200" lvl="5" indent="-330200" algn="l">
              <a:spcBef>
                <a:spcPts val="320"/>
              </a:spcBef>
              <a:spcAft>
                <a:spcPts val="0"/>
              </a:spcAft>
              <a:buSzPts val="1600"/>
              <a:buFont typeface="Gill Sans"/>
              <a:buChar char="•"/>
              <a:defRPr sz="1600"/>
            </a:lvl6pPr>
            <a:lvl7pPr marL="3200400" lvl="6" indent="-330200" algn="l">
              <a:spcBef>
                <a:spcPts val="320"/>
              </a:spcBef>
              <a:spcAft>
                <a:spcPts val="0"/>
              </a:spcAft>
              <a:buSzPts val="1600"/>
              <a:buFont typeface="Gill Sans"/>
              <a:buChar char="•"/>
              <a:defRPr sz="1600"/>
            </a:lvl7pPr>
            <a:lvl8pPr marL="3657600" lvl="7" indent="-330200" algn="l">
              <a:spcBef>
                <a:spcPts val="320"/>
              </a:spcBef>
              <a:spcAft>
                <a:spcPts val="0"/>
              </a:spcAft>
              <a:buSzPts val="1600"/>
              <a:buFont typeface="Gill Sans"/>
              <a:buChar char="•"/>
              <a:defRPr sz="1600"/>
            </a:lvl8pPr>
            <a:lvl9pPr marL="4114800" lvl="8" indent="-330200" algn="l">
              <a:spcBef>
                <a:spcPts val="320"/>
              </a:spcBef>
              <a:spcAft>
                <a:spcPts val="0"/>
              </a:spcAft>
              <a:buSzPts val="1600"/>
              <a:buFont typeface="Gill Sans"/>
              <a:buChar char="•"/>
              <a:defRPr sz="1600"/>
            </a:lvl9pPr>
          </a:lstStyle>
          <a:p>
            <a:endParaRPr/>
          </a:p>
        </p:txBody>
      </p:sp>
      <p:sp>
        <p:nvSpPr>
          <p:cNvPr id="45" name="Google Shape;4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6" name="Google Shape;4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7" name="Google Shape;4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Gill Sans"/>
              <a:buChar char="•"/>
              <a:defRPr sz="3200"/>
            </a:lvl1pPr>
            <a:lvl2pPr marL="914400" lvl="1" indent="-406400" algn="l">
              <a:spcBef>
                <a:spcPts val="560"/>
              </a:spcBef>
              <a:spcAft>
                <a:spcPts val="0"/>
              </a:spcAft>
              <a:buSzPts val="2800"/>
              <a:buFont typeface="Gill Sans"/>
              <a:buChar char="•"/>
              <a:defRPr sz="2800"/>
            </a:lvl2pPr>
            <a:lvl3pPr marL="1371600" lvl="2" indent="-381000" algn="l">
              <a:spcBef>
                <a:spcPts val="480"/>
              </a:spcBef>
              <a:spcAft>
                <a:spcPts val="0"/>
              </a:spcAft>
              <a:buSzPts val="2400"/>
              <a:buFont typeface="Gill Sans"/>
              <a:buChar char="•"/>
              <a:defRPr sz="2400"/>
            </a:lvl3pPr>
            <a:lvl4pPr marL="1828800" lvl="3" indent="-355600" algn="l">
              <a:spcBef>
                <a:spcPts val="400"/>
              </a:spcBef>
              <a:spcAft>
                <a:spcPts val="0"/>
              </a:spcAft>
              <a:buSzPts val="2000"/>
              <a:buFont typeface="Gill Sans"/>
              <a:buChar char="•"/>
              <a:defRPr sz="2000"/>
            </a:lvl4pPr>
            <a:lvl5pPr marL="2286000" lvl="4" indent="-355600" algn="l">
              <a:spcBef>
                <a:spcPts val="400"/>
              </a:spcBef>
              <a:spcAft>
                <a:spcPts val="0"/>
              </a:spcAft>
              <a:buSzPts val="2000"/>
              <a:buFont typeface="Gill Sans"/>
              <a:buChar char="•"/>
              <a:defRPr sz="2000"/>
            </a:lvl5pPr>
            <a:lvl6pPr marL="2743200" lvl="5" indent="-355600" algn="l">
              <a:spcBef>
                <a:spcPts val="400"/>
              </a:spcBef>
              <a:spcAft>
                <a:spcPts val="0"/>
              </a:spcAft>
              <a:buSzPts val="2000"/>
              <a:buFont typeface="Gill Sans"/>
              <a:buChar char="•"/>
              <a:defRPr sz="2000"/>
            </a:lvl6pPr>
            <a:lvl7pPr marL="3200400" lvl="6" indent="-355600" algn="l">
              <a:spcBef>
                <a:spcPts val="400"/>
              </a:spcBef>
              <a:spcAft>
                <a:spcPts val="0"/>
              </a:spcAft>
              <a:buSzPts val="2000"/>
              <a:buFont typeface="Gill Sans"/>
              <a:buChar char="•"/>
              <a:defRPr sz="2000"/>
            </a:lvl7pPr>
            <a:lvl8pPr marL="3657600" lvl="7" indent="-355600" algn="l">
              <a:spcBef>
                <a:spcPts val="400"/>
              </a:spcBef>
              <a:spcAft>
                <a:spcPts val="0"/>
              </a:spcAft>
              <a:buSzPts val="2000"/>
              <a:buFont typeface="Gill Sans"/>
              <a:buChar char="•"/>
              <a:defRPr sz="2000"/>
            </a:lvl8pPr>
            <a:lvl9pPr marL="4114800" lvl="8" indent="-355600" algn="l">
              <a:spcBef>
                <a:spcPts val="400"/>
              </a:spcBef>
              <a:spcAft>
                <a:spcPts val="0"/>
              </a:spcAft>
              <a:buSzPts val="2000"/>
              <a:buFont typeface="Gill Sans"/>
              <a:buChar char="•"/>
              <a:defRPr sz="2000"/>
            </a:lvl9pPr>
          </a:lstStyle>
          <a:p>
            <a:endParaRPr/>
          </a:p>
        </p:txBody>
      </p:sp>
      <p:sp>
        <p:nvSpPr>
          <p:cNvPr id="60" name="Google Shape;6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Gill Sans"/>
              <a:buNone/>
              <a:defRPr sz="1400"/>
            </a:lvl1pPr>
            <a:lvl2pPr marL="914400" lvl="1" indent="-228600" algn="l">
              <a:spcBef>
                <a:spcPts val="240"/>
              </a:spcBef>
              <a:spcAft>
                <a:spcPts val="0"/>
              </a:spcAft>
              <a:buSzPts val="1200"/>
              <a:buFont typeface="Gill Sans"/>
              <a:buNone/>
              <a:defRPr sz="1200"/>
            </a:lvl2pPr>
            <a:lvl3pPr marL="1371600" lvl="2" indent="-228600" algn="l">
              <a:spcBef>
                <a:spcPts val="200"/>
              </a:spcBef>
              <a:spcAft>
                <a:spcPts val="0"/>
              </a:spcAft>
              <a:buSzPts val="1000"/>
              <a:buFont typeface="Gill Sans"/>
              <a:buNone/>
              <a:defRPr sz="1000"/>
            </a:lvl3pPr>
            <a:lvl4pPr marL="1828800" lvl="3" indent="-228600" algn="l">
              <a:spcBef>
                <a:spcPts val="180"/>
              </a:spcBef>
              <a:spcAft>
                <a:spcPts val="0"/>
              </a:spcAft>
              <a:buSzPts val="900"/>
              <a:buFont typeface="Gill Sans"/>
              <a:buNone/>
              <a:defRPr sz="900"/>
            </a:lvl4pPr>
            <a:lvl5pPr marL="2286000" lvl="4" indent="-228600" algn="l">
              <a:spcBef>
                <a:spcPts val="180"/>
              </a:spcBef>
              <a:spcAft>
                <a:spcPts val="0"/>
              </a:spcAft>
              <a:buSzPts val="900"/>
              <a:buFont typeface="Gill Sans"/>
              <a:buNone/>
              <a:defRPr sz="900"/>
            </a:lvl5pPr>
            <a:lvl6pPr marL="2743200" lvl="5" indent="-228600" algn="l">
              <a:spcBef>
                <a:spcPts val="180"/>
              </a:spcBef>
              <a:spcAft>
                <a:spcPts val="0"/>
              </a:spcAft>
              <a:buSzPts val="900"/>
              <a:buFont typeface="Gill Sans"/>
              <a:buNone/>
              <a:defRPr sz="900"/>
            </a:lvl6pPr>
            <a:lvl7pPr marL="3200400" lvl="6" indent="-228600" algn="l">
              <a:spcBef>
                <a:spcPts val="180"/>
              </a:spcBef>
              <a:spcAft>
                <a:spcPts val="0"/>
              </a:spcAft>
              <a:buSzPts val="900"/>
              <a:buFont typeface="Gill Sans"/>
              <a:buNone/>
              <a:defRPr sz="900"/>
            </a:lvl7pPr>
            <a:lvl8pPr marL="3657600" lvl="7" indent="-228600" algn="l">
              <a:spcBef>
                <a:spcPts val="180"/>
              </a:spcBef>
              <a:spcAft>
                <a:spcPts val="0"/>
              </a:spcAft>
              <a:buSzPts val="900"/>
              <a:buFont typeface="Gill Sans"/>
              <a:buNone/>
              <a:defRPr sz="900"/>
            </a:lvl8pPr>
            <a:lvl9pPr marL="4114800" lvl="8" indent="-228600" algn="l">
              <a:spcBef>
                <a:spcPts val="180"/>
              </a:spcBef>
              <a:spcAft>
                <a:spcPts val="0"/>
              </a:spcAft>
              <a:buSzPts val="900"/>
              <a:buFont typeface="Gill Sans"/>
              <a:buNone/>
              <a:defRPr sz="900"/>
            </a:lvl9pPr>
          </a:lstStyle>
          <a:p>
            <a:endParaRPr/>
          </a:p>
        </p:txBody>
      </p:sp>
      <p:sp>
        <p:nvSpPr>
          <p:cNvPr id="61" name="Google Shape;6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Gill Sans"/>
              <a:buNone/>
              <a:defRPr sz="3200" b="0" i="0" u="none" strike="noStrike" cap="none">
                <a:solidFill>
                  <a:srgbClr val="000000"/>
                </a:solidFill>
                <a:latin typeface="Gill Sans"/>
                <a:ea typeface="Gill Sans"/>
                <a:cs typeface="Gill Sans"/>
                <a:sym typeface="Gill Sans"/>
              </a:defRPr>
            </a:lvl1pPr>
            <a:lvl2pPr marR="0" lvl="1" algn="l" rtl="0">
              <a:spcBef>
                <a:spcPts val="560"/>
              </a:spcBef>
              <a:spcAft>
                <a:spcPts val="0"/>
              </a:spcAft>
              <a:buClr>
                <a:schemeClr val="dk1"/>
              </a:buClr>
              <a:buSzPts val="2800"/>
              <a:buFont typeface="Gill Sans"/>
              <a:buNone/>
              <a:defRPr sz="2800" b="0" i="0" u="none" strike="noStrike" cap="none">
                <a:solidFill>
                  <a:srgbClr val="000000"/>
                </a:solidFill>
                <a:latin typeface="Gill Sans"/>
                <a:ea typeface="Gill Sans"/>
                <a:cs typeface="Gill Sans"/>
                <a:sym typeface="Gill Sans"/>
              </a:defRPr>
            </a:lvl2pPr>
            <a:lvl3pPr marR="0" lvl="2" algn="l" rtl="0">
              <a:spcBef>
                <a:spcPts val="480"/>
              </a:spcBef>
              <a:spcAft>
                <a:spcPts val="0"/>
              </a:spcAft>
              <a:buClr>
                <a:schemeClr val="dk1"/>
              </a:buClr>
              <a:buSzPts val="2400"/>
              <a:buFont typeface="Gill Sans"/>
              <a:buNone/>
              <a:defRPr sz="2400" b="0" i="0" u="none" strike="noStrike" cap="none">
                <a:solidFill>
                  <a:srgbClr val="000000"/>
                </a:solidFill>
                <a:latin typeface="Gill Sans"/>
                <a:ea typeface="Gill Sans"/>
                <a:cs typeface="Gill Sans"/>
                <a:sym typeface="Gill Sans"/>
              </a:defRPr>
            </a:lvl3pPr>
            <a:lvl4pPr marR="0" lvl="3" algn="l" rtl="0">
              <a:spcBef>
                <a:spcPts val="400"/>
              </a:spcBef>
              <a:spcAft>
                <a:spcPts val="0"/>
              </a:spcAft>
              <a:buClr>
                <a:schemeClr val="dk1"/>
              </a:buClr>
              <a:buSzPts val="2000"/>
              <a:buFont typeface="Gill Sans"/>
              <a:buNone/>
              <a:defRPr sz="2000" b="0" i="0" u="none" strike="noStrike" cap="none">
                <a:solidFill>
                  <a:srgbClr val="000000"/>
                </a:solidFill>
                <a:latin typeface="Gill Sans"/>
                <a:ea typeface="Gill Sans"/>
                <a:cs typeface="Gill Sans"/>
                <a:sym typeface="Gill Sans"/>
              </a:defRPr>
            </a:lvl4pPr>
            <a:lvl5pPr marR="0" lvl="4" algn="l" rtl="0">
              <a:spcBef>
                <a:spcPts val="400"/>
              </a:spcBef>
              <a:spcAft>
                <a:spcPts val="0"/>
              </a:spcAft>
              <a:buClr>
                <a:schemeClr val="dk1"/>
              </a:buClr>
              <a:buSzPts val="2000"/>
              <a:buFont typeface="Gill Sans"/>
              <a:buNone/>
              <a:defRPr sz="2000" b="0" i="0" u="none" strike="noStrike" cap="none">
                <a:solidFill>
                  <a:srgbClr val="000000"/>
                </a:solidFill>
                <a:latin typeface="Gill Sans"/>
                <a:ea typeface="Gill Sans"/>
                <a:cs typeface="Gill Sans"/>
                <a:sym typeface="Gill Sans"/>
              </a:defRPr>
            </a:lvl5pPr>
            <a:lvl6pPr marR="0" lvl="5" algn="l" rtl="0">
              <a:spcBef>
                <a:spcPts val="400"/>
              </a:spcBef>
              <a:spcAft>
                <a:spcPts val="0"/>
              </a:spcAft>
              <a:buClr>
                <a:schemeClr val="dk1"/>
              </a:buClr>
              <a:buSzPts val="2000"/>
              <a:buFont typeface="Gill Sans"/>
              <a:buNone/>
              <a:defRPr sz="2000" b="0" i="0" u="none" strike="noStrike" cap="none">
                <a:solidFill>
                  <a:srgbClr val="000000"/>
                </a:solidFill>
                <a:latin typeface="Gill Sans"/>
                <a:ea typeface="Gill Sans"/>
                <a:cs typeface="Gill Sans"/>
                <a:sym typeface="Gill Sans"/>
              </a:defRPr>
            </a:lvl6pPr>
            <a:lvl7pPr marR="0" lvl="6" algn="l" rtl="0">
              <a:spcBef>
                <a:spcPts val="400"/>
              </a:spcBef>
              <a:spcAft>
                <a:spcPts val="0"/>
              </a:spcAft>
              <a:buClr>
                <a:schemeClr val="dk1"/>
              </a:buClr>
              <a:buSzPts val="2000"/>
              <a:buFont typeface="Gill Sans"/>
              <a:buNone/>
              <a:defRPr sz="2000" b="0" i="0" u="none" strike="noStrike" cap="none">
                <a:solidFill>
                  <a:srgbClr val="000000"/>
                </a:solidFill>
                <a:latin typeface="Gill Sans"/>
                <a:ea typeface="Gill Sans"/>
                <a:cs typeface="Gill Sans"/>
                <a:sym typeface="Gill Sans"/>
              </a:defRPr>
            </a:lvl7pPr>
            <a:lvl8pPr marR="0" lvl="7" algn="l" rtl="0">
              <a:spcBef>
                <a:spcPts val="400"/>
              </a:spcBef>
              <a:spcAft>
                <a:spcPts val="0"/>
              </a:spcAft>
              <a:buClr>
                <a:schemeClr val="dk1"/>
              </a:buClr>
              <a:buSzPts val="2000"/>
              <a:buFont typeface="Gill Sans"/>
              <a:buNone/>
              <a:defRPr sz="2000" b="0" i="0" u="none" strike="noStrike" cap="none">
                <a:solidFill>
                  <a:srgbClr val="000000"/>
                </a:solidFill>
                <a:latin typeface="Gill Sans"/>
                <a:ea typeface="Gill Sans"/>
                <a:cs typeface="Gill Sans"/>
                <a:sym typeface="Gill Sans"/>
              </a:defRPr>
            </a:lvl8pPr>
            <a:lvl9pPr marR="0" lvl="8" algn="l" rtl="0">
              <a:spcBef>
                <a:spcPts val="400"/>
              </a:spcBef>
              <a:spcAft>
                <a:spcPts val="0"/>
              </a:spcAft>
              <a:buClr>
                <a:schemeClr val="dk1"/>
              </a:buClr>
              <a:buSzPts val="2000"/>
              <a:buFont typeface="Gill Sans"/>
              <a:buNone/>
              <a:defRPr sz="2000" b="0" i="0" u="none" strike="noStrike" cap="none">
                <a:solidFill>
                  <a:srgbClr val="000000"/>
                </a:solidFill>
                <a:latin typeface="Gill Sans"/>
                <a:ea typeface="Gill Sans"/>
                <a:cs typeface="Gill Sans"/>
                <a:sym typeface="Gill Sans"/>
              </a:defRPr>
            </a:lvl9pPr>
          </a:lstStyle>
          <a:p>
            <a:endParaRPr dirty="0"/>
          </a:p>
        </p:txBody>
      </p:sp>
      <p:sp>
        <p:nvSpPr>
          <p:cNvPr id="67" name="Google Shape;6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Gill Sans"/>
              <a:buNone/>
              <a:defRPr sz="1400"/>
            </a:lvl1pPr>
            <a:lvl2pPr marL="914400" lvl="1" indent="-228600" algn="l">
              <a:spcBef>
                <a:spcPts val="240"/>
              </a:spcBef>
              <a:spcAft>
                <a:spcPts val="0"/>
              </a:spcAft>
              <a:buSzPts val="1200"/>
              <a:buFont typeface="Gill Sans"/>
              <a:buNone/>
              <a:defRPr sz="1200"/>
            </a:lvl2pPr>
            <a:lvl3pPr marL="1371600" lvl="2" indent="-228600" algn="l">
              <a:spcBef>
                <a:spcPts val="200"/>
              </a:spcBef>
              <a:spcAft>
                <a:spcPts val="0"/>
              </a:spcAft>
              <a:buSzPts val="1000"/>
              <a:buFont typeface="Gill Sans"/>
              <a:buNone/>
              <a:defRPr sz="1000"/>
            </a:lvl3pPr>
            <a:lvl4pPr marL="1828800" lvl="3" indent="-228600" algn="l">
              <a:spcBef>
                <a:spcPts val="180"/>
              </a:spcBef>
              <a:spcAft>
                <a:spcPts val="0"/>
              </a:spcAft>
              <a:buSzPts val="900"/>
              <a:buFont typeface="Gill Sans"/>
              <a:buNone/>
              <a:defRPr sz="900"/>
            </a:lvl4pPr>
            <a:lvl5pPr marL="2286000" lvl="4" indent="-228600" algn="l">
              <a:spcBef>
                <a:spcPts val="180"/>
              </a:spcBef>
              <a:spcAft>
                <a:spcPts val="0"/>
              </a:spcAft>
              <a:buSzPts val="900"/>
              <a:buFont typeface="Gill Sans"/>
              <a:buNone/>
              <a:defRPr sz="900"/>
            </a:lvl5pPr>
            <a:lvl6pPr marL="2743200" lvl="5" indent="-228600" algn="l">
              <a:spcBef>
                <a:spcPts val="180"/>
              </a:spcBef>
              <a:spcAft>
                <a:spcPts val="0"/>
              </a:spcAft>
              <a:buSzPts val="900"/>
              <a:buFont typeface="Gill Sans"/>
              <a:buNone/>
              <a:defRPr sz="900"/>
            </a:lvl6pPr>
            <a:lvl7pPr marL="3200400" lvl="6" indent="-228600" algn="l">
              <a:spcBef>
                <a:spcPts val="180"/>
              </a:spcBef>
              <a:spcAft>
                <a:spcPts val="0"/>
              </a:spcAft>
              <a:buSzPts val="900"/>
              <a:buFont typeface="Gill Sans"/>
              <a:buNone/>
              <a:defRPr sz="900"/>
            </a:lvl7pPr>
            <a:lvl8pPr marL="3657600" lvl="7" indent="-228600" algn="l">
              <a:spcBef>
                <a:spcPts val="180"/>
              </a:spcBef>
              <a:spcAft>
                <a:spcPts val="0"/>
              </a:spcAft>
              <a:buSzPts val="900"/>
              <a:buFont typeface="Gill Sans"/>
              <a:buNone/>
              <a:defRPr sz="900"/>
            </a:lvl8pPr>
            <a:lvl9pPr marL="4114800" lvl="8" indent="-228600" algn="l">
              <a:spcBef>
                <a:spcPts val="180"/>
              </a:spcBef>
              <a:spcAft>
                <a:spcPts val="0"/>
              </a:spcAft>
              <a:buSzPts val="900"/>
              <a:buFont typeface="Gill Sans"/>
              <a:buNone/>
              <a:defRPr sz="900"/>
            </a:lvl9pPr>
          </a:lstStyle>
          <a:p>
            <a:endParaRPr/>
          </a:p>
        </p:txBody>
      </p:sp>
      <p:sp>
        <p:nvSpPr>
          <p:cNvPr id="68" name="Google Shape;6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9" name="Google Shape;6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nativeamericanhm_pg2"/>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1" name="Google Shape;11;p1"/>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1pPr>
            <a:lvl2pPr marR="0" lvl="1"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2pPr>
            <a:lvl3pPr marR="0" lvl="2"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3pPr>
            <a:lvl4pPr marR="0" lvl="3"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4pPr>
            <a:lvl5pPr marR="0" lvl="4"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5pPr>
            <a:lvl6pPr marR="0" lvl="5"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6pPr>
            <a:lvl7pPr marR="0" lvl="6"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7pPr>
            <a:lvl8pPr marR="0" lvl="7"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8pPr>
            <a:lvl9pPr marR="0" lvl="8" algn="l" rtl="0">
              <a:spcBef>
                <a:spcPts val="0"/>
              </a:spcBef>
              <a:spcAft>
                <a:spcPts val="0"/>
              </a:spcAft>
              <a:buSzPts val="1400"/>
              <a:buNone/>
              <a:defRPr sz="3600" b="0" i="0" u="none" strike="noStrike" cap="none">
                <a:solidFill>
                  <a:srgbClr val="000000"/>
                </a:solidFill>
                <a:latin typeface="Gill Sans"/>
                <a:ea typeface="Gill Sans"/>
                <a:cs typeface="Gill Sans"/>
                <a:sym typeface="Gill Sans"/>
              </a:defRPr>
            </a:lvl9pPr>
          </a:lstStyle>
          <a:p>
            <a:endParaRPr/>
          </a:p>
        </p:txBody>
      </p:sp>
      <p:sp>
        <p:nvSpPr>
          <p:cNvPr id="12" name="Google Shape;12;p1"/>
          <p:cNvSpPr txBox="1">
            <a:spLocks noGrp="1"/>
          </p:cNvSpPr>
          <p:nvPr>
            <p:ph type="body" idx="1"/>
          </p:nvPr>
        </p:nvSpPr>
        <p:spPr>
          <a:xfrm>
            <a:off x="457200" y="1219200"/>
            <a:ext cx="8229600" cy="47244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Gill Sans"/>
              <a:buChar char="•"/>
              <a:defRPr sz="2800" b="0" i="0" u="none" strike="noStrike" cap="none">
                <a:solidFill>
                  <a:srgbClr val="000000"/>
                </a:solidFill>
                <a:latin typeface="Gill Sans"/>
                <a:ea typeface="Gill Sans"/>
                <a:cs typeface="Gill Sans"/>
                <a:sym typeface="Gill Sans"/>
              </a:defRPr>
            </a:lvl1pPr>
            <a:lvl2pPr marL="914400" marR="0" lvl="1" indent="-393700" algn="l" rtl="0">
              <a:spcBef>
                <a:spcPts val="520"/>
              </a:spcBef>
              <a:spcAft>
                <a:spcPts val="0"/>
              </a:spcAft>
              <a:buClr>
                <a:schemeClr val="dk1"/>
              </a:buClr>
              <a:buSzPts val="2600"/>
              <a:buFont typeface="Gill Sans"/>
              <a:buChar char="•"/>
              <a:defRPr sz="2600" b="0" i="0" u="none" strike="noStrike" cap="none">
                <a:solidFill>
                  <a:srgbClr val="000000"/>
                </a:solidFill>
                <a:latin typeface="Gill Sans"/>
                <a:ea typeface="Gill Sans"/>
                <a:cs typeface="Gill Sans"/>
                <a:sym typeface="Gill Sans"/>
              </a:defRPr>
            </a:lvl2pPr>
            <a:lvl3pPr marL="1371600" marR="0" lvl="2" indent="-381000" algn="l" rtl="0">
              <a:spcBef>
                <a:spcPts val="480"/>
              </a:spcBef>
              <a:spcAft>
                <a:spcPts val="0"/>
              </a:spcAft>
              <a:buClr>
                <a:schemeClr val="dk1"/>
              </a:buClr>
              <a:buSzPts val="2400"/>
              <a:buFont typeface="Gill Sans"/>
              <a:buChar char="•"/>
              <a:defRPr sz="2400" b="0" i="0" u="none" strike="noStrike" cap="none">
                <a:solidFill>
                  <a:srgbClr val="000000"/>
                </a:solidFill>
                <a:latin typeface="Gill Sans"/>
                <a:ea typeface="Gill Sans"/>
                <a:cs typeface="Gill Sans"/>
                <a:sym typeface="Gill Sans"/>
              </a:defRPr>
            </a:lvl3pPr>
            <a:lvl4pPr marL="1828800" marR="0" lvl="3" indent="-355600"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4pPr>
            <a:lvl5pPr marL="2286000" marR="0" lvl="4" indent="-355600"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Gill Sans"/>
              <a:buChar char="•"/>
              <a:defRPr sz="2000" b="0" i="0" u="none" strike="noStrike" cap="none">
                <a:solidFill>
                  <a:srgbClr val="000000"/>
                </a:solidFill>
                <a:latin typeface="Gill Sans"/>
                <a:ea typeface="Gill Sans"/>
                <a:cs typeface="Gill Sans"/>
                <a:sym typeface="Gill Sans"/>
              </a:defRPr>
            </a:lvl9pPr>
          </a:lstStyle>
          <a:p>
            <a:endParaRPr/>
          </a:p>
        </p:txBody>
      </p:sp>
      <p:sp>
        <p:nvSpPr>
          <p:cNvPr id="13" name="Google Shape;13;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5" name="Google Shape;15;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youtu.be/vZwF9NnQbWM?feature=shared"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5339524/" TargetMode="External"/><Relationship Id="rId2" Type="http://schemas.openxmlformats.org/officeDocument/2006/relationships/hyperlink" Target="https://www.bbc.com/future/article/20190326-what-is-epigenetics"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ustomXml" Target="../ink/ink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telliott@ulm.edu" TargetMode="External"/><Relationship Id="rId2" Type="http://schemas.openxmlformats.org/officeDocument/2006/relationships/hyperlink" Target="mailto:Dr.elliott@soulgardenwellness.co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oi-org.ulm.idm.oclc.org/10.1007/s11013-019-09637-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earch.proquest.com.library.capella.edu/docview/1608969826?accountid=27965" TargetMode="External"/><Relationship Id="rId2" Type="http://schemas.openxmlformats.org/officeDocument/2006/relationships/hyperlink" Target="https://doi-org.ulm.idm.oclc.org/10.1016/j.jpsychires.2015.12.004"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23/B:AJCP.0000027000.77357.31" TargetMode="External"/><Relationship Id="rId2" Type="http://schemas.openxmlformats.org/officeDocument/2006/relationships/hyperlink" Target="http://search.proquest.com.library.capella.edu/docview/1269157441?accountid=2796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customXml" Target="../ink/ink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ounseling.org/docs/default-source/competencies/multicultural-and-social-justice-counseling-competencies.pdf?sfvrsn=2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685800" y="2640563"/>
            <a:ext cx="7772400" cy="2312437"/>
          </a:xfrm>
          <a:prstGeom prst="rect">
            <a:avLst/>
          </a:prstGeom>
          <a:noFill/>
          <a:ln>
            <a:noFill/>
          </a:ln>
        </p:spPr>
        <p:txBody>
          <a:bodyPr spcFirstLastPara="1" wrap="square" lIns="91425" tIns="45700" rIns="91425" bIns="45700" anchor="b" anchorCtr="0">
            <a:noAutofit/>
          </a:bodyPr>
          <a:lstStyle/>
          <a:p>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r>
              <a:rPr lang="en-US" sz="3200" dirty="0"/>
              <a:t>Healing the Spirit of Addiction </a:t>
            </a:r>
            <a:br>
              <a:rPr lang="en-US" sz="3200" dirty="0"/>
            </a:br>
            <a:br>
              <a:rPr lang="en-US" sz="3200" dirty="0"/>
            </a:br>
            <a:r>
              <a:rPr lang="en-US" sz="1600" b="1" dirty="0"/>
              <a:t>Addressing Historical Trauma and Indigenous Cultural Perspectives of Addiction Treatment  </a:t>
            </a:r>
            <a:br>
              <a:rPr lang="en-US" sz="1600" dirty="0"/>
            </a:br>
            <a:br>
              <a:rPr lang="en-US" sz="1600" dirty="0"/>
            </a:br>
            <a:r>
              <a:rPr lang="en-US" sz="1600" dirty="0"/>
              <a:t> Tonya Elliott  Ph.D. LMFT</a:t>
            </a:r>
            <a:br>
              <a:rPr lang="en-US" sz="1600" dirty="0"/>
            </a:br>
            <a:r>
              <a:rPr lang="en-US" sz="2400" dirty="0"/>
              <a:t>University of Louisiana Monroe</a:t>
            </a:r>
            <a:endParaRPr sz="2400" dirty="0"/>
          </a:p>
        </p:txBody>
      </p:sp>
      <p:pic>
        <p:nvPicPr>
          <p:cNvPr id="5" name="Picture 4">
            <a:extLst>
              <a:ext uri="{FF2B5EF4-FFF2-40B4-BE49-F238E27FC236}">
                <a16:creationId xmlns:a16="http://schemas.microsoft.com/office/drawing/2014/main" id="{A85C477B-0EC3-4916-BBCE-E9B68C9F0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966" y="228600"/>
            <a:ext cx="3898900" cy="2202880"/>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363D9789-9B75-44D4-9708-C779181F0DEA}"/>
              </a:ext>
            </a:extLst>
          </p:cNvPr>
          <p:cNvPicPr>
            <a:picLocks noChangeAspect="1"/>
          </p:cNvPicPr>
          <p:nvPr/>
        </p:nvPicPr>
        <p:blipFill>
          <a:blip r:embed="rId4"/>
          <a:stretch>
            <a:fillRect/>
          </a:stretch>
        </p:blipFill>
        <p:spPr>
          <a:xfrm rot="5400000">
            <a:off x="6746874" y="504825"/>
            <a:ext cx="2209801" cy="165735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CF5D-700C-FC46-B941-4CF42A23EBDF}"/>
              </a:ext>
            </a:extLst>
          </p:cNvPr>
          <p:cNvSpPr>
            <a:spLocks noGrp="1"/>
          </p:cNvSpPr>
          <p:nvPr>
            <p:ph type="title"/>
          </p:nvPr>
        </p:nvSpPr>
        <p:spPr/>
        <p:txBody>
          <a:bodyPr/>
          <a:lstStyle/>
          <a:p>
            <a:r>
              <a:rPr lang="en-US" dirty="0"/>
              <a:t>Cultural Relational  Conceptualization</a:t>
            </a:r>
          </a:p>
        </p:txBody>
      </p:sp>
      <p:sp>
        <p:nvSpPr>
          <p:cNvPr id="3" name="Text Placeholder 2">
            <a:extLst>
              <a:ext uri="{FF2B5EF4-FFF2-40B4-BE49-F238E27FC236}">
                <a16:creationId xmlns:a16="http://schemas.microsoft.com/office/drawing/2014/main" id="{D1564AA7-6511-AC2A-C1A8-A21FAEEB3B4D}"/>
              </a:ext>
            </a:extLst>
          </p:cNvPr>
          <p:cNvSpPr>
            <a:spLocks noGrp="1"/>
          </p:cNvSpPr>
          <p:nvPr>
            <p:ph type="body" idx="1"/>
          </p:nvPr>
        </p:nvSpPr>
        <p:spPr/>
        <p:txBody>
          <a:bodyPr/>
          <a:lstStyle/>
          <a:p>
            <a:r>
              <a:rPr lang="en-US" sz="2000" b="1" kern="100" dirty="0">
                <a:latin typeface="Aptos" panose="020B0004020202020204" pitchFamily="34" charset="0"/>
                <a:ea typeface="Aptos" panose="020B0004020202020204" pitchFamily="34" charset="0"/>
                <a:cs typeface="Times New Roman" panose="02020603050405020304" pitchFamily="18" charset="0"/>
              </a:rPr>
              <a:t>A</a:t>
            </a:r>
            <a:r>
              <a:rPr lang="en-US" sz="2000" b="1" kern="100" dirty="0">
                <a:effectLst/>
                <a:latin typeface="Aptos" panose="020B0004020202020204" pitchFamily="34" charset="0"/>
                <a:ea typeface="Aptos" panose="020B0004020202020204" pitchFamily="34" charset="0"/>
                <a:cs typeface="Times New Roman" panose="02020603050405020304" pitchFamily="18" charset="0"/>
              </a:rPr>
              <a:t>ddiction is viewed as a symptom of developmental, relational and spiritual failures</a:t>
            </a:r>
          </a:p>
          <a:p>
            <a:r>
              <a:rPr lang="en-US" sz="2000" b="1" kern="100" dirty="0">
                <a:effectLst/>
                <a:latin typeface="Aptos" panose="020B0004020202020204" pitchFamily="34" charset="0"/>
                <a:ea typeface="Aptos" panose="020B0004020202020204" pitchFamily="34" charset="0"/>
                <a:cs typeface="Times New Roman" panose="02020603050405020304" pitchFamily="18" charset="0"/>
              </a:rPr>
              <a:t>For Native American people, developmental, relational and spiritual failures are understood collectively and  have roots in current and historical trauma. </a:t>
            </a:r>
          </a:p>
          <a:p>
            <a:r>
              <a:rPr lang="en-US" sz="2000" b="1" kern="100" dirty="0">
                <a:effectLst/>
                <a:latin typeface="Aptos" panose="020B0004020202020204" pitchFamily="34" charset="0"/>
                <a:ea typeface="Aptos" panose="020B0004020202020204" pitchFamily="34" charset="0"/>
                <a:cs typeface="Times New Roman" panose="02020603050405020304" pitchFamily="18" charset="0"/>
              </a:rPr>
              <a:t>This creates an importance for following a relational model of treatment</a:t>
            </a:r>
            <a:r>
              <a:rPr lang="en-US" sz="2000" b="1" kern="100" dirty="0">
                <a:latin typeface="Aptos" panose="020B0004020202020204" pitchFamily="34" charset="0"/>
                <a:ea typeface="Aptos" panose="020B0004020202020204" pitchFamily="34" charset="0"/>
                <a:cs typeface="Times New Roman" panose="02020603050405020304" pitchFamily="18" charset="0"/>
              </a:rPr>
              <a:t> as well as relational models of data interpretation.</a:t>
            </a:r>
            <a:endParaRPr lang="en-US"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114300" indent="0">
              <a:buNone/>
            </a:pPr>
            <a:endParaRPr lang="en-US" sz="2000" dirty="0"/>
          </a:p>
          <a:p>
            <a:pPr marL="114300" indent="0">
              <a:buNone/>
            </a:pPr>
            <a:endParaRPr lang="en-US" sz="2000" dirty="0"/>
          </a:p>
          <a:p>
            <a:pPr marL="114300" indent="0">
              <a:buNone/>
            </a:pPr>
            <a:endParaRPr lang="en-US" sz="2000" dirty="0"/>
          </a:p>
          <a:p>
            <a:pPr marL="114300" indent="0">
              <a:buNone/>
            </a:pPr>
            <a:endParaRPr lang="en-US" sz="2000" dirty="0"/>
          </a:p>
          <a:p>
            <a:pPr marL="114300" indent="0">
              <a:buNone/>
            </a:pPr>
            <a:endParaRPr lang="en-US" sz="2000" dirty="0"/>
          </a:p>
          <a:p>
            <a:pPr marL="114300" indent="0">
              <a:buNone/>
            </a:pPr>
            <a:r>
              <a:rPr lang="en-US" sz="1400" dirty="0"/>
              <a:t>(Duran, 2019),</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(Mooney, Roberts, Bayston, &amp; Bowden, 2019). </a:t>
            </a:r>
          </a:p>
          <a:p>
            <a:pPr marL="114300" indent="0">
              <a:buNone/>
            </a:pPr>
            <a:endParaRPr lang="en-US" dirty="0"/>
          </a:p>
        </p:txBody>
      </p:sp>
    </p:spTree>
    <p:extLst>
      <p:ext uri="{BB962C8B-B14F-4D97-AF65-F5344CB8AC3E}">
        <p14:creationId xmlns:p14="http://schemas.microsoft.com/office/powerpoint/2010/main" val="342026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5FFD-718E-73B3-261D-95E344DF3472}"/>
              </a:ext>
            </a:extLst>
          </p:cNvPr>
          <p:cNvSpPr>
            <a:spLocks noGrp="1"/>
          </p:cNvSpPr>
          <p:nvPr>
            <p:ph type="title"/>
          </p:nvPr>
        </p:nvSpPr>
        <p:spPr/>
        <p:txBody>
          <a:bodyPr/>
          <a:lstStyle/>
          <a:p>
            <a:r>
              <a:rPr lang="en-US" sz="2800" dirty="0"/>
              <a:t>Fundamental Differences in Stage Model</a:t>
            </a:r>
            <a:br>
              <a:rPr lang="en-US" sz="2800" dirty="0"/>
            </a:br>
            <a:r>
              <a:rPr lang="en-US" sz="2800" dirty="0"/>
              <a:t>Collective vs Individual Identity</a:t>
            </a:r>
          </a:p>
        </p:txBody>
      </p:sp>
      <p:sp>
        <p:nvSpPr>
          <p:cNvPr id="3" name="Text Placeholder 2">
            <a:extLst>
              <a:ext uri="{FF2B5EF4-FFF2-40B4-BE49-F238E27FC236}">
                <a16:creationId xmlns:a16="http://schemas.microsoft.com/office/drawing/2014/main" id="{68889571-25DE-6873-971E-C76E97C8C0E5}"/>
              </a:ext>
            </a:extLst>
          </p:cNvPr>
          <p:cNvSpPr>
            <a:spLocks noGrp="1"/>
          </p:cNvSpPr>
          <p:nvPr>
            <p:ph type="body" idx="1"/>
          </p:nvPr>
        </p:nvSpPr>
        <p:spPr>
          <a:xfrm>
            <a:off x="373224" y="1219200"/>
            <a:ext cx="289249" cy="4724400"/>
          </a:xfrm>
        </p:spPr>
        <p:txBody>
          <a:bodyPr/>
          <a:lstStyle/>
          <a:p>
            <a:endParaRPr lang="en-US" dirty="0"/>
          </a:p>
          <a:p>
            <a:pPr marL="114300" indent="0">
              <a:buNone/>
            </a:pPr>
            <a:r>
              <a:rPr lang="en-US" dirty="0"/>
              <a:t> </a:t>
            </a:r>
          </a:p>
          <a:p>
            <a:endParaRPr lang="en-US" dirty="0"/>
          </a:p>
        </p:txBody>
      </p:sp>
      <p:sp>
        <p:nvSpPr>
          <p:cNvPr id="5" name="TextBox 4">
            <a:extLst>
              <a:ext uri="{FF2B5EF4-FFF2-40B4-BE49-F238E27FC236}">
                <a16:creationId xmlns:a16="http://schemas.microsoft.com/office/drawing/2014/main" id="{631428FC-1EE2-AFC4-300D-3F5C1F9B6784}"/>
              </a:ext>
            </a:extLst>
          </p:cNvPr>
          <p:cNvSpPr txBox="1"/>
          <p:nvPr/>
        </p:nvSpPr>
        <p:spPr>
          <a:xfrm>
            <a:off x="662474" y="1164134"/>
            <a:ext cx="7912360" cy="5693866"/>
          </a:xfrm>
          <a:prstGeom prst="rect">
            <a:avLst/>
          </a:prstGeom>
          <a:noFill/>
        </p:spPr>
        <p:txBody>
          <a:bodyPr wrap="square" rtlCol="0">
            <a:spAutoFit/>
          </a:bodyPr>
          <a:lstStyle/>
          <a:p>
            <a:r>
              <a:rPr lang="en-US" sz="2400" dirty="0"/>
              <a:t>GONA -		Erikson’s Psychosocial Stages:</a:t>
            </a:r>
          </a:p>
          <a:p>
            <a:endParaRPr lang="en-US" sz="2400" dirty="0"/>
          </a:p>
          <a:p>
            <a:endParaRPr lang="en-US" sz="2400" dirty="0"/>
          </a:p>
          <a:p>
            <a:r>
              <a:rPr lang="en-US" sz="2400" dirty="0"/>
              <a:t>Belonging-		Trust vs. Mistrust</a:t>
            </a:r>
          </a:p>
          <a:p>
            <a:r>
              <a:rPr lang="en-US" sz="2400" dirty="0"/>
              <a:t>			Autonomy vs Doubt and Shame </a:t>
            </a:r>
          </a:p>
          <a:p>
            <a:endParaRPr lang="en-US" sz="2400" dirty="0"/>
          </a:p>
          <a:p>
            <a:r>
              <a:rPr lang="en-US" sz="2400" dirty="0"/>
              <a:t>Mastery-		Initiative vs. Guilt</a:t>
            </a:r>
          </a:p>
          <a:p>
            <a:r>
              <a:rPr lang="en-US" sz="2400" dirty="0"/>
              <a:t>			Industry vs Inferiority</a:t>
            </a:r>
          </a:p>
          <a:p>
            <a:endParaRPr lang="en-US" sz="2400" dirty="0"/>
          </a:p>
          <a:p>
            <a:r>
              <a:rPr lang="en-US" sz="2400" dirty="0"/>
              <a:t>Interdependence- 	Identity vs Role Confusion</a:t>
            </a:r>
          </a:p>
          <a:p>
            <a:r>
              <a:rPr lang="en-US" sz="2400" dirty="0"/>
              <a:t>			Intimacy vs Isolation </a:t>
            </a:r>
          </a:p>
          <a:p>
            <a:endParaRPr lang="en-US" sz="2400" dirty="0"/>
          </a:p>
          <a:p>
            <a:r>
              <a:rPr lang="en-US" sz="2400" dirty="0"/>
              <a:t>Generosity- 		Generativity vs Stagnation</a:t>
            </a:r>
          </a:p>
          <a:p>
            <a:r>
              <a:rPr lang="en-US" sz="2400" dirty="0"/>
              <a:t>			Integrity vs Despair</a:t>
            </a:r>
          </a:p>
          <a:p>
            <a:endParaRPr lang="en-US" dirty="0"/>
          </a:p>
          <a:p>
            <a:endParaRPr lang="en-US" dirty="0"/>
          </a:p>
        </p:txBody>
      </p:sp>
    </p:spTree>
    <p:extLst>
      <p:ext uri="{BB962C8B-B14F-4D97-AF65-F5344CB8AC3E}">
        <p14:creationId xmlns:p14="http://schemas.microsoft.com/office/powerpoint/2010/main" val="96298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4644-BA36-A5D6-AB49-8440AB1CA614}"/>
              </a:ext>
            </a:extLst>
          </p:cNvPr>
          <p:cNvSpPr>
            <a:spLocks noGrp="1"/>
          </p:cNvSpPr>
          <p:nvPr>
            <p:ph type="title"/>
          </p:nvPr>
        </p:nvSpPr>
        <p:spPr/>
        <p:txBody>
          <a:bodyPr/>
          <a:lstStyle/>
          <a:p>
            <a:r>
              <a:rPr lang="en-US" dirty="0"/>
              <a:t>Problems with Dominant Culture Theories </a:t>
            </a:r>
          </a:p>
        </p:txBody>
      </p:sp>
      <p:sp>
        <p:nvSpPr>
          <p:cNvPr id="3" name="Text Placeholder 2">
            <a:extLst>
              <a:ext uri="{FF2B5EF4-FFF2-40B4-BE49-F238E27FC236}">
                <a16:creationId xmlns:a16="http://schemas.microsoft.com/office/drawing/2014/main" id="{8F36FED6-6F1E-1EF8-184A-C52C5E84688F}"/>
              </a:ext>
            </a:extLst>
          </p:cNvPr>
          <p:cNvSpPr>
            <a:spLocks noGrp="1"/>
          </p:cNvSpPr>
          <p:nvPr>
            <p:ph type="body" idx="1"/>
          </p:nvPr>
        </p:nvSpPr>
        <p:spPr>
          <a:xfrm>
            <a:off x="457200" y="1219200"/>
            <a:ext cx="8229600" cy="5065986"/>
          </a:xfrm>
        </p:spPr>
        <p:txBody>
          <a:bodyPr/>
          <a:lstStyle/>
          <a:p>
            <a:pPr marL="0" lvl="0" indent="0">
              <a:spcBef>
                <a:spcPts val="480"/>
              </a:spcBef>
              <a:buSzPts val="2400"/>
              <a:buNone/>
            </a:pPr>
            <a:r>
              <a:rPr lang="en-US" sz="1800" dirty="0">
                <a:solidFill>
                  <a:schemeClr val="tx1"/>
                </a:solidFill>
              </a:rPr>
              <a:t>1.) </a:t>
            </a:r>
            <a:r>
              <a:rPr lang="en-US" sz="2000" dirty="0">
                <a:solidFill>
                  <a:schemeClr val="tx1"/>
                </a:solidFill>
              </a:rPr>
              <a:t>We are trying to understand a collective phenomenon from within an individualistic perspective</a:t>
            </a:r>
          </a:p>
          <a:p>
            <a:pPr marL="0" lvl="0" indent="0">
              <a:spcBef>
                <a:spcPts val="480"/>
              </a:spcBef>
              <a:buSzPts val="2400"/>
              <a:buNone/>
            </a:pPr>
            <a:r>
              <a:rPr lang="en-US" sz="2000" dirty="0">
                <a:solidFill>
                  <a:schemeClr val="tx1"/>
                </a:solidFill>
              </a:rPr>
              <a:t>2.) Perpetuates oppression- both internalized and externalized</a:t>
            </a:r>
          </a:p>
          <a:p>
            <a:pPr marL="0" lvl="0" indent="0">
              <a:spcBef>
                <a:spcPts val="480"/>
              </a:spcBef>
              <a:buSzPts val="2400"/>
              <a:buNone/>
            </a:pPr>
            <a:r>
              <a:rPr lang="en-US" sz="2000" dirty="0">
                <a:solidFill>
                  <a:schemeClr val="tx1"/>
                </a:solidFill>
              </a:rPr>
              <a:t>3.) Pathologizes trauma-creates more shame triggers and can actually, cause harm.</a:t>
            </a:r>
          </a:p>
          <a:p>
            <a:pPr marL="0" lvl="0" indent="0">
              <a:spcBef>
                <a:spcPts val="480"/>
              </a:spcBef>
              <a:buSzPts val="2400"/>
              <a:buNone/>
            </a:pPr>
            <a:r>
              <a:rPr lang="en-US" sz="2000" dirty="0">
                <a:solidFill>
                  <a:schemeClr val="tx1"/>
                </a:solidFill>
              </a:rPr>
              <a:t>4.) Medical model approaches typically do not address the </a:t>
            </a:r>
            <a:r>
              <a:rPr lang="en-US" sz="2000" b="1" dirty="0">
                <a:solidFill>
                  <a:schemeClr val="tx1"/>
                </a:solidFill>
              </a:rPr>
              <a:t>spiritual trauma</a:t>
            </a:r>
            <a:r>
              <a:rPr lang="en-US" sz="2000" dirty="0">
                <a:solidFill>
                  <a:schemeClr val="tx1"/>
                </a:solidFill>
              </a:rPr>
              <a:t>. </a:t>
            </a:r>
          </a:p>
          <a:p>
            <a:pPr marL="0" indent="0">
              <a:spcBef>
                <a:spcPts val="480"/>
              </a:spcBef>
              <a:buSzPts val="2400"/>
              <a:buNone/>
            </a:pPr>
            <a:r>
              <a:rPr lang="en-US" sz="2400" b="1" dirty="0">
                <a:solidFill>
                  <a:schemeClr val="tx1"/>
                </a:solidFill>
              </a:rPr>
              <a:t> </a:t>
            </a:r>
          </a:p>
          <a:p>
            <a:pPr marL="0" indent="0">
              <a:spcBef>
                <a:spcPts val="480"/>
              </a:spcBef>
              <a:buSzPts val="2400"/>
              <a:buNone/>
            </a:pPr>
            <a:r>
              <a:rPr lang="en-US" sz="2400" b="1" dirty="0">
                <a:solidFill>
                  <a:schemeClr val="tx1"/>
                </a:solidFill>
              </a:rPr>
              <a:t>Symptoms of historical trauma cannot be effectively treated by current psychotherapies that do not include some form of cultural adaptation </a:t>
            </a:r>
          </a:p>
          <a:p>
            <a:pPr marL="0" indent="0">
              <a:spcBef>
                <a:spcPts val="480"/>
              </a:spcBef>
              <a:buSzPts val="2400"/>
              <a:buNone/>
            </a:pPr>
            <a:endParaRPr lang="en-US" sz="2400" b="1" dirty="0">
              <a:solidFill>
                <a:schemeClr val="tx1"/>
              </a:solidFill>
            </a:endParaRPr>
          </a:p>
          <a:p>
            <a:pPr marL="0" indent="0">
              <a:spcBef>
                <a:spcPts val="480"/>
              </a:spcBef>
              <a:buSzPts val="2400"/>
              <a:buNone/>
            </a:pPr>
            <a:endParaRPr lang="en-US" sz="2400" b="1" dirty="0">
              <a:solidFill>
                <a:schemeClr val="tx1"/>
              </a:solidFill>
            </a:endParaRPr>
          </a:p>
          <a:p>
            <a:pPr marL="0" indent="0">
              <a:spcBef>
                <a:spcPts val="480"/>
              </a:spcBef>
              <a:buSzPts val="2400"/>
              <a:buNone/>
            </a:pPr>
            <a:r>
              <a:rPr lang="en-US" sz="1400" dirty="0">
                <a:solidFill>
                  <a:schemeClr val="tx1"/>
                </a:solidFill>
              </a:rPr>
              <a:t>(Brave Heart, Chase, Elkins, Altschul, 2011; Gone, 2013; Griner, &amp; Smith, 2006; Johnson, 2006).</a:t>
            </a:r>
          </a:p>
          <a:p>
            <a:endParaRPr lang="en-US" dirty="0"/>
          </a:p>
        </p:txBody>
      </p:sp>
    </p:spTree>
    <p:extLst>
      <p:ext uri="{BB962C8B-B14F-4D97-AF65-F5344CB8AC3E}">
        <p14:creationId xmlns:p14="http://schemas.microsoft.com/office/powerpoint/2010/main" val="2716224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F852-F5BF-74D8-76A4-49CA29CD6454}"/>
              </a:ext>
            </a:extLst>
          </p:cNvPr>
          <p:cNvSpPr>
            <a:spLocks noGrp="1"/>
          </p:cNvSpPr>
          <p:nvPr>
            <p:ph type="title"/>
          </p:nvPr>
        </p:nvSpPr>
        <p:spPr/>
        <p:txBody>
          <a:bodyPr/>
          <a:lstStyle/>
          <a:p>
            <a:r>
              <a:rPr lang="en-US" dirty="0"/>
              <a:t>Historical Trauma </a:t>
            </a:r>
          </a:p>
        </p:txBody>
      </p:sp>
      <p:sp>
        <p:nvSpPr>
          <p:cNvPr id="3" name="Text Placeholder 2">
            <a:extLst>
              <a:ext uri="{FF2B5EF4-FFF2-40B4-BE49-F238E27FC236}">
                <a16:creationId xmlns:a16="http://schemas.microsoft.com/office/drawing/2014/main" id="{52012594-FD9F-4104-1794-9B14E9CE571A}"/>
              </a:ext>
            </a:extLst>
          </p:cNvPr>
          <p:cNvSpPr>
            <a:spLocks noGrp="1"/>
          </p:cNvSpPr>
          <p:nvPr>
            <p:ph type="body" idx="1"/>
          </p:nvPr>
        </p:nvSpPr>
        <p:spPr>
          <a:xfrm>
            <a:off x="457200" y="1219200"/>
            <a:ext cx="8229600" cy="5562600"/>
          </a:xfrm>
        </p:spPr>
        <p:txBody>
          <a:bodyPr/>
          <a:lstStyle/>
          <a:p>
            <a:pPr lvl="0"/>
            <a:r>
              <a:rPr lang="en-US" sz="2000" b="1" dirty="0"/>
              <a:t>Cumulative emotional and psychological wounding </a:t>
            </a:r>
            <a:r>
              <a:rPr lang="en-US" sz="2000" dirty="0"/>
              <a:t>across generations which emanates from massive group trauma (Brave Heart, Chase, Elkins, Altschul, 2011)</a:t>
            </a:r>
          </a:p>
          <a:p>
            <a:pPr lvl="0"/>
            <a:r>
              <a:rPr lang="en-US" sz="2000" dirty="0"/>
              <a:t>Includes </a:t>
            </a:r>
            <a:r>
              <a:rPr lang="en-US" sz="2000" b="1" dirty="0"/>
              <a:t>multigenerational genocide, and ethnic cleansing </a:t>
            </a:r>
            <a:r>
              <a:rPr lang="en-US" sz="2000" dirty="0"/>
              <a:t>of Indigenous peoples of the Americas, which has resulted in unresolved grief,  complicated bereavement, PTSD and depression in Native people (Brokenleg, 2012).</a:t>
            </a:r>
          </a:p>
          <a:p>
            <a:r>
              <a:rPr lang="en-US" sz="2000" dirty="0"/>
              <a:t>Complicated by continuous daily reminders such as </a:t>
            </a:r>
            <a:r>
              <a:rPr lang="en-US" sz="2000" b="1" dirty="0"/>
              <a:t>reservation living, loss of language, loss of culture, loss of traditional family systems, loss of traditional healing practices (spiritual trauma) </a:t>
            </a:r>
            <a:r>
              <a:rPr lang="en-US" sz="2000" dirty="0"/>
              <a:t>etc. (Whitbeck, Adams, Hoyt, &amp; Chen, 2004) (Johnson, 2006) (Bernal &amp; Scharró-del-Río, 2001).  </a:t>
            </a:r>
          </a:p>
          <a:p>
            <a:r>
              <a:rPr lang="en-US" sz="2000" dirty="0" err="1">
                <a:hlinkClick r:id="rId2"/>
              </a:rPr>
              <a:t>Wellbriety</a:t>
            </a:r>
            <a:r>
              <a:rPr lang="en-US" sz="2000" dirty="0">
                <a:hlinkClick r:id="rId2"/>
              </a:rPr>
              <a:t> Video Clip</a:t>
            </a:r>
            <a:endParaRPr lang="en-US" sz="2000" dirty="0"/>
          </a:p>
          <a:p>
            <a:pPr marL="114300" indent="0">
              <a:buNone/>
            </a:pPr>
            <a:endParaRPr lang="en-US" sz="2000" dirty="0"/>
          </a:p>
          <a:p>
            <a:pPr marL="114300" indent="0">
              <a:buNone/>
            </a:pPr>
            <a:r>
              <a:rPr lang="en-US" sz="1400" dirty="0">
                <a:hlinkClick r:id="rId2"/>
              </a:rPr>
              <a:t>https://youtu.be/vZwF9NnQbWM?feature=shared</a:t>
            </a:r>
            <a:r>
              <a:rPr lang="en-US" sz="1400" dirty="0"/>
              <a:t> </a:t>
            </a:r>
          </a:p>
          <a:p>
            <a:pPr marL="0" indent="0">
              <a:buNone/>
            </a:pPr>
            <a:endParaRPr lang="en-US" sz="1100" dirty="0"/>
          </a:p>
          <a:p>
            <a:endParaRPr lang="en-US" sz="1400" dirty="0"/>
          </a:p>
        </p:txBody>
      </p:sp>
      <p:pic>
        <p:nvPicPr>
          <p:cNvPr id="5" name="Picture 4">
            <a:extLst>
              <a:ext uri="{FF2B5EF4-FFF2-40B4-BE49-F238E27FC236}">
                <a16:creationId xmlns:a16="http://schemas.microsoft.com/office/drawing/2014/main" id="{FEEB55BA-1CF5-8139-03AB-40A2576745E8}"/>
              </a:ext>
            </a:extLst>
          </p:cNvPr>
          <p:cNvPicPr>
            <a:picLocks noChangeAspect="1"/>
          </p:cNvPicPr>
          <p:nvPr/>
        </p:nvPicPr>
        <p:blipFill>
          <a:blip r:embed="rId3"/>
          <a:stretch>
            <a:fillRect/>
          </a:stretch>
        </p:blipFill>
        <p:spPr>
          <a:xfrm rot="5400000">
            <a:off x="6311181" y="5192284"/>
            <a:ext cx="1641857" cy="1231393"/>
          </a:xfrm>
          <a:prstGeom prst="rect">
            <a:avLst/>
          </a:prstGeom>
        </p:spPr>
      </p:pic>
    </p:spTree>
    <p:extLst>
      <p:ext uri="{BB962C8B-B14F-4D97-AF65-F5344CB8AC3E}">
        <p14:creationId xmlns:p14="http://schemas.microsoft.com/office/powerpoint/2010/main" val="1247420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505B-6585-0F22-A9E2-0408FA58A36D}"/>
              </a:ext>
            </a:extLst>
          </p:cNvPr>
          <p:cNvSpPr>
            <a:spLocks noGrp="1"/>
          </p:cNvSpPr>
          <p:nvPr>
            <p:ph type="title"/>
          </p:nvPr>
        </p:nvSpPr>
        <p:spPr/>
        <p:txBody>
          <a:bodyPr/>
          <a:lstStyle/>
          <a:p>
            <a:r>
              <a:rPr lang="en-US" dirty="0"/>
              <a:t>Understanding Genocide</a:t>
            </a:r>
            <a:br>
              <a:rPr lang="en-US" dirty="0"/>
            </a:br>
            <a:r>
              <a:rPr lang="en-US" dirty="0"/>
              <a:t> </a:t>
            </a:r>
          </a:p>
        </p:txBody>
      </p:sp>
      <p:sp>
        <p:nvSpPr>
          <p:cNvPr id="3" name="Text Placeholder 2">
            <a:extLst>
              <a:ext uri="{FF2B5EF4-FFF2-40B4-BE49-F238E27FC236}">
                <a16:creationId xmlns:a16="http://schemas.microsoft.com/office/drawing/2014/main" id="{6FECF9C7-AE49-AD68-30B2-FB8A786A7C24}"/>
              </a:ext>
            </a:extLst>
          </p:cNvPr>
          <p:cNvSpPr>
            <a:spLocks noGrp="1"/>
          </p:cNvSpPr>
          <p:nvPr>
            <p:ph type="body" idx="1"/>
          </p:nvPr>
        </p:nvSpPr>
        <p:spPr>
          <a:xfrm>
            <a:off x="457200" y="1219200"/>
            <a:ext cx="8229600" cy="5562600"/>
          </a:xfrm>
        </p:spPr>
        <p:txBody>
          <a:bodyPr/>
          <a:lstStyle/>
          <a:p>
            <a:pPr marL="114300" indent="0">
              <a:buNone/>
            </a:pPr>
            <a:endParaRPr lang="en-US" dirty="0"/>
          </a:p>
          <a:p>
            <a:pPr>
              <a:buFont typeface="Arial" panose="020B0604020202020204" pitchFamily="34" charset="0"/>
              <a:buChar char="•"/>
            </a:pPr>
            <a:r>
              <a:rPr lang="en-US" sz="2000" dirty="0"/>
              <a:t>Genocide is defined as specific acts committed with the intent to destroy, in whole or in part, a national, ethnic, racial, or religious group (United Nations, 1948).</a:t>
            </a:r>
          </a:p>
          <a:p>
            <a:pPr>
              <a:buFont typeface="Arial" panose="020B0604020202020204" pitchFamily="34" charset="0"/>
              <a:buChar char="•"/>
            </a:pPr>
            <a:r>
              <a:rPr lang="en-US" sz="2000" dirty="0"/>
              <a:t>Established under the </a:t>
            </a:r>
            <a:r>
              <a:rPr lang="en-US" sz="2000" b="1" dirty="0"/>
              <a:t>Convention on the Prevention and Punishment of the Crime of Genocide</a:t>
            </a:r>
            <a:r>
              <a:rPr lang="en-US" sz="2000" dirty="0"/>
              <a:t> (UN, 1948).</a:t>
            </a:r>
          </a:p>
          <a:p>
            <a:r>
              <a:rPr lang="en-US" sz="2000" b="1" dirty="0"/>
              <a:t>Acts Constituting Genocide</a:t>
            </a:r>
            <a:endParaRPr lang="en-US" sz="2000" dirty="0"/>
          </a:p>
          <a:p>
            <a:pPr>
              <a:buFont typeface="Arial" panose="020B0604020202020204" pitchFamily="34" charset="0"/>
              <a:buChar char="•"/>
            </a:pPr>
            <a:r>
              <a:rPr lang="en-US" sz="2000" dirty="0"/>
              <a:t>Killing members of the group.</a:t>
            </a:r>
          </a:p>
          <a:p>
            <a:pPr>
              <a:buFont typeface="Arial" panose="020B0604020202020204" pitchFamily="34" charset="0"/>
              <a:buChar char="•"/>
            </a:pPr>
            <a:r>
              <a:rPr lang="en-US" sz="2000" dirty="0"/>
              <a:t>Causing serious bodily or mental harm to members of the group.</a:t>
            </a:r>
          </a:p>
          <a:p>
            <a:pPr>
              <a:buFont typeface="Arial" panose="020B0604020202020204" pitchFamily="34" charset="0"/>
              <a:buChar char="•"/>
            </a:pPr>
            <a:r>
              <a:rPr lang="en-US" sz="2000" dirty="0"/>
              <a:t>Deliberately inflicting conditions of life calculated to bring about the group's destruction.</a:t>
            </a:r>
          </a:p>
          <a:p>
            <a:pPr>
              <a:buFont typeface="Arial" panose="020B0604020202020204" pitchFamily="34" charset="0"/>
              <a:buChar char="•"/>
            </a:pPr>
            <a:r>
              <a:rPr lang="en-US" sz="2000" dirty="0"/>
              <a:t>Imposing measures intended to prevent births within the group.</a:t>
            </a:r>
          </a:p>
          <a:p>
            <a:pPr>
              <a:buFont typeface="Arial" panose="020B0604020202020204" pitchFamily="34" charset="0"/>
              <a:buChar char="•"/>
            </a:pPr>
            <a:r>
              <a:rPr lang="en-US" sz="2000" dirty="0"/>
              <a:t>Forcibly transferring children of the group to another group.</a:t>
            </a:r>
          </a:p>
          <a:p>
            <a:pPr>
              <a:buFont typeface="Arial" panose="020B0604020202020204" pitchFamily="34" charset="0"/>
              <a:buChar char="•"/>
            </a:pPr>
            <a:endParaRPr lang="en-US" sz="2000" dirty="0"/>
          </a:p>
          <a:p>
            <a:pPr marL="114300" indent="0">
              <a:buNone/>
            </a:pPr>
            <a:r>
              <a:rPr lang="en-US" sz="1400" dirty="0"/>
              <a:t>United Nations. (1948). Convention on the Prevention and Punishment of the Crime of Genocide.</a:t>
            </a:r>
          </a:p>
          <a:p>
            <a:pPr>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187326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744AC-77D8-1494-A4AD-5D1C09114E21}"/>
              </a:ext>
            </a:extLst>
          </p:cNvPr>
          <p:cNvSpPr>
            <a:spLocks noGrp="1"/>
          </p:cNvSpPr>
          <p:nvPr>
            <p:ph type="title"/>
          </p:nvPr>
        </p:nvSpPr>
        <p:spPr/>
        <p:txBody>
          <a:bodyPr/>
          <a:lstStyle/>
          <a:p>
            <a:r>
              <a:rPr lang="en-US" dirty="0"/>
              <a:t>Psychology of Genocide</a:t>
            </a:r>
          </a:p>
        </p:txBody>
      </p:sp>
      <p:sp>
        <p:nvSpPr>
          <p:cNvPr id="3" name="Text Placeholder 2">
            <a:extLst>
              <a:ext uri="{FF2B5EF4-FFF2-40B4-BE49-F238E27FC236}">
                <a16:creationId xmlns:a16="http://schemas.microsoft.com/office/drawing/2014/main" id="{AA758E3D-93AE-0510-E156-FC5F642B0B23}"/>
              </a:ext>
            </a:extLst>
          </p:cNvPr>
          <p:cNvSpPr>
            <a:spLocks noGrp="1"/>
          </p:cNvSpPr>
          <p:nvPr>
            <p:ph type="body" idx="1"/>
          </p:nvPr>
        </p:nvSpPr>
        <p:spPr>
          <a:xfrm>
            <a:off x="457200" y="1219200"/>
            <a:ext cx="8229600" cy="5562600"/>
          </a:xfrm>
        </p:spPr>
        <p:txBody>
          <a:bodyPr/>
          <a:lstStyle/>
          <a:p>
            <a:r>
              <a:rPr lang="en-US" sz="2000" b="1" dirty="0"/>
              <a:t>Social Categorization and In-Group Bias-They </a:t>
            </a:r>
            <a:r>
              <a:rPr lang="en-US" sz="2000" dirty="0"/>
              <a:t>are all criminals</a:t>
            </a:r>
          </a:p>
          <a:p>
            <a:r>
              <a:rPr lang="en-US" sz="2000" b="1" dirty="0"/>
              <a:t>Propaganda and Dehumanizing Language-</a:t>
            </a:r>
            <a:r>
              <a:rPr lang="en-US" sz="2000" dirty="0"/>
              <a:t>Savages, Pagan, Devils, Animals, </a:t>
            </a:r>
          </a:p>
          <a:p>
            <a:r>
              <a:rPr lang="en-US" sz="2000" b="1" dirty="0"/>
              <a:t>Moral Disengagement-Collective </a:t>
            </a:r>
            <a:r>
              <a:rPr lang="en-US" sz="2000" dirty="0"/>
              <a:t>dehumanization enables moral disengagement- implement policies that systematically dehumanize certain groups, such as segregation or discriminatory laws. These practices reinforce societal norms that marginalize and oppress, perpetuating cycles of dehumanization. </a:t>
            </a:r>
          </a:p>
          <a:p>
            <a:r>
              <a:rPr lang="en-US" sz="2000" b="1" dirty="0"/>
              <a:t>Institutional Policies and Practices- </a:t>
            </a:r>
            <a:r>
              <a:rPr lang="en-US" sz="2000" dirty="0"/>
              <a:t>implement policies that systematically dehumanize certain groups, such as segregation or discriminatory laws. These practices reinforce societal norms that marginalize and oppress, perpetuating cycles of dehumanization. </a:t>
            </a:r>
          </a:p>
          <a:p>
            <a:r>
              <a:rPr lang="en-US" sz="2000" b="1" dirty="0"/>
              <a:t>Cultural Narratives and Stereotypes-</a:t>
            </a:r>
            <a:r>
              <a:rPr lang="en-US" sz="2000" dirty="0"/>
              <a:t> Deep-seated cultural narratives and stereotypes depict specific groups as barbaric or uncivilized. These portrayals, entrenched in media, literature, and folklore, shape collective perceptions and justify exclusionary or violent actions. </a:t>
            </a:r>
            <a:endParaRPr lang="en-US" sz="2000" b="1" dirty="0"/>
          </a:p>
          <a:p>
            <a:endParaRPr lang="en-US" dirty="0"/>
          </a:p>
          <a:p>
            <a:endParaRPr lang="en-US" dirty="0"/>
          </a:p>
        </p:txBody>
      </p:sp>
    </p:spTree>
    <p:extLst>
      <p:ext uri="{BB962C8B-B14F-4D97-AF65-F5344CB8AC3E}">
        <p14:creationId xmlns:p14="http://schemas.microsoft.com/office/powerpoint/2010/main" val="638655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9172-AC4D-F566-768E-BD36A7A8A51D}"/>
              </a:ext>
            </a:extLst>
          </p:cNvPr>
          <p:cNvSpPr>
            <a:spLocks noGrp="1"/>
          </p:cNvSpPr>
          <p:nvPr>
            <p:ph type="title"/>
          </p:nvPr>
        </p:nvSpPr>
        <p:spPr/>
        <p:txBody>
          <a:bodyPr/>
          <a:lstStyle/>
          <a:p>
            <a:r>
              <a:rPr lang="en-US" dirty="0"/>
              <a:t>Collective Dehumanization</a:t>
            </a:r>
          </a:p>
        </p:txBody>
      </p:sp>
      <p:sp>
        <p:nvSpPr>
          <p:cNvPr id="3" name="Text Placeholder 2">
            <a:extLst>
              <a:ext uri="{FF2B5EF4-FFF2-40B4-BE49-F238E27FC236}">
                <a16:creationId xmlns:a16="http://schemas.microsoft.com/office/drawing/2014/main" id="{070237F3-0FA3-109B-61EF-540578C25E17}"/>
              </a:ext>
            </a:extLst>
          </p:cNvPr>
          <p:cNvSpPr>
            <a:spLocks noGrp="1"/>
          </p:cNvSpPr>
          <p:nvPr>
            <p:ph type="body" idx="1"/>
          </p:nvPr>
        </p:nvSpPr>
        <p:spPr/>
        <p:txBody>
          <a:bodyPr/>
          <a:lstStyle/>
          <a:p>
            <a:pPr marL="114300" indent="0">
              <a:buNone/>
            </a:pPr>
            <a:endParaRPr lang="en-US" sz="2000" dirty="0"/>
          </a:p>
          <a:p>
            <a:pPr marL="114300" indent="0">
              <a:buNone/>
            </a:pPr>
            <a:endParaRPr lang="en-US" sz="2000" dirty="0"/>
          </a:p>
          <a:p>
            <a:r>
              <a:rPr lang="en-US" sz="2000" dirty="0"/>
              <a:t>Collective dehumanization, where entire groups are perceived as less than human, is a multifaceted phenomenon influenced by various psychological and social mechanisms. </a:t>
            </a:r>
          </a:p>
          <a:p>
            <a:pPr marL="114300" indent="0">
              <a:buNone/>
            </a:pPr>
            <a:endParaRPr lang="en-US" sz="2000" dirty="0"/>
          </a:p>
          <a:p>
            <a:r>
              <a:rPr lang="en-US" sz="2000" dirty="0"/>
              <a:t>Understanding these mechanisms is crucial for addressing and mitigating the effects of historical trauma and preventing future atrocities.  ​</a:t>
            </a:r>
          </a:p>
          <a:p>
            <a:pPr marL="114300" indent="0">
              <a:buNone/>
            </a:pPr>
            <a:endParaRPr lang="en-US" sz="2400" dirty="0"/>
          </a:p>
          <a:p>
            <a:pPr marL="114300" indent="0">
              <a:buNone/>
            </a:pPr>
            <a:endParaRPr lang="en-US" dirty="0"/>
          </a:p>
        </p:txBody>
      </p:sp>
    </p:spTree>
    <p:extLst>
      <p:ext uri="{BB962C8B-B14F-4D97-AF65-F5344CB8AC3E}">
        <p14:creationId xmlns:p14="http://schemas.microsoft.com/office/powerpoint/2010/main" val="152360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8329-284F-B114-1652-BDA43ECC89DE}"/>
              </a:ext>
            </a:extLst>
          </p:cNvPr>
          <p:cNvSpPr>
            <a:spLocks noGrp="1"/>
          </p:cNvSpPr>
          <p:nvPr>
            <p:ph type="title"/>
          </p:nvPr>
        </p:nvSpPr>
        <p:spPr/>
        <p:txBody>
          <a:bodyPr/>
          <a:lstStyle/>
          <a:p>
            <a:r>
              <a:rPr lang="en-US" dirty="0"/>
              <a:t>Cultural Destruction</a:t>
            </a:r>
          </a:p>
        </p:txBody>
      </p:sp>
      <p:sp>
        <p:nvSpPr>
          <p:cNvPr id="3" name="Text Placeholder 2">
            <a:extLst>
              <a:ext uri="{FF2B5EF4-FFF2-40B4-BE49-F238E27FC236}">
                <a16:creationId xmlns:a16="http://schemas.microsoft.com/office/drawing/2014/main" id="{4BF4DC6F-D382-E221-E21A-8548ADF91E2D}"/>
              </a:ext>
            </a:extLst>
          </p:cNvPr>
          <p:cNvSpPr>
            <a:spLocks noGrp="1"/>
          </p:cNvSpPr>
          <p:nvPr>
            <p:ph type="body" idx="1"/>
          </p:nvPr>
        </p:nvSpPr>
        <p:spPr/>
        <p:txBody>
          <a:bodyPr/>
          <a:lstStyle/>
          <a:p>
            <a:pPr marL="114300" indent="0">
              <a:buNone/>
            </a:pPr>
            <a:endParaRPr lang="en-US" dirty="0"/>
          </a:p>
          <a:p>
            <a:pPr marL="114300" indent="0">
              <a:buNone/>
            </a:pPr>
            <a:r>
              <a:rPr lang="en-US" dirty="0"/>
              <a:t>Systemic racism can lead to the erosion of cultural identities through:</a:t>
            </a:r>
          </a:p>
          <a:p>
            <a:pPr marL="114300" indent="0">
              <a:buNone/>
            </a:pPr>
            <a:r>
              <a:rPr lang="en-US" dirty="0"/>
              <a:t>-Forced assimilation, </a:t>
            </a:r>
          </a:p>
          <a:p>
            <a:pPr marL="114300" indent="0">
              <a:buNone/>
            </a:pPr>
            <a:r>
              <a:rPr lang="en-US" dirty="0"/>
              <a:t>-Suppression of languages</a:t>
            </a:r>
          </a:p>
          <a:p>
            <a:pPr marL="114300" indent="0">
              <a:buNone/>
            </a:pPr>
            <a:r>
              <a:rPr lang="en-US" dirty="0"/>
              <a:t>-Destruction of cultural sites and practices.</a:t>
            </a:r>
          </a:p>
          <a:p>
            <a:pPr marL="114300" indent="0">
              <a:buNone/>
            </a:pPr>
            <a:endParaRPr lang="en-US" dirty="0"/>
          </a:p>
          <a:p>
            <a:pPr marL="114300" indent="0">
              <a:buNone/>
            </a:pPr>
            <a:r>
              <a:rPr lang="en-US" dirty="0"/>
              <a:t>Cultural genocide aims to eliminate the existence of a group as a distinct entity, a practice observed in various colonial contexts. </a:t>
            </a:r>
          </a:p>
          <a:p>
            <a:endParaRPr lang="en-US" dirty="0"/>
          </a:p>
        </p:txBody>
      </p:sp>
    </p:spTree>
    <p:extLst>
      <p:ext uri="{BB962C8B-B14F-4D97-AF65-F5344CB8AC3E}">
        <p14:creationId xmlns:p14="http://schemas.microsoft.com/office/powerpoint/2010/main" val="9847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CD6AC-8CA8-DF0A-A098-996E5BD10168}"/>
              </a:ext>
            </a:extLst>
          </p:cNvPr>
          <p:cNvSpPr>
            <a:spLocks noGrp="1"/>
          </p:cNvSpPr>
          <p:nvPr>
            <p:ph type="title"/>
          </p:nvPr>
        </p:nvSpPr>
        <p:spPr/>
        <p:txBody>
          <a:bodyPr/>
          <a:lstStyle/>
          <a:p>
            <a:r>
              <a:rPr lang="en-US" dirty="0"/>
              <a:t>Historical Trauma Response </a:t>
            </a:r>
          </a:p>
        </p:txBody>
      </p:sp>
      <p:sp>
        <p:nvSpPr>
          <p:cNvPr id="3" name="Text Placeholder 2">
            <a:extLst>
              <a:ext uri="{FF2B5EF4-FFF2-40B4-BE49-F238E27FC236}">
                <a16:creationId xmlns:a16="http://schemas.microsoft.com/office/drawing/2014/main" id="{568F18D1-F67C-69AF-F58D-44FEA257A18C}"/>
              </a:ext>
            </a:extLst>
          </p:cNvPr>
          <p:cNvSpPr>
            <a:spLocks noGrp="1"/>
          </p:cNvSpPr>
          <p:nvPr>
            <p:ph type="body" idx="1"/>
          </p:nvPr>
        </p:nvSpPr>
        <p:spPr>
          <a:xfrm>
            <a:off x="457200" y="1219200"/>
            <a:ext cx="8229600" cy="5153608"/>
          </a:xfrm>
        </p:spPr>
        <p:txBody>
          <a:bodyPr/>
          <a:lstStyle/>
          <a:p>
            <a:pPr marL="114300" indent="0">
              <a:buNone/>
            </a:pPr>
            <a:r>
              <a:rPr lang="en-US" sz="2400" dirty="0"/>
              <a:t>Typical emotional responses to historical trauma include:</a:t>
            </a:r>
          </a:p>
          <a:p>
            <a:pPr marL="114300" indent="0">
              <a:buNone/>
            </a:pPr>
            <a:endParaRPr lang="en-US" sz="2000" dirty="0"/>
          </a:p>
          <a:p>
            <a:r>
              <a:rPr lang="en-US" sz="2000" dirty="0"/>
              <a:t>Feelings of persistent grief and loss </a:t>
            </a:r>
          </a:p>
          <a:p>
            <a:r>
              <a:rPr lang="en-US" sz="2000" dirty="0"/>
              <a:t>Complicated and unresolved bereavement</a:t>
            </a:r>
          </a:p>
          <a:p>
            <a:r>
              <a:rPr lang="en-US" sz="2000" dirty="0"/>
              <a:t>Dysregulated emotions</a:t>
            </a:r>
          </a:p>
          <a:p>
            <a:r>
              <a:rPr lang="en-US" sz="2000" dirty="0"/>
              <a:t>Sadness </a:t>
            </a:r>
          </a:p>
          <a:p>
            <a:r>
              <a:rPr lang="en-US" sz="2000" dirty="0"/>
              <a:t>Anger</a:t>
            </a:r>
          </a:p>
          <a:p>
            <a:r>
              <a:rPr lang="en-US" sz="2000" dirty="0"/>
              <a:t>Hopelessness.</a:t>
            </a:r>
          </a:p>
          <a:p>
            <a:r>
              <a:rPr lang="en-US" sz="2000" dirty="0"/>
              <a:t>Difficulty with attachment to caregivers  </a:t>
            </a:r>
          </a:p>
          <a:p>
            <a:r>
              <a:rPr lang="en-US" sz="2000" dirty="0"/>
              <a:t>Historical trauma response explains the profound mental health disparities and difficulty in access to and follow through in mental health treatment for Native people</a:t>
            </a:r>
          </a:p>
          <a:p>
            <a:pPr marL="114300" indent="0">
              <a:buNone/>
            </a:pPr>
            <a:r>
              <a:rPr lang="en-US" sz="2000" dirty="0"/>
              <a:t> </a:t>
            </a:r>
            <a:r>
              <a:rPr lang="en-US" sz="1400" dirty="0"/>
              <a:t>(Grayshield et al., 2015; Guenzel &amp; Struwe, 2019; Nelson-Barber &amp; Johnson, 2016; Reagan, 2012; Brave Heart-Yellow Horse and colleagues (2016a); Whitbeck et al 2004).</a:t>
            </a:r>
          </a:p>
        </p:txBody>
      </p:sp>
    </p:spTree>
    <p:extLst>
      <p:ext uri="{BB962C8B-B14F-4D97-AF65-F5344CB8AC3E}">
        <p14:creationId xmlns:p14="http://schemas.microsoft.com/office/powerpoint/2010/main" val="1130699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E5D-9964-46D5-A7ED-F1F325C658AA}"/>
              </a:ext>
            </a:extLst>
          </p:cNvPr>
          <p:cNvSpPr>
            <a:spLocks noGrp="1"/>
          </p:cNvSpPr>
          <p:nvPr>
            <p:ph type="title"/>
          </p:nvPr>
        </p:nvSpPr>
        <p:spPr/>
        <p:txBody>
          <a:bodyPr/>
          <a:lstStyle/>
          <a:p>
            <a:r>
              <a:rPr lang="en-US" dirty="0"/>
              <a:t>Epigenetics </a:t>
            </a:r>
          </a:p>
        </p:txBody>
      </p:sp>
      <p:sp>
        <p:nvSpPr>
          <p:cNvPr id="3" name="Text Placeholder 2">
            <a:extLst>
              <a:ext uri="{FF2B5EF4-FFF2-40B4-BE49-F238E27FC236}">
                <a16:creationId xmlns:a16="http://schemas.microsoft.com/office/drawing/2014/main" id="{C22704C1-7954-43F5-B77E-013EB6852CDD}"/>
              </a:ext>
            </a:extLst>
          </p:cNvPr>
          <p:cNvSpPr>
            <a:spLocks noGrp="1"/>
          </p:cNvSpPr>
          <p:nvPr>
            <p:ph type="body" idx="1"/>
          </p:nvPr>
        </p:nvSpPr>
        <p:spPr>
          <a:xfrm>
            <a:off x="457200" y="1219199"/>
            <a:ext cx="8229600" cy="5600701"/>
          </a:xfrm>
        </p:spPr>
        <p:txBody>
          <a:bodyPr/>
          <a:lstStyle/>
          <a:p>
            <a:r>
              <a:rPr lang="en-US" sz="1600" dirty="0"/>
              <a:t>Epigenetics is the study of how your behaviors and environment can cause changes that affect the way your genes work. </a:t>
            </a:r>
          </a:p>
          <a:p>
            <a:r>
              <a:rPr lang="en-US" sz="1600" dirty="0"/>
              <a:t>Unlike genetic changes, epigenetic changes are reversible and do not change your DNA sequence, but they can change how your body reads a DNA sequence(POWs who survived starvation-descendants more prone to diabetes).</a:t>
            </a:r>
          </a:p>
          <a:p>
            <a:r>
              <a:rPr lang="en-US" sz="1600" dirty="0"/>
              <a:t>Explains how events in someone’s lifetime can change the way their DNA is expressed, and how that change can be passed on to the next generation.</a:t>
            </a:r>
          </a:p>
          <a:p>
            <a:r>
              <a:rPr lang="en-US" sz="1600" dirty="0"/>
              <a:t>Tiny chemical tags are added to or removed from our DNA in response to changes in the environment in which we are living. These tags turn genes on or off, offering a way of adapting to changing conditions without inflicting a more permanent shift in our genomes.</a:t>
            </a:r>
          </a:p>
          <a:p>
            <a:r>
              <a:rPr lang="en-US" sz="1600" dirty="0"/>
              <a:t>These tags can be passed down genetically (Mice and cherry blossoms)</a:t>
            </a:r>
          </a:p>
          <a:p>
            <a:endParaRPr lang="en-US" sz="1600" dirty="0"/>
          </a:p>
          <a:p>
            <a:endParaRPr lang="en-US" sz="1200" dirty="0"/>
          </a:p>
          <a:p>
            <a:pPr marL="114300" indent="0">
              <a:buNone/>
            </a:pPr>
            <a:r>
              <a:rPr lang="en-US" sz="1200" b="1" dirty="0"/>
              <a:t>Can the legacy of trauma be passed down the generations?</a:t>
            </a:r>
          </a:p>
          <a:p>
            <a:pPr marL="114300" indent="0">
              <a:buNone/>
            </a:pPr>
            <a:r>
              <a:rPr lang="en-US" sz="1200" dirty="0"/>
              <a:t> </a:t>
            </a:r>
            <a:r>
              <a:rPr lang="en-US" sz="1200" dirty="0">
                <a:hlinkClick r:id="rId2"/>
              </a:rPr>
              <a:t>https://www.bbc.com/future/article/20190326-what-is-epigenetics</a:t>
            </a:r>
            <a:r>
              <a:rPr lang="en-US" sz="1200" dirty="0"/>
              <a:t> </a:t>
            </a:r>
          </a:p>
          <a:p>
            <a:pPr marL="114300" indent="0">
              <a:buNone/>
            </a:pPr>
            <a:r>
              <a:rPr lang="en-US" sz="1200" b="1" dirty="0"/>
              <a:t>Epigenetic Mechanisms of Integrative Medicine </a:t>
            </a:r>
          </a:p>
          <a:p>
            <a:pPr marL="114300" indent="0">
              <a:buNone/>
            </a:pPr>
            <a:r>
              <a:rPr lang="en-US" sz="1200" dirty="0">
                <a:hlinkClick r:id="rId3"/>
              </a:rPr>
              <a:t>https://www.ncbi.nlm.nih.gov/pmc/articles/PMC5339524/</a:t>
            </a:r>
            <a:endParaRPr lang="en-US" sz="1200" dirty="0"/>
          </a:p>
          <a:p>
            <a:pPr marL="114300" indent="0">
              <a:buNone/>
            </a:pPr>
            <a:endParaRPr lang="en-US" sz="1600" dirty="0"/>
          </a:p>
        </p:txBody>
      </p:sp>
      <p:sp>
        <p:nvSpPr>
          <p:cNvPr id="4" name="AutoShape 2" descr="A visually engaging infographic illustrating the concept of epigenetics. The image features a DNA double helix with glowing molecular markers (such as methyl groups) attaching to it, representing epigenetic modifications. Alongside, there are interconnected visuals of environmental factors such as stress, nutrition, trauma, and mindfulness affecting gene expression. Arrows indicate how these influences can activate or silence genes. The color scheme is a blend of scientific and organic tones, with a futuristic and nature-inspired aesthetic.">
            <a:extLst>
              <a:ext uri="{FF2B5EF4-FFF2-40B4-BE49-F238E27FC236}">
                <a16:creationId xmlns:a16="http://schemas.microsoft.com/office/drawing/2014/main" id="{DFF5A0F5-D653-C2CC-99E4-7980211C0E01}"/>
              </a:ext>
            </a:extLst>
          </p:cNvPr>
          <p:cNvSpPr>
            <a:spLocks noChangeAspect="1" noChangeArrowheads="1"/>
          </p:cNvSpPr>
          <p:nvPr/>
        </p:nvSpPr>
        <p:spPr bwMode="auto">
          <a:xfrm>
            <a:off x="5237018" y="3370119"/>
            <a:ext cx="3449782" cy="34497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descr="A dna strand with many colorful circles and dots&#10;&#10;AI-generated content may be incorrect.">
            <a:extLst>
              <a:ext uri="{FF2B5EF4-FFF2-40B4-BE49-F238E27FC236}">
                <a16:creationId xmlns:a16="http://schemas.microsoft.com/office/drawing/2014/main" id="{0E8ACBED-3285-EFEF-FB15-888558F77C9D}"/>
              </a:ext>
            </a:extLst>
          </p:cNvPr>
          <p:cNvPicPr>
            <a:picLocks noChangeAspect="1"/>
          </p:cNvPicPr>
          <p:nvPr/>
        </p:nvPicPr>
        <p:blipFill>
          <a:blip r:embed="rId4"/>
          <a:stretch>
            <a:fillRect/>
          </a:stretch>
        </p:blipFill>
        <p:spPr>
          <a:xfrm>
            <a:off x="6196446" y="4291446"/>
            <a:ext cx="2490354" cy="2490354"/>
          </a:xfrm>
          <a:prstGeom prst="rect">
            <a:avLst/>
          </a:prstGeom>
        </p:spPr>
      </p:pic>
    </p:spTree>
    <p:extLst>
      <p:ext uri="{BB962C8B-B14F-4D97-AF65-F5344CB8AC3E}">
        <p14:creationId xmlns:p14="http://schemas.microsoft.com/office/powerpoint/2010/main" val="1691516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851F0-910F-7476-2298-C1A49C9AFD57}"/>
              </a:ext>
            </a:extLst>
          </p:cNvPr>
          <p:cNvSpPr>
            <a:spLocks noGrp="1"/>
          </p:cNvSpPr>
          <p:nvPr>
            <p:ph type="title"/>
          </p:nvPr>
        </p:nvSpPr>
        <p:spPr>
          <a:xfrm>
            <a:off x="301336" y="550718"/>
            <a:ext cx="8385464" cy="1066800"/>
          </a:xfrm>
        </p:spPr>
        <p:txBody>
          <a:bodyPr/>
          <a:lstStyle/>
          <a:p>
            <a:r>
              <a:rPr lang="en-US" dirty="0"/>
              <a:t> </a:t>
            </a:r>
            <a:r>
              <a:rPr lang="en-US" sz="3200" b="1" dirty="0"/>
              <a:t>Land Acknowledgment for Sandia Pueblo</a:t>
            </a:r>
            <a:br>
              <a:rPr lang="en-US" sz="3600" b="1" dirty="0"/>
            </a:br>
            <a:endParaRPr lang="en-US" dirty="0"/>
          </a:p>
        </p:txBody>
      </p:sp>
      <p:sp>
        <p:nvSpPr>
          <p:cNvPr id="3" name="Text Placeholder 2">
            <a:extLst>
              <a:ext uri="{FF2B5EF4-FFF2-40B4-BE49-F238E27FC236}">
                <a16:creationId xmlns:a16="http://schemas.microsoft.com/office/drawing/2014/main" id="{BFFD40BB-B118-A121-E847-F5BE003E5F91}"/>
              </a:ext>
            </a:extLst>
          </p:cNvPr>
          <p:cNvSpPr>
            <a:spLocks noGrp="1"/>
          </p:cNvSpPr>
          <p:nvPr>
            <p:ph type="body" idx="1"/>
          </p:nvPr>
        </p:nvSpPr>
        <p:spPr/>
        <p:txBody>
          <a:bodyPr/>
          <a:lstStyle/>
          <a:p>
            <a:pPr marL="114300" indent="0">
              <a:buNone/>
            </a:pPr>
            <a:endParaRPr lang="en-US" sz="1600" dirty="0"/>
          </a:p>
          <a:p>
            <a:pPr marL="114300" indent="0">
              <a:buNone/>
            </a:pPr>
            <a:r>
              <a:rPr lang="en-US" sz="1600" dirty="0"/>
              <a:t>Before we begin, I would like to acknowledge that we are gathered today on the ancestral lands of the people of </a:t>
            </a:r>
            <a:r>
              <a:rPr lang="en-US" sz="1600" b="1" dirty="0"/>
              <a:t>Tuf Shur Tia</a:t>
            </a:r>
            <a:r>
              <a:rPr lang="en-US" sz="1600" dirty="0"/>
              <a:t>, meaning "Green Reed Place," known today as Sandia Pueblo. The Sandia people are the stewards of this land and have cultivated a deep connection to its mountains, rivers, animal and plant relatives and to the people here. ​</a:t>
            </a:r>
          </a:p>
          <a:p>
            <a:pPr marL="114300" indent="0">
              <a:buNone/>
            </a:pPr>
            <a:r>
              <a:rPr lang="en-US" sz="1600" dirty="0"/>
              <a:t>I acknowledge the historical and ongoing impacts of colonization, systemic oppression, and intergenerational trauma. I also recognize the profound wisdom and resilience embedded in Indigenous healing traditions, which continue to offer strength and restoration for our families of all traditions and communities. I recognize the enduring strength, resilience, and wisdom of the Sandia people. I honor their ongoing contributions to the cultural and spiritual fabric of this region.</a:t>
            </a:r>
          </a:p>
          <a:p>
            <a:pPr marL="114300" indent="0">
              <a:buNone/>
            </a:pPr>
            <a:r>
              <a:rPr lang="en-US" sz="1600" dirty="0"/>
              <a:t>With gratitude and respect, I offer this acknowledgment as an expression of solidarity, commitment, and responsibility toward fostering healing, equity, and cultural reclamation.</a:t>
            </a:r>
          </a:p>
          <a:p>
            <a:pPr marL="114300" indent="0">
              <a:buNone/>
            </a:pPr>
            <a:endParaRPr lang="en-US" sz="1600" dirty="0"/>
          </a:p>
          <a:p>
            <a:pPr marL="114300" indent="0">
              <a:buNone/>
            </a:pPr>
            <a:r>
              <a:rPr lang="en-US" sz="1600" dirty="0"/>
              <a:t>May our time here be guided by the wisdom of our ancestors. </a:t>
            </a:r>
          </a:p>
          <a:p>
            <a:pPr marL="114300" indent="0">
              <a:buNone/>
            </a:pPr>
            <a:endParaRPr lang="en-US" sz="1600" b="1" dirty="0"/>
          </a:p>
          <a:p>
            <a:pPr marL="114300" indent="0">
              <a:buNone/>
            </a:pPr>
            <a:r>
              <a:rPr lang="en-US" sz="1600" b="1" dirty="0"/>
              <a:t>Wado-Giving Thanks in Cherokee</a:t>
            </a:r>
            <a:endParaRPr lang="en-US" sz="1600" dirty="0"/>
          </a:p>
          <a:p>
            <a:pPr marL="0" lvl="0" indent="0" algn="l" rtl="0">
              <a:spcBef>
                <a:spcPts val="560"/>
              </a:spcBef>
              <a:spcAft>
                <a:spcPts val="0"/>
              </a:spcAft>
              <a:buSzPts val="2800"/>
              <a:buNone/>
            </a:pPr>
            <a:endParaRPr lang="en-US" sz="2400" dirty="0"/>
          </a:p>
          <a:p>
            <a:pPr marL="342900" lvl="0" indent="-342900" algn="l" rtl="0">
              <a:spcBef>
                <a:spcPts val="560"/>
              </a:spcBef>
              <a:spcAft>
                <a:spcPts val="0"/>
              </a:spcAft>
              <a:buSzPts val="2800"/>
              <a:buFont typeface="Gill Sans"/>
              <a:buChar char="•"/>
            </a:pPr>
            <a:endParaRPr lang="en-US" sz="2400" dirty="0"/>
          </a:p>
          <a:p>
            <a:pPr marL="342900" lvl="0" indent="-342900" algn="l" rtl="0">
              <a:spcBef>
                <a:spcPts val="560"/>
              </a:spcBef>
              <a:spcAft>
                <a:spcPts val="0"/>
              </a:spcAft>
              <a:buSzPts val="2800"/>
              <a:buFont typeface="Gill Sans"/>
              <a:buChar char="•"/>
            </a:pPr>
            <a:endParaRPr lang="en-US" dirty="0"/>
          </a:p>
          <a:p>
            <a:pPr marL="342900" lvl="0" indent="-342900" algn="l" rtl="0">
              <a:spcBef>
                <a:spcPts val="560"/>
              </a:spcBef>
              <a:spcAft>
                <a:spcPts val="0"/>
              </a:spcAft>
              <a:buSzPts val="2800"/>
              <a:buFont typeface="Gill Sans"/>
              <a:buChar char="•"/>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p:txBody>
      </p:sp>
    </p:spTree>
    <p:extLst>
      <p:ext uri="{BB962C8B-B14F-4D97-AF65-F5344CB8AC3E}">
        <p14:creationId xmlns:p14="http://schemas.microsoft.com/office/powerpoint/2010/main" val="423693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95CB4-E9A9-D2BE-B178-7EBDA3879756}"/>
              </a:ext>
            </a:extLst>
          </p:cNvPr>
          <p:cNvSpPr>
            <a:spLocks noGrp="1"/>
          </p:cNvSpPr>
          <p:nvPr>
            <p:ph type="title"/>
          </p:nvPr>
        </p:nvSpPr>
        <p:spPr>
          <a:xfrm>
            <a:off x="457200" y="76200"/>
            <a:ext cx="8416636" cy="1066800"/>
          </a:xfrm>
        </p:spPr>
        <p:txBody>
          <a:bodyPr/>
          <a:lstStyle/>
          <a:p>
            <a:r>
              <a:rPr lang="en-US" dirty="0"/>
              <a:t>Epigenetics and Addiction Vulnerability</a:t>
            </a:r>
          </a:p>
        </p:txBody>
      </p:sp>
      <p:sp>
        <p:nvSpPr>
          <p:cNvPr id="3" name="Text Placeholder 2">
            <a:extLst>
              <a:ext uri="{FF2B5EF4-FFF2-40B4-BE49-F238E27FC236}">
                <a16:creationId xmlns:a16="http://schemas.microsoft.com/office/drawing/2014/main" id="{21A21C4B-DFE3-EF21-915F-9778A1EDDD3E}"/>
              </a:ext>
            </a:extLst>
          </p:cNvPr>
          <p:cNvSpPr>
            <a:spLocks noGrp="1"/>
          </p:cNvSpPr>
          <p:nvPr>
            <p:ph type="body" idx="1"/>
          </p:nvPr>
        </p:nvSpPr>
        <p:spPr/>
        <p:txBody>
          <a:bodyPr/>
          <a:lstStyle/>
          <a:p>
            <a:r>
              <a:rPr lang="en-US" sz="2400" dirty="0"/>
              <a:t> Environmental factors—such as stress, trauma, substance use, and early childhood experiences—can trigger </a:t>
            </a:r>
            <a:r>
              <a:rPr lang="en-US" sz="2400" b="1" dirty="0"/>
              <a:t>epigenetic modifications</a:t>
            </a:r>
            <a:r>
              <a:rPr lang="en-US" sz="2400" dirty="0"/>
              <a:t>, affecting how genes related to </a:t>
            </a:r>
            <a:r>
              <a:rPr lang="en-US" sz="2400" b="1" dirty="0"/>
              <a:t>stress response, emotional regulation, and addiction vulnerability</a:t>
            </a:r>
            <a:r>
              <a:rPr lang="en-US" sz="2400" dirty="0"/>
              <a:t> are expressed. (Zhang &amp; Meaney, 2010).</a:t>
            </a:r>
          </a:p>
          <a:p>
            <a:pPr marL="114300" indent="0">
              <a:buNone/>
            </a:pPr>
            <a:endParaRPr lang="en-US" sz="1800" dirty="0"/>
          </a:p>
          <a:p>
            <a:endParaRPr lang="en-US" dirty="0"/>
          </a:p>
        </p:txBody>
      </p:sp>
      <p:pic>
        <p:nvPicPr>
          <p:cNvPr id="7" name="Picture 6" descr="A poster of a dna structure&#10;&#10;AI-generated content may be incorrect.">
            <a:extLst>
              <a:ext uri="{FF2B5EF4-FFF2-40B4-BE49-F238E27FC236}">
                <a16:creationId xmlns:a16="http://schemas.microsoft.com/office/drawing/2014/main" id="{BE50558A-B5A5-B28F-D26F-C59523A58285}"/>
              </a:ext>
            </a:extLst>
          </p:cNvPr>
          <p:cNvPicPr>
            <a:picLocks noChangeAspect="1"/>
          </p:cNvPicPr>
          <p:nvPr/>
        </p:nvPicPr>
        <p:blipFill>
          <a:blip r:embed="rId2"/>
          <a:stretch>
            <a:fillRect/>
          </a:stretch>
        </p:blipFill>
        <p:spPr>
          <a:xfrm>
            <a:off x="2649683" y="3190009"/>
            <a:ext cx="3553690" cy="3553690"/>
          </a:xfrm>
          <a:prstGeom prst="rect">
            <a:avLst/>
          </a:prstGeom>
        </p:spPr>
      </p:pic>
    </p:spTree>
    <p:extLst>
      <p:ext uri="{BB962C8B-B14F-4D97-AF65-F5344CB8AC3E}">
        <p14:creationId xmlns:p14="http://schemas.microsoft.com/office/powerpoint/2010/main" val="3214197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9197-8142-AAF3-DAC2-2DC2F05A8A60}"/>
              </a:ext>
            </a:extLst>
          </p:cNvPr>
          <p:cNvSpPr>
            <a:spLocks noGrp="1"/>
          </p:cNvSpPr>
          <p:nvPr>
            <p:ph type="title"/>
          </p:nvPr>
        </p:nvSpPr>
        <p:spPr/>
        <p:txBody>
          <a:bodyPr/>
          <a:lstStyle/>
          <a:p>
            <a:r>
              <a:rPr lang="en-US" dirty="0"/>
              <a:t>Epigenetics:</a:t>
            </a:r>
            <a:br>
              <a:rPr lang="en-US" dirty="0"/>
            </a:br>
            <a:r>
              <a:rPr lang="en-US" dirty="0"/>
              <a:t>A Trauma Informed Perspective  </a:t>
            </a:r>
          </a:p>
        </p:txBody>
      </p:sp>
      <p:sp>
        <p:nvSpPr>
          <p:cNvPr id="5" name="TextBox 4">
            <a:extLst>
              <a:ext uri="{FF2B5EF4-FFF2-40B4-BE49-F238E27FC236}">
                <a16:creationId xmlns:a16="http://schemas.microsoft.com/office/drawing/2014/main" id="{592A86A7-ADA4-7511-8616-EAE8BD3B788B}"/>
              </a:ext>
            </a:extLst>
          </p:cNvPr>
          <p:cNvSpPr txBox="1"/>
          <p:nvPr/>
        </p:nvSpPr>
        <p:spPr>
          <a:xfrm>
            <a:off x="457200" y="1228757"/>
            <a:ext cx="7990609" cy="3785652"/>
          </a:xfrm>
          <a:prstGeom prst="rect">
            <a:avLst/>
          </a:prstGeom>
          <a:noFill/>
        </p:spPr>
        <p:txBody>
          <a:bodyPr wrap="square">
            <a:spAutoFit/>
          </a:bodyPr>
          <a:lstStyle/>
          <a:p>
            <a:r>
              <a:rPr lang="en-US" sz="2000" dirty="0"/>
              <a:t>For people with a history of trauma, these epigenetic changes can lead to:</a:t>
            </a:r>
          </a:p>
          <a:p>
            <a:endParaRPr lang="en-US" sz="2000" dirty="0"/>
          </a:p>
          <a:p>
            <a:pPr marL="342900" indent="-342900">
              <a:buFont typeface="Arial" panose="020B0604020202020204" pitchFamily="34" charset="0"/>
              <a:buChar char="•"/>
            </a:pPr>
            <a:r>
              <a:rPr lang="en-US" sz="2000" b="1" dirty="0"/>
              <a:t>Dysregulation of the nervous system</a:t>
            </a:r>
            <a:r>
              <a:rPr lang="en-US" sz="2000" dirty="0"/>
              <a:t>,</a:t>
            </a:r>
          </a:p>
          <a:p>
            <a:pPr marL="342900" indent="-342900">
              <a:buFont typeface="Arial" panose="020B0604020202020204" pitchFamily="34" charset="0"/>
              <a:buChar char="•"/>
            </a:pPr>
            <a:r>
              <a:rPr lang="en-US" sz="2000" b="1" dirty="0"/>
              <a:t>Increasing susceptibility to addiction by amplifying stress reactivity</a:t>
            </a:r>
          </a:p>
          <a:p>
            <a:pPr marL="342900" indent="-342900">
              <a:buFont typeface="Arial" panose="020B0604020202020204" pitchFamily="34" charset="0"/>
              <a:buChar char="•"/>
            </a:pPr>
            <a:r>
              <a:rPr lang="en-US" sz="2000" b="1" dirty="0"/>
              <a:t>Impairing impulse control </a:t>
            </a:r>
          </a:p>
          <a:p>
            <a:pPr marL="342900" indent="-342900">
              <a:buFont typeface="Arial" panose="020B0604020202020204" pitchFamily="34" charset="0"/>
              <a:buChar char="•"/>
            </a:pPr>
            <a:r>
              <a:rPr lang="en-US" sz="2000" b="1" dirty="0"/>
              <a:t>Altering reward pathways</a:t>
            </a:r>
            <a:r>
              <a:rPr lang="en-US" sz="2000" dirty="0"/>
              <a:t>. </a:t>
            </a:r>
          </a:p>
          <a:p>
            <a:pPr marL="342900" indent="-342900">
              <a:buFont typeface="Arial" panose="020B0604020202020204" pitchFamily="34" charset="0"/>
              <a:buChar char="•"/>
            </a:pPr>
            <a:r>
              <a:rPr lang="en-US" sz="2000" b="1" dirty="0"/>
              <a:t>Trauma, particularly Adverse Childhood Experiences (ACEs), has been linked to long-term epigenetic effects that contribute to addiction risk across generations(Yehuda &amp; Bierer, 2009).</a:t>
            </a:r>
          </a:p>
        </p:txBody>
      </p:sp>
      <p:pic>
        <p:nvPicPr>
          <p:cNvPr id="6" name="Picture 5" descr="A diagram of a human brain&#10;&#10;AI-generated content may be incorrect.">
            <a:extLst>
              <a:ext uri="{FF2B5EF4-FFF2-40B4-BE49-F238E27FC236}">
                <a16:creationId xmlns:a16="http://schemas.microsoft.com/office/drawing/2014/main" id="{AD5B2459-B0FE-5412-761F-3F4E2F79AEB0}"/>
              </a:ext>
            </a:extLst>
          </p:cNvPr>
          <p:cNvPicPr>
            <a:picLocks noChangeAspect="1"/>
          </p:cNvPicPr>
          <p:nvPr/>
        </p:nvPicPr>
        <p:blipFill>
          <a:blip r:embed="rId2"/>
          <a:stretch>
            <a:fillRect/>
          </a:stretch>
        </p:blipFill>
        <p:spPr>
          <a:xfrm>
            <a:off x="6345621" y="4634701"/>
            <a:ext cx="1989083" cy="1989083"/>
          </a:xfrm>
          <a:prstGeom prst="rect">
            <a:avLst/>
          </a:prstGeom>
        </p:spPr>
      </p:pic>
    </p:spTree>
    <p:extLst>
      <p:ext uri="{BB962C8B-B14F-4D97-AF65-F5344CB8AC3E}">
        <p14:creationId xmlns:p14="http://schemas.microsoft.com/office/powerpoint/2010/main" val="3258225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8A76-8AD4-8161-740E-AA472C2E52D9}"/>
              </a:ext>
            </a:extLst>
          </p:cNvPr>
          <p:cNvSpPr>
            <a:spLocks noGrp="1"/>
          </p:cNvSpPr>
          <p:nvPr>
            <p:ph type="title"/>
          </p:nvPr>
        </p:nvSpPr>
        <p:spPr/>
        <p:txBody>
          <a:bodyPr/>
          <a:lstStyle/>
          <a:p>
            <a:r>
              <a:rPr lang="en-US" dirty="0"/>
              <a:t>This Means… </a:t>
            </a:r>
          </a:p>
        </p:txBody>
      </p:sp>
      <p:sp>
        <p:nvSpPr>
          <p:cNvPr id="3" name="Text Placeholder 2">
            <a:extLst>
              <a:ext uri="{FF2B5EF4-FFF2-40B4-BE49-F238E27FC236}">
                <a16:creationId xmlns:a16="http://schemas.microsoft.com/office/drawing/2014/main" id="{2ED6EAFB-4F51-D78B-EE6D-9687194F3E1E}"/>
              </a:ext>
            </a:extLst>
          </p:cNvPr>
          <p:cNvSpPr>
            <a:spLocks noGrp="1"/>
          </p:cNvSpPr>
          <p:nvPr>
            <p:ph type="body" idx="1"/>
          </p:nvPr>
        </p:nvSpPr>
        <p:spPr>
          <a:xfrm>
            <a:off x="457200" y="1219200"/>
            <a:ext cx="8229600" cy="5060302"/>
          </a:xfrm>
        </p:spPr>
        <p:txBody>
          <a:bodyPr/>
          <a:lstStyle/>
          <a:p>
            <a:pPr marL="0" indent="0">
              <a:buNone/>
            </a:pPr>
            <a:endParaRPr lang="en-US" dirty="0"/>
          </a:p>
          <a:p>
            <a:r>
              <a:rPr lang="en-US" sz="2000" dirty="0"/>
              <a:t>People with historical trauma may have certain chemical tags turned on that make them more susceptible to mental health disorders such as depression, anxiety, PTSD and Addictive Disorders.</a:t>
            </a:r>
          </a:p>
          <a:p>
            <a:endParaRPr lang="en-US" sz="2000" dirty="0"/>
          </a:p>
          <a:p>
            <a:r>
              <a:rPr lang="en-US" sz="2000" dirty="0"/>
              <a:t>When those tags are turned on it changes our ability to access cognitive resources as blood flow and energy are being redirected to parts of the body that are perceiving the threat.</a:t>
            </a:r>
          </a:p>
          <a:p>
            <a:pPr marL="114300" indent="0">
              <a:buNone/>
            </a:pPr>
            <a:endParaRPr lang="en-US" sz="2000" dirty="0"/>
          </a:p>
          <a:p>
            <a:pPr marL="114300" indent="0">
              <a:buNone/>
            </a:pPr>
            <a:endParaRPr lang="en-US" dirty="0"/>
          </a:p>
        </p:txBody>
      </p:sp>
      <p:pic>
        <p:nvPicPr>
          <p:cNvPr id="5" name="Picture 4" descr="A human figure with dna strands&#10;&#10;AI-generated content may be incorrect.">
            <a:extLst>
              <a:ext uri="{FF2B5EF4-FFF2-40B4-BE49-F238E27FC236}">
                <a16:creationId xmlns:a16="http://schemas.microsoft.com/office/drawing/2014/main" id="{9EBBB93E-6E73-3534-F6D5-75B7DFAADD9F}"/>
              </a:ext>
            </a:extLst>
          </p:cNvPr>
          <p:cNvPicPr>
            <a:picLocks noChangeAspect="1"/>
          </p:cNvPicPr>
          <p:nvPr/>
        </p:nvPicPr>
        <p:blipFill>
          <a:blip r:embed="rId2"/>
          <a:stretch>
            <a:fillRect/>
          </a:stretch>
        </p:blipFill>
        <p:spPr>
          <a:xfrm>
            <a:off x="2971800" y="4099035"/>
            <a:ext cx="2682765" cy="2682765"/>
          </a:xfrm>
          <a:prstGeom prst="rect">
            <a:avLst/>
          </a:prstGeom>
        </p:spPr>
      </p:pic>
    </p:spTree>
    <p:extLst>
      <p:ext uri="{BB962C8B-B14F-4D97-AF65-F5344CB8AC3E}">
        <p14:creationId xmlns:p14="http://schemas.microsoft.com/office/powerpoint/2010/main" val="1092028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ABDE-04C5-9194-75C6-35DB63B5F47D}"/>
              </a:ext>
            </a:extLst>
          </p:cNvPr>
          <p:cNvSpPr>
            <a:spLocks noGrp="1"/>
          </p:cNvSpPr>
          <p:nvPr>
            <p:ph type="title"/>
          </p:nvPr>
        </p:nvSpPr>
        <p:spPr/>
        <p:txBody>
          <a:bodyPr/>
          <a:lstStyle/>
          <a:p>
            <a:r>
              <a:rPr lang="en-US" dirty="0"/>
              <a:t>This also means…</a:t>
            </a:r>
          </a:p>
        </p:txBody>
      </p:sp>
      <p:sp>
        <p:nvSpPr>
          <p:cNvPr id="3" name="Text Placeholder 2">
            <a:extLst>
              <a:ext uri="{FF2B5EF4-FFF2-40B4-BE49-F238E27FC236}">
                <a16:creationId xmlns:a16="http://schemas.microsoft.com/office/drawing/2014/main" id="{913B4A51-7367-9D15-C5E5-06A93B8E6601}"/>
              </a:ext>
            </a:extLst>
          </p:cNvPr>
          <p:cNvSpPr>
            <a:spLocks noGrp="1"/>
          </p:cNvSpPr>
          <p:nvPr>
            <p:ph type="body" idx="1"/>
          </p:nvPr>
        </p:nvSpPr>
        <p:spPr/>
        <p:txBody>
          <a:bodyPr/>
          <a:lstStyle/>
          <a:p>
            <a:r>
              <a:rPr lang="en-US" sz="2000" b="1" dirty="0">
                <a:solidFill>
                  <a:schemeClr val="tx1"/>
                </a:solidFill>
              </a:rPr>
              <a:t>Historical trauma is reversible</a:t>
            </a:r>
            <a:r>
              <a:rPr lang="en-US" sz="2000" dirty="0">
                <a:solidFill>
                  <a:schemeClr val="tx1"/>
                </a:solidFill>
              </a:rPr>
              <a:t>.</a:t>
            </a:r>
          </a:p>
          <a:p>
            <a:r>
              <a:rPr lang="en-US" sz="2000" b="1" dirty="0">
                <a:solidFill>
                  <a:schemeClr val="tx1"/>
                </a:solidFill>
              </a:rPr>
              <a:t>Resiliency can be created </a:t>
            </a:r>
            <a:r>
              <a:rPr lang="en-US" sz="2000" dirty="0">
                <a:solidFill>
                  <a:schemeClr val="tx1"/>
                </a:solidFill>
              </a:rPr>
              <a:t>through continuous meaningful experiences that </a:t>
            </a:r>
            <a:r>
              <a:rPr lang="en-US" sz="2000" b="1" i="1" dirty="0">
                <a:solidFill>
                  <a:schemeClr val="tx1"/>
                </a:solidFill>
              </a:rPr>
              <a:t>turn protective chemical tags on.</a:t>
            </a:r>
          </a:p>
          <a:p>
            <a:r>
              <a:rPr lang="en-US" sz="2000" dirty="0">
                <a:solidFill>
                  <a:schemeClr val="tx1"/>
                </a:solidFill>
              </a:rPr>
              <a:t>It explains what we already know as Native people….when we heal….</a:t>
            </a:r>
            <a:r>
              <a:rPr lang="en-US" sz="2000" b="1" dirty="0">
                <a:solidFill>
                  <a:schemeClr val="tx1"/>
                </a:solidFill>
              </a:rPr>
              <a:t>we heal 7 generations back and 7 generations forward. </a:t>
            </a:r>
          </a:p>
          <a:p>
            <a:r>
              <a:rPr lang="en-US" sz="2000" dirty="0">
                <a:solidFill>
                  <a:schemeClr val="tx1"/>
                </a:solidFill>
              </a:rPr>
              <a:t>Science is finally catching up with what </a:t>
            </a:r>
            <a:r>
              <a:rPr lang="en-US" sz="2000" b="1" dirty="0">
                <a:solidFill>
                  <a:schemeClr val="tx1"/>
                </a:solidFill>
              </a:rPr>
              <a:t>our ancestors knew </a:t>
            </a:r>
            <a:r>
              <a:rPr lang="en-US" sz="2000" dirty="0">
                <a:solidFill>
                  <a:schemeClr val="tx1"/>
                </a:solidFill>
              </a:rPr>
              <a:t>and what we have passed down in oral traditions for thousands of years.</a:t>
            </a:r>
          </a:p>
          <a:p>
            <a:r>
              <a:rPr lang="en-US" sz="2000" b="1" dirty="0">
                <a:solidFill>
                  <a:schemeClr val="tx1"/>
                </a:solidFill>
              </a:rPr>
              <a:t>The power to heal is inside of us. </a:t>
            </a:r>
          </a:p>
          <a:p>
            <a:pPr marL="114300" indent="0">
              <a:buNone/>
            </a:pPr>
            <a:endParaRPr lang="en-US" dirty="0"/>
          </a:p>
        </p:txBody>
      </p:sp>
      <p:pic>
        <p:nvPicPr>
          <p:cNvPr id="5" name="Picture 4" descr="A person sitting in a lotus position surrounded by dna strands&#10;&#10;AI-generated content may be incorrect.">
            <a:extLst>
              <a:ext uri="{FF2B5EF4-FFF2-40B4-BE49-F238E27FC236}">
                <a16:creationId xmlns:a16="http://schemas.microsoft.com/office/drawing/2014/main" id="{4A0011FB-F8AA-2D75-F5C6-B005AD037135}"/>
              </a:ext>
            </a:extLst>
          </p:cNvPr>
          <p:cNvPicPr>
            <a:picLocks noChangeAspect="1"/>
          </p:cNvPicPr>
          <p:nvPr/>
        </p:nvPicPr>
        <p:blipFill>
          <a:blip r:embed="rId2"/>
          <a:stretch>
            <a:fillRect/>
          </a:stretch>
        </p:blipFill>
        <p:spPr>
          <a:xfrm>
            <a:off x="5728138" y="3581400"/>
            <a:ext cx="3174124" cy="3174124"/>
          </a:xfrm>
          <a:prstGeom prst="rect">
            <a:avLst/>
          </a:prstGeom>
        </p:spPr>
      </p:pic>
    </p:spTree>
    <p:extLst>
      <p:ext uri="{BB962C8B-B14F-4D97-AF65-F5344CB8AC3E}">
        <p14:creationId xmlns:p14="http://schemas.microsoft.com/office/powerpoint/2010/main" val="173477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8E09-1D4A-2E4F-AD0E-BFC9EFE90868}"/>
              </a:ext>
            </a:extLst>
          </p:cNvPr>
          <p:cNvSpPr>
            <a:spLocks noGrp="1"/>
          </p:cNvSpPr>
          <p:nvPr>
            <p:ph type="title"/>
          </p:nvPr>
        </p:nvSpPr>
        <p:spPr>
          <a:xfrm>
            <a:off x="0" y="325820"/>
            <a:ext cx="8686800" cy="817179"/>
          </a:xfrm>
        </p:spPr>
        <p:txBody>
          <a:bodyPr/>
          <a:lstStyle/>
          <a:p>
            <a:br>
              <a:rPr lang="en-US" sz="2800" b="1" dirty="0"/>
            </a:br>
            <a:br>
              <a:rPr lang="en-US" sz="2800" b="1" dirty="0"/>
            </a:br>
            <a:br>
              <a:rPr lang="en-US" sz="2800" b="1" dirty="0"/>
            </a:br>
            <a:br>
              <a:rPr lang="en-US" sz="2800" b="1" dirty="0"/>
            </a:br>
            <a:br>
              <a:rPr lang="en-US" sz="2800" b="1" dirty="0"/>
            </a:br>
            <a:br>
              <a:rPr lang="en-US" dirty="0"/>
            </a:br>
            <a:r>
              <a:rPr lang="en-US" dirty="0"/>
              <a:t>How do we reverse Epigenetic Markers?</a:t>
            </a:r>
          </a:p>
        </p:txBody>
      </p:sp>
      <p:sp>
        <p:nvSpPr>
          <p:cNvPr id="3" name="Text Placeholder 2">
            <a:extLst>
              <a:ext uri="{FF2B5EF4-FFF2-40B4-BE49-F238E27FC236}">
                <a16:creationId xmlns:a16="http://schemas.microsoft.com/office/drawing/2014/main" id="{0DDE8471-1882-0700-0999-451D5F909581}"/>
              </a:ext>
            </a:extLst>
          </p:cNvPr>
          <p:cNvSpPr>
            <a:spLocks noGrp="1"/>
          </p:cNvSpPr>
          <p:nvPr>
            <p:ph type="body" idx="1"/>
          </p:nvPr>
        </p:nvSpPr>
        <p:spPr/>
        <p:txBody>
          <a:bodyPr/>
          <a:lstStyle/>
          <a:p>
            <a:pPr marL="114300" indent="0">
              <a:buNone/>
            </a:pPr>
            <a:endParaRPr lang="en-US" sz="2000" dirty="0"/>
          </a:p>
          <a:p>
            <a:pPr marL="114300" indent="0">
              <a:buNone/>
            </a:pPr>
            <a:r>
              <a:rPr lang="en-US" sz="2000" b="1" dirty="0"/>
              <a:t>Clinical Implications for Trauma-Informed Addiction Treatment</a:t>
            </a:r>
          </a:p>
          <a:p>
            <a:pPr marL="114300" indent="0">
              <a:buNone/>
            </a:pPr>
            <a:endParaRPr lang="en-US" sz="1600" b="1" dirty="0"/>
          </a:p>
          <a:p>
            <a:pPr>
              <a:buFont typeface="+mj-lt"/>
              <a:buAutoNum type="arabicPeriod"/>
            </a:pPr>
            <a:r>
              <a:rPr lang="en-US" sz="1600" b="1" dirty="0"/>
              <a:t>Normalize and Destigmatize</a:t>
            </a:r>
            <a:r>
              <a:rPr lang="en-US" sz="1600" dirty="0"/>
              <a:t> – Addiction is not just a behavioral issue; it has </a:t>
            </a:r>
            <a:r>
              <a:rPr lang="en-US" sz="1600" b="1" dirty="0"/>
              <a:t>biological, psychological, social  and spiritual roots</a:t>
            </a:r>
            <a:r>
              <a:rPr lang="en-US" sz="1600" dirty="0"/>
              <a:t>. </a:t>
            </a:r>
          </a:p>
          <a:p>
            <a:pPr>
              <a:buFont typeface="+mj-lt"/>
              <a:buAutoNum type="arabicPeriod"/>
            </a:pPr>
            <a:r>
              <a:rPr lang="en-US" sz="1600" b="1" dirty="0"/>
              <a:t>Regulate the Nervous System</a:t>
            </a:r>
            <a:r>
              <a:rPr lang="en-US" sz="1600" dirty="0"/>
              <a:t> – Since trauma impacts gene expression in stress-response systems, interventions like </a:t>
            </a:r>
            <a:r>
              <a:rPr lang="en-US" sz="1600" b="1" dirty="0"/>
              <a:t>somatic therapy, EMDR, mindfulness, and polyvagal-informed approaches</a:t>
            </a:r>
            <a:r>
              <a:rPr lang="en-US" sz="1600" dirty="0"/>
              <a:t> can help stabilize dysregulated physiology</a:t>
            </a:r>
          </a:p>
          <a:p>
            <a:pPr>
              <a:buFont typeface="+mj-lt"/>
              <a:buAutoNum type="arabicPeriod"/>
            </a:pPr>
            <a:r>
              <a:rPr lang="en-US" sz="1600" b="1" dirty="0"/>
              <a:t>Promote Neuroplasticity and Healing</a:t>
            </a:r>
            <a:r>
              <a:rPr lang="en-US" sz="1600" dirty="0"/>
              <a:t> – Epigenetic markers are </a:t>
            </a:r>
            <a:r>
              <a:rPr lang="en-US" sz="1600" b="1" dirty="0"/>
              <a:t>modifiable</a:t>
            </a:r>
            <a:r>
              <a:rPr lang="en-US" sz="1600" dirty="0"/>
              <a:t>. Safe, supportive relationships, </a:t>
            </a:r>
            <a:r>
              <a:rPr lang="en-US" sz="1600" b="1" dirty="0"/>
              <a:t>nutritional interventions, breathwork, and mind-body practices</a:t>
            </a:r>
            <a:r>
              <a:rPr lang="en-US" sz="1600" dirty="0"/>
              <a:t> can help reverse stress-induced epigenetic changes </a:t>
            </a:r>
          </a:p>
          <a:p>
            <a:pPr>
              <a:buFont typeface="+mj-lt"/>
              <a:buAutoNum type="arabicPeriod"/>
            </a:pPr>
            <a:r>
              <a:rPr lang="en-US" sz="1600" b="1" dirty="0"/>
              <a:t>Address Intergenerational Trauma</a:t>
            </a:r>
            <a:r>
              <a:rPr lang="en-US" sz="1600" dirty="0"/>
              <a:t> – Many clients struggling with addiction may carry </a:t>
            </a:r>
            <a:r>
              <a:rPr lang="en-US" sz="1600" b="1" dirty="0"/>
              <a:t>ancestral and historical trauma</a:t>
            </a:r>
            <a:r>
              <a:rPr lang="en-US" sz="1600" dirty="0"/>
              <a:t> encoded in their biology. Integrating </a:t>
            </a:r>
            <a:r>
              <a:rPr lang="en-US" sz="1600" b="1" dirty="0"/>
              <a:t>cultural healing, ceremony, and Indigenous wisdom</a:t>
            </a:r>
            <a:r>
              <a:rPr lang="en-US" sz="1600" dirty="0"/>
              <a:t> can be a powerful tool for repair</a:t>
            </a:r>
          </a:p>
          <a:p>
            <a:pPr marL="114300" indent="0">
              <a:buNone/>
            </a:pPr>
            <a:endParaRPr lang="en-US" sz="1600" dirty="0"/>
          </a:p>
          <a:p>
            <a:pPr marL="114300" indent="0">
              <a:buNone/>
            </a:pPr>
            <a:r>
              <a:rPr lang="en-US" sz="1600" dirty="0"/>
              <a:t>(Duran, 2019; </a:t>
            </a:r>
            <a:r>
              <a:rPr lang="en-US" sz="1600" dirty="0">
                <a:latin typeface="Gill Sans" panose="020B0604020202020204" charset="0"/>
              </a:rPr>
              <a:t>Gibson, 2008; </a:t>
            </a:r>
            <a:r>
              <a:rPr lang="en-US" sz="1600" dirty="0"/>
              <a:t>Gone, 2013;</a:t>
            </a:r>
            <a:r>
              <a:rPr lang="en-US" sz="1600" kern="100" dirty="0">
                <a:effectLst/>
                <a:latin typeface="Gill Sans" panose="020B0604020202020204" charset="0"/>
                <a:ea typeface="Aptos" panose="020B0004020202020204" pitchFamily="34" charset="0"/>
                <a:cs typeface="Times New Roman" panose="02020603050405020304" pitchFamily="18" charset="0"/>
              </a:rPr>
              <a:t>Yliniemi, Malott, Riegert, &amp; Branco</a:t>
            </a:r>
            <a:r>
              <a:rPr lang="en-US" sz="1600" kern="100" dirty="0">
                <a:latin typeface="Gill Sans" panose="020B0604020202020204" charset="0"/>
                <a:ea typeface="Aptos" panose="020B0004020202020204" pitchFamily="34" charset="0"/>
                <a:cs typeface="Times New Roman" panose="02020603050405020304" pitchFamily="18" charset="0"/>
              </a:rPr>
              <a:t>, </a:t>
            </a:r>
            <a:r>
              <a:rPr lang="en-US" sz="1600" kern="100" dirty="0">
                <a:effectLst/>
                <a:latin typeface="Gill Sans" panose="020B0604020202020204" charset="0"/>
                <a:ea typeface="Aptos" panose="020B0004020202020204" pitchFamily="34" charset="0"/>
                <a:cs typeface="Times New Roman" panose="02020603050405020304" pitchFamily="18" charset="0"/>
              </a:rPr>
              <a:t>2024).</a:t>
            </a:r>
            <a:endParaRPr lang="en-US" sz="1600" dirty="0"/>
          </a:p>
          <a:p>
            <a:pPr marL="114300" indent="0">
              <a:buNone/>
            </a:pPr>
            <a:endParaRPr lang="en-US" dirty="0"/>
          </a:p>
          <a:p>
            <a:pPr marL="114300" indent="0">
              <a:buNone/>
            </a:pPr>
            <a:endParaRPr lang="en-US" dirty="0"/>
          </a:p>
          <a:p>
            <a:pPr marL="114300" indent="0">
              <a:buNone/>
            </a:pPr>
            <a:r>
              <a:rPr lang="en-US" dirty="0"/>
              <a:t> </a:t>
            </a:r>
          </a:p>
        </p:txBody>
      </p:sp>
    </p:spTree>
    <p:extLst>
      <p:ext uri="{BB962C8B-B14F-4D97-AF65-F5344CB8AC3E}">
        <p14:creationId xmlns:p14="http://schemas.microsoft.com/office/powerpoint/2010/main" val="1948304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EA3-0284-BE9F-DD06-EC878D527403}"/>
              </a:ext>
            </a:extLst>
          </p:cNvPr>
          <p:cNvSpPr>
            <a:spLocks noGrp="1"/>
          </p:cNvSpPr>
          <p:nvPr>
            <p:ph type="title"/>
          </p:nvPr>
        </p:nvSpPr>
        <p:spPr/>
        <p:txBody>
          <a:bodyPr/>
          <a:lstStyle/>
          <a:p>
            <a:r>
              <a:rPr lang="en-US" dirty="0"/>
              <a:t> Healing Historical Trauma </a:t>
            </a:r>
          </a:p>
        </p:txBody>
      </p:sp>
      <p:sp>
        <p:nvSpPr>
          <p:cNvPr id="3" name="Text Placeholder 2">
            <a:extLst>
              <a:ext uri="{FF2B5EF4-FFF2-40B4-BE49-F238E27FC236}">
                <a16:creationId xmlns:a16="http://schemas.microsoft.com/office/drawing/2014/main" id="{80C2F8DC-7BD5-E2BC-5753-231389AA8B43}"/>
              </a:ext>
            </a:extLst>
          </p:cNvPr>
          <p:cNvSpPr>
            <a:spLocks noGrp="1"/>
          </p:cNvSpPr>
          <p:nvPr>
            <p:ph type="body" idx="1"/>
          </p:nvPr>
        </p:nvSpPr>
        <p:spPr>
          <a:xfrm>
            <a:off x="457200" y="1219200"/>
            <a:ext cx="8229600" cy="5562600"/>
          </a:xfrm>
        </p:spPr>
        <p:txBody>
          <a:bodyPr/>
          <a:lstStyle/>
          <a:p>
            <a:pPr marL="114300" indent="0">
              <a:buNone/>
            </a:pPr>
            <a:endParaRPr lang="en-US" sz="2400" b="1" dirty="0"/>
          </a:p>
          <a:p>
            <a:r>
              <a:rPr lang="en-US" sz="2400" dirty="0"/>
              <a:t>Resolving this type of trauma requires helping Native people to </a:t>
            </a:r>
            <a:r>
              <a:rPr lang="en-US" sz="2400" b="1" dirty="0"/>
              <a:t>develop support systems/bridges that connect Native peoples with their culture of origin.</a:t>
            </a:r>
          </a:p>
          <a:p>
            <a:endParaRPr lang="en-US" sz="2400" b="1" dirty="0"/>
          </a:p>
          <a:p>
            <a:endParaRPr lang="en-US" sz="2400" b="1" dirty="0"/>
          </a:p>
          <a:p>
            <a:endParaRPr lang="en-US" sz="2400" b="1" dirty="0"/>
          </a:p>
          <a:p>
            <a:pPr marL="114300" indent="0">
              <a:buNone/>
            </a:pPr>
            <a:endParaRPr lang="en-US" sz="2400" b="1" dirty="0"/>
          </a:p>
          <a:p>
            <a:pPr marL="114300" indent="0">
              <a:buNone/>
            </a:pPr>
            <a:endParaRPr lang="en-US" sz="2400" b="1" dirty="0"/>
          </a:p>
          <a:p>
            <a:pPr marL="114300" indent="0">
              <a:buNone/>
            </a:pPr>
            <a:endParaRPr lang="en-US" sz="2400" b="1" dirty="0"/>
          </a:p>
          <a:p>
            <a:pPr marL="114300" indent="0">
              <a:buNone/>
            </a:pPr>
            <a:endParaRPr lang="en-US" sz="2400" b="1" dirty="0"/>
          </a:p>
          <a:p>
            <a:pPr marL="114300" indent="0">
              <a:buNone/>
            </a:pPr>
            <a:r>
              <a:rPr lang="en-US" sz="2400" b="1" dirty="0"/>
              <a:t> </a:t>
            </a:r>
          </a:p>
          <a:p>
            <a:pPr marL="114300" indent="0">
              <a:buNone/>
            </a:pPr>
            <a:r>
              <a:rPr lang="en-US" sz="1400" dirty="0"/>
              <a:t>(Brave Heart, Chase, Elkins, Altschul, 2011)(Chong, &amp; Lopez, 2005)(Griner, &amp; Smith, 2006).</a:t>
            </a:r>
          </a:p>
          <a:p>
            <a:pPr marL="114300" indent="0">
              <a:buNone/>
            </a:pPr>
            <a:endParaRPr lang="en-US" dirty="0"/>
          </a:p>
        </p:txBody>
      </p:sp>
      <p:pic>
        <p:nvPicPr>
          <p:cNvPr id="6" name="Picture 5" descr="A poster of a person with a sun behind her&#10;&#10;AI-generated content may be incorrect.">
            <a:extLst>
              <a:ext uri="{FF2B5EF4-FFF2-40B4-BE49-F238E27FC236}">
                <a16:creationId xmlns:a16="http://schemas.microsoft.com/office/drawing/2014/main" id="{7E974ABE-B4B8-70D0-B57C-026F3B08857E}"/>
              </a:ext>
            </a:extLst>
          </p:cNvPr>
          <p:cNvPicPr>
            <a:picLocks noChangeAspect="1"/>
          </p:cNvPicPr>
          <p:nvPr/>
        </p:nvPicPr>
        <p:blipFill>
          <a:blip r:embed="rId2"/>
          <a:stretch>
            <a:fillRect/>
          </a:stretch>
        </p:blipFill>
        <p:spPr>
          <a:xfrm>
            <a:off x="2929758" y="2953407"/>
            <a:ext cx="2895600" cy="2895600"/>
          </a:xfrm>
          <a:prstGeom prst="rect">
            <a:avLst/>
          </a:prstGeom>
        </p:spPr>
      </p:pic>
    </p:spTree>
    <p:extLst>
      <p:ext uri="{BB962C8B-B14F-4D97-AF65-F5344CB8AC3E}">
        <p14:creationId xmlns:p14="http://schemas.microsoft.com/office/powerpoint/2010/main" val="41039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3B84-7D1A-7145-8490-0C8415CAF582}"/>
              </a:ext>
            </a:extLst>
          </p:cNvPr>
          <p:cNvSpPr>
            <a:spLocks noGrp="1"/>
          </p:cNvSpPr>
          <p:nvPr>
            <p:ph type="title"/>
          </p:nvPr>
        </p:nvSpPr>
        <p:spPr/>
        <p:txBody>
          <a:bodyPr/>
          <a:lstStyle/>
          <a:p>
            <a:r>
              <a:rPr lang="en-US" sz="3600" dirty="0"/>
              <a:t>Restoring Collective </a:t>
            </a:r>
            <a:r>
              <a:rPr lang="en-US" dirty="0"/>
              <a:t>I</a:t>
            </a:r>
            <a:r>
              <a:rPr lang="en-US" sz="3600" dirty="0"/>
              <a:t>dentity</a:t>
            </a:r>
            <a:endParaRPr lang="en-US" dirty="0"/>
          </a:p>
        </p:txBody>
      </p:sp>
      <p:sp>
        <p:nvSpPr>
          <p:cNvPr id="3" name="Text Placeholder 2">
            <a:extLst>
              <a:ext uri="{FF2B5EF4-FFF2-40B4-BE49-F238E27FC236}">
                <a16:creationId xmlns:a16="http://schemas.microsoft.com/office/drawing/2014/main" id="{98E27A6E-6DE5-1841-154B-0EC5B3DF20B2}"/>
              </a:ext>
            </a:extLst>
          </p:cNvPr>
          <p:cNvSpPr>
            <a:spLocks noGrp="1"/>
          </p:cNvSpPr>
          <p:nvPr>
            <p:ph type="body" idx="1"/>
          </p:nvPr>
        </p:nvSpPr>
        <p:spPr>
          <a:xfrm>
            <a:off x="457200" y="1219200"/>
            <a:ext cx="8229600" cy="5562600"/>
          </a:xfrm>
        </p:spPr>
        <p:txBody>
          <a:bodyPr/>
          <a:lstStyle/>
          <a:p>
            <a:pPr marL="114300" indent="0">
              <a:buNone/>
            </a:pPr>
            <a:endParaRPr lang="en-US" sz="2400" dirty="0"/>
          </a:p>
          <a:p>
            <a:r>
              <a:rPr lang="en-US" sz="2400" dirty="0"/>
              <a:t>Reconnecting Native people to their cultural roots, including values, traditions, language, songs, spirituality, and community, helps to restore cultural identity and mental wellness. </a:t>
            </a:r>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r>
              <a:rPr lang="en-US" sz="1400" dirty="0"/>
              <a:t>(Brave Heart-Yellow Horse et al., 2016a; Gone, 2014, 2019a; Marsh, Coholic, Cote-Meek, &amp;amp; Najavits, 2015a; Nelson-Barber &amp;amp; Johnson, 2016; Robbins et al., 2016).</a:t>
            </a:r>
          </a:p>
          <a:p>
            <a:endParaRPr lang="en-US" dirty="0"/>
          </a:p>
        </p:txBody>
      </p:sp>
      <p:pic>
        <p:nvPicPr>
          <p:cNvPr id="5" name="Picture 4" descr="A group of people in a circle&#10;&#10;AI-generated content may be incorrect.">
            <a:extLst>
              <a:ext uri="{FF2B5EF4-FFF2-40B4-BE49-F238E27FC236}">
                <a16:creationId xmlns:a16="http://schemas.microsoft.com/office/drawing/2014/main" id="{D0D7F4F0-BA63-8C79-53BF-5A144EBD0F82}"/>
              </a:ext>
            </a:extLst>
          </p:cNvPr>
          <p:cNvPicPr>
            <a:picLocks noChangeAspect="1"/>
          </p:cNvPicPr>
          <p:nvPr/>
        </p:nvPicPr>
        <p:blipFill>
          <a:blip r:embed="rId2"/>
          <a:stretch>
            <a:fillRect/>
          </a:stretch>
        </p:blipFill>
        <p:spPr>
          <a:xfrm>
            <a:off x="2677510" y="2953407"/>
            <a:ext cx="3011214" cy="3011214"/>
          </a:xfrm>
          <a:prstGeom prst="rect">
            <a:avLst/>
          </a:prstGeom>
        </p:spPr>
      </p:pic>
    </p:spTree>
    <p:extLst>
      <p:ext uri="{BB962C8B-B14F-4D97-AF65-F5344CB8AC3E}">
        <p14:creationId xmlns:p14="http://schemas.microsoft.com/office/powerpoint/2010/main" val="749900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1974-1C8F-C6AC-B9AF-B6E0D95D40E8}"/>
              </a:ext>
            </a:extLst>
          </p:cNvPr>
          <p:cNvSpPr>
            <a:spLocks noGrp="1"/>
          </p:cNvSpPr>
          <p:nvPr>
            <p:ph type="title"/>
          </p:nvPr>
        </p:nvSpPr>
        <p:spPr/>
        <p:txBody>
          <a:bodyPr/>
          <a:lstStyle/>
          <a:p>
            <a:r>
              <a:rPr lang="en-US" dirty="0"/>
              <a:t>Quote from Dr. Ruby Gibson</a:t>
            </a:r>
          </a:p>
        </p:txBody>
      </p:sp>
      <p:sp>
        <p:nvSpPr>
          <p:cNvPr id="3" name="Text Placeholder 2">
            <a:extLst>
              <a:ext uri="{FF2B5EF4-FFF2-40B4-BE49-F238E27FC236}">
                <a16:creationId xmlns:a16="http://schemas.microsoft.com/office/drawing/2014/main" id="{B7CBD63C-0E88-6BE3-F53F-7E2C0727543C}"/>
              </a:ext>
            </a:extLst>
          </p:cNvPr>
          <p:cNvSpPr>
            <a:spLocks noGrp="1"/>
          </p:cNvSpPr>
          <p:nvPr>
            <p:ph type="body" idx="1"/>
          </p:nvPr>
        </p:nvSpPr>
        <p:spPr/>
        <p:txBody>
          <a:bodyPr/>
          <a:lstStyle/>
          <a:p>
            <a:r>
              <a:rPr lang="en-US" sz="2800" b="1" dirty="0">
                <a:latin typeface="Times New Roman" panose="02020603050405020304" pitchFamily="18" charset="0"/>
                <a:cs typeface="Times New Roman" panose="02020603050405020304" pitchFamily="18" charset="0"/>
              </a:rPr>
              <a:t>Trauma happens when we lose our voice, choice &amp; power</a:t>
            </a:r>
          </a:p>
          <a:p>
            <a:r>
              <a:rPr lang="en-US" sz="2800" b="1" dirty="0">
                <a:latin typeface="Times New Roman" panose="02020603050405020304" pitchFamily="18" charset="0"/>
                <a:cs typeface="Times New Roman" panose="02020603050405020304" pitchFamily="18" charset="0"/>
              </a:rPr>
              <a:t>Healing happens when we reclaim our voice, choice and power </a:t>
            </a:r>
          </a:p>
          <a:p>
            <a:endParaRPr lang="en-US" b="1" dirty="0">
              <a:latin typeface="Times New Roman" panose="02020603050405020304" pitchFamily="18" charset="0"/>
              <a:cs typeface="Times New Roman" panose="02020603050405020304" pitchFamily="18" charset="0"/>
            </a:endParaRPr>
          </a:p>
          <a:p>
            <a:pPr marL="114300" indent="0">
              <a:buNone/>
            </a:pPr>
            <a:endParaRPr lang="en-US" sz="2800" b="1" dirty="0">
              <a:latin typeface="Times New Roman" panose="02020603050405020304" pitchFamily="18" charset="0"/>
              <a:cs typeface="Times New Roman" panose="02020603050405020304" pitchFamily="18" charset="0"/>
            </a:endParaRPr>
          </a:p>
          <a:p>
            <a:pPr marL="114300" indent="0">
              <a:buNone/>
            </a:pPr>
            <a:endParaRPr lang="en-US" sz="1800" dirty="0">
              <a:latin typeface="Times New Roman" panose="02020603050405020304" pitchFamily="18" charset="0"/>
              <a:cs typeface="Times New Roman" panose="02020603050405020304" pitchFamily="18" charset="0"/>
            </a:endParaRPr>
          </a:p>
          <a:p>
            <a:pPr marL="114300" indent="0">
              <a:buNone/>
            </a:pPr>
            <a:endParaRPr lang="en-US" sz="1400" dirty="0">
              <a:latin typeface="Times New Roman" panose="02020603050405020304" pitchFamily="18" charset="0"/>
              <a:cs typeface="Times New Roman" panose="02020603050405020304" pitchFamily="18" charset="0"/>
            </a:endParaRPr>
          </a:p>
          <a:p>
            <a:pPr marL="114300" indent="0">
              <a:buNone/>
            </a:pPr>
            <a:endParaRPr lang="en-US" sz="1400" dirty="0">
              <a:latin typeface="Times New Roman" panose="02020603050405020304" pitchFamily="18" charset="0"/>
              <a:cs typeface="Times New Roman" panose="02020603050405020304" pitchFamily="18" charset="0"/>
            </a:endParaRPr>
          </a:p>
          <a:p>
            <a:pPr marL="114300" indent="0">
              <a:buNone/>
            </a:pPr>
            <a:endParaRPr lang="en-US" sz="1400" dirty="0">
              <a:latin typeface="Times New Roman" panose="02020603050405020304" pitchFamily="18" charset="0"/>
              <a:cs typeface="Times New Roman" panose="02020603050405020304" pitchFamily="18" charset="0"/>
            </a:endParaRPr>
          </a:p>
          <a:p>
            <a:pPr marL="114300" indent="0">
              <a:buNone/>
            </a:pPr>
            <a:endParaRPr lang="en-US" sz="1400" dirty="0">
              <a:latin typeface="Times New Roman" panose="02020603050405020304" pitchFamily="18" charset="0"/>
              <a:cs typeface="Times New Roman" panose="02020603050405020304" pitchFamily="18" charset="0"/>
            </a:endParaRPr>
          </a:p>
          <a:p>
            <a:pPr marL="114300" indent="0">
              <a:buNone/>
            </a:pPr>
            <a:r>
              <a:rPr lang="en-US" sz="1400" dirty="0">
                <a:latin typeface="Times New Roman" panose="02020603050405020304" pitchFamily="18" charset="0"/>
                <a:cs typeface="Times New Roman" panose="02020603050405020304" pitchFamily="18" charset="0"/>
              </a:rPr>
              <a:t>(Gibson, personal communication, 2021)</a:t>
            </a:r>
          </a:p>
          <a:p>
            <a:endParaRPr lang="en-US" dirty="0"/>
          </a:p>
        </p:txBody>
      </p:sp>
      <p:pic>
        <p:nvPicPr>
          <p:cNvPr id="5" name="Picture 4" descr="A painting of a person with many lines and patterns&#10;&#10;AI-generated content may be incorrect.">
            <a:extLst>
              <a:ext uri="{FF2B5EF4-FFF2-40B4-BE49-F238E27FC236}">
                <a16:creationId xmlns:a16="http://schemas.microsoft.com/office/drawing/2014/main" id="{DCB0B74D-1DC3-2C18-875D-E3A81EFC1CCD}"/>
              </a:ext>
            </a:extLst>
          </p:cNvPr>
          <p:cNvPicPr>
            <a:picLocks noChangeAspect="1"/>
          </p:cNvPicPr>
          <p:nvPr/>
        </p:nvPicPr>
        <p:blipFill>
          <a:blip r:embed="rId2"/>
          <a:stretch>
            <a:fillRect/>
          </a:stretch>
        </p:blipFill>
        <p:spPr>
          <a:xfrm>
            <a:off x="4587766" y="2958661"/>
            <a:ext cx="3599793" cy="3599793"/>
          </a:xfrm>
          <a:prstGeom prst="rect">
            <a:avLst/>
          </a:prstGeom>
        </p:spPr>
      </p:pic>
    </p:spTree>
    <p:extLst>
      <p:ext uri="{BB962C8B-B14F-4D97-AF65-F5344CB8AC3E}">
        <p14:creationId xmlns:p14="http://schemas.microsoft.com/office/powerpoint/2010/main" val="808844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B08E-80ED-8BD3-2BDA-88AF4F081CCB}"/>
              </a:ext>
            </a:extLst>
          </p:cNvPr>
          <p:cNvSpPr>
            <a:spLocks noGrp="1"/>
          </p:cNvSpPr>
          <p:nvPr>
            <p:ph type="title"/>
          </p:nvPr>
        </p:nvSpPr>
        <p:spPr/>
        <p:txBody>
          <a:bodyPr/>
          <a:lstStyle/>
          <a:p>
            <a:r>
              <a:rPr lang="en-US" sz="2400" b="1" dirty="0"/>
              <a:t>Researched Methods of Culturally Competent and Trauma Informed Healing  for Native people</a:t>
            </a:r>
          </a:p>
        </p:txBody>
      </p:sp>
      <p:sp>
        <p:nvSpPr>
          <p:cNvPr id="3" name="Text Placeholder 2">
            <a:extLst>
              <a:ext uri="{FF2B5EF4-FFF2-40B4-BE49-F238E27FC236}">
                <a16:creationId xmlns:a16="http://schemas.microsoft.com/office/drawing/2014/main" id="{D9B7239B-11B1-E4A1-3A61-E2D5F78D7A2B}"/>
              </a:ext>
            </a:extLst>
          </p:cNvPr>
          <p:cNvSpPr>
            <a:spLocks noGrp="1"/>
          </p:cNvSpPr>
          <p:nvPr>
            <p:ph type="body" idx="1"/>
          </p:nvPr>
        </p:nvSpPr>
        <p:spPr>
          <a:xfrm>
            <a:off x="457200" y="1219199"/>
            <a:ext cx="8229600" cy="5562601"/>
          </a:xfrm>
        </p:spPr>
        <p:txBody>
          <a:bodyPr/>
          <a:lstStyle/>
          <a:p>
            <a:r>
              <a:rPr lang="en-US" sz="2000" b="1" dirty="0"/>
              <a:t>Healing the Soul Wound- </a:t>
            </a:r>
            <a:r>
              <a:rPr lang="en-US" sz="2000" dirty="0"/>
              <a:t>Practices recognizing old ceremonies, creating new ceremonies, naming ceremonies, dream work (Duran, 2019). </a:t>
            </a:r>
          </a:p>
          <a:p>
            <a:endParaRPr lang="en-US" sz="2000" dirty="0"/>
          </a:p>
          <a:p>
            <a:r>
              <a:rPr lang="en-US" sz="2000" b="1" dirty="0"/>
              <a:t>Somatic Archaeology -</a:t>
            </a:r>
            <a:r>
              <a:rPr lang="en-US" sz="2000" dirty="0"/>
              <a:t>Excavating the trauma stories as well as the healing path from our DNA (Gibson, 2008)</a:t>
            </a:r>
          </a:p>
          <a:p>
            <a:endParaRPr lang="en-US" sz="2000" dirty="0"/>
          </a:p>
          <a:p>
            <a:r>
              <a:rPr lang="en-US" sz="2000" b="1" dirty="0"/>
              <a:t>Drum Assisted Recovery Treatment for Native Americans</a:t>
            </a:r>
            <a:r>
              <a:rPr lang="en-US" sz="2000" b="1" dirty="0">
                <a:uFill>
                  <a:solidFill>
                    <a:srgbClr val="000000"/>
                  </a:solidFill>
                </a:uFill>
                <a:latin typeface="Times New Roman" panose="02020603050405020304" pitchFamily="18" charset="0"/>
                <a:cs typeface="Times New Roman" panose="02020603050405020304" pitchFamily="18" charset="0"/>
              </a:rPr>
              <a:t>- </a:t>
            </a:r>
            <a:r>
              <a:rPr lang="en-US" sz="20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rPr>
              <a:t>using drumming protocol and practices for building belonging, connection and personal/collective mastery</a:t>
            </a:r>
            <a:r>
              <a:rPr lang="en-US" sz="20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rPr>
              <a:t>Dickerson, Venner, Duran, Annon, Hale, &amp; Funmaker, 2014).</a:t>
            </a:r>
            <a:endParaRPr lang="en-US" sz="2000" dirty="0">
              <a:latin typeface="Gill Sans" panose="020B0604020202020204" charset="0"/>
            </a:endParaRPr>
          </a:p>
          <a:p>
            <a:pPr marL="114300" indent="0">
              <a:buNone/>
            </a:pPr>
            <a:endParaRPr lang="en-US" sz="2000" dirty="0"/>
          </a:p>
          <a:p>
            <a:r>
              <a:rPr lang="en-US" sz="2000" b="1" dirty="0">
                <a:latin typeface="Gill Sans" panose="020B0604020202020204" charset="0"/>
              </a:rPr>
              <a:t>Ceremony Assisted Treatment</a:t>
            </a:r>
            <a:r>
              <a:rPr lang="en-US" sz="2000" dirty="0">
                <a:latin typeface="Gill Sans" panose="020B0604020202020204" charset="0"/>
              </a:rPr>
              <a:t> –</a:t>
            </a:r>
            <a:r>
              <a:rPr lang="en-US" sz="2000" dirty="0"/>
              <a:t>Ethically sourced Indigenous healing ceremonies offer spiritually oriented interventions that maintain client wellness or mitigate client existential, biopsychosocial, or spiritual distress.</a:t>
            </a:r>
            <a:r>
              <a:rPr lang="en-US" sz="2000" dirty="0">
                <a:latin typeface="Gill Sans" panose="020B0604020202020204" charset="0"/>
              </a:rPr>
              <a:t> (</a:t>
            </a:r>
            <a:r>
              <a:rPr lang="en-US" sz="2000" kern="100" dirty="0">
                <a:effectLst/>
                <a:latin typeface="Gill Sans" panose="020B0604020202020204" charset="0"/>
                <a:ea typeface="Aptos" panose="020B0004020202020204" pitchFamily="34" charset="0"/>
                <a:cs typeface="Times New Roman" panose="02020603050405020304" pitchFamily="18" charset="0"/>
              </a:rPr>
              <a:t> Julie Smith-Yliniemi, Krista M. Malott, JoAnne Riegert, &amp; Susan F. Branco</a:t>
            </a:r>
            <a:r>
              <a:rPr lang="en-US" sz="2000" kern="100" dirty="0">
                <a:latin typeface="Gill Sans" panose="020B0604020202020204" charset="0"/>
                <a:ea typeface="Aptos" panose="020B0004020202020204" pitchFamily="34" charset="0"/>
                <a:cs typeface="Times New Roman" panose="02020603050405020304" pitchFamily="18" charset="0"/>
              </a:rPr>
              <a:t>, </a:t>
            </a:r>
            <a:r>
              <a:rPr lang="en-US" sz="2000" kern="100" dirty="0">
                <a:effectLst/>
                <a:latin typeface="Gill Sans" panose="020B0604020202020204" charset="0"/>
                <a:ea typeface="Aptos" panose="020B0004020202020204" pitchFamily="34" charset="0"/>
                <a:cs typeface="Times New Roman" panose="02020603050405020304" pitchFamily="18" charset="0"/>
              </a:rPr>
              <a:t>2024).</a:t>
            </a:r>
            <a:endParaRPr lang="en-US" sz="2000" dirty="0">
              <a:latin typeface="Gill Sans" panose="020B0604020202020204" charset="0"/>
            </a:endParaRPr>
          </a:p>
        </p:txBody>
      </p:sp>
    </p:spTree>
    <p:extLst>
      <p:ext uri="{BB962C8B-B14F-4D97-AF65-F5344CB8AC3E}">
        <p14:creationId xmlns:p14="http://schemas.microsoft.com/office/powerpoint/2010/main" val="219478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0266-037B-7993-CEEA-87C527C4E19D}"/>
              </a:ext>
            </a:extLst>
          </p:cNvPr>
          <p:cNvSpPr>
            <a:spLocks noGrp="1"/>
          </p:cNvSpPr>
          <p:nvPr>
            <p:ph type="title"/>
          </p:nvPr>
        </p:nvSpPr>
        <p:spPr/>
        <p:txBody>
          <a:bodyPr/>
          <a:lstStyle/>
          <a:p>
            <a:r>
              <a:rPr lang="en-US" dirty="0"/>
              <a:t>What do these  methods have in common?</a:t>
            </a:r>
          </a:p>
        </p:txBody>
      </p:sp>
      <p:sp>
        <p:nvSpPr>
          <p:cNvPr id="3" name="Text Placeholder 2">
            <a:extLst>
              <a:ext uri="{FF2B5EF4-FFF2-40B4-BE49-F238E27FC236}">
                <a16:creationId xmlns:a16="http://schemas.microsoft.com/office/drawing/2014/main" id="{22D186B2-1890-B394-5607-4EFD7F061FFE}"/>
              </a:ext>
            </a:extLst>
          </p:cNvPr>
          <p:cNvSpPr>
            <a:spLocks noGrp="1"/>
          </p:cNvSpPr>
          <p:nvPr>
            <p:ph type="body" idx="1"/>
          </p:nvPr>
        </p:nvSpPr>
        <p:spPr>
          <a:xfrm>
            <a:off x="457200" y="1219199"/>
            <a:ext cx="8229600" cy="5433527"/>
          </a:xfrm>
        </p:spPr>
        <p:txBody>
          <a:bodyPr/>
          <a:lstStyle/>
          <a:p>
            <a:r>
              <a:rPr lang="en-US" sz="2400" dirty="0"/>
              <a:t>All recognize that healing begins with a ceremonial recognition of the spirit of the concern aka the Spirit of Addiction/ the Spirit of Trauma </a:t>
            </a:r>
          </a:p>
          <a:p>
            <a:r>
              <a:rPr lang="en-US" sz="2400" dirty="0"/>
              <a:t>Facing and allowing the presence of the Spirit of Addiction long enough to correct the relationship to one of respect. </a:t>
            </a:r>
          </a:p>
          <a:p>
            <a:r>
              <a:rPr lang="en-US" sz="2400" dirty="0"/>
              <a:t>Emphasize </a:t>
            </a:r>
            <a:r>
              <a:rPr lang="en-US" sz="2400" b="1" dirty="0"/>
              <a:t>accessing The Spirit of Healing </a:t>
            </a:r>
            <a:r>
              <a:rPr lang="en-US" sz="2400" dirty="0"/>
              <a:t>-a part of One’s Self that is already spiritually aligned and capable of self-healing  </a:t>
            </a:r>
          </a:p>
          <a:p>
            <a:r>
              <a:rPr lang="en-US" sz="2400" dirty="0"/>
              <a:t>Learning to trust that part of Self and inviting it to be in charge again</a:t>
            </a:r>
          </a:p>
          <a:p>
            <a:r>
              <a:rPr lang="en-US" sz="2400" dirty="0"/>
              <a:t>Views on diagnosis as naming ceremonies</a:t>
            </a:r>
          </a:p>
          <a:p>
            <a:pPr marL="114300" indent="0">
              <a:buNone/>
            </a:pPr>
            <a:endParaRPr lang="en-US" dirty="0"/>
          </a:p>
        </p:txBody>
      </p:sp>
      <p:pic>
        <p:nvPicPr>
          <p:cNvPr id="4" name="Picture 3" descr="Bald eagle in front of a blurry cloudy sunset sky">
            <a:extLst>
              <a:ext uri="{FF2B5EF4-FFF2-40B4-BE49-F238E27FC236}">
                <a16:creationId xmlns:a16="http://schemas.microsoft.com/office/drawing/2014/main" id="{150167C0-1EB2-118F-4EE0-AF8162BB4F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683" y="4823926"/>
            <a:ext cx="2847317" cy="1828800"/>
          </a:xfrm>
          <a:prstGeom prst="rect">
            <a:avLst/>
          </a:prstGeom>
        </p:spPr>
      </p:pic>
    </p:spTree>
    <p:extLst>
      <p:ext uri="{BB962C8B-B14F-4D97-AF65-F5344CB8AC3E}">
        <p14:creationId xmlns:p14="http://schemas.microsoft.com/office/powerpoint/2010/main" val="384195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Agenda </a:t>
            </a:r>
            <a:endParaRPr dirty="0"/>
          </a:p>
        </p:txBody>
      </p:sp>
      <p:sp>
        <p:nvSpPr>
          <p:cNvPr id="111" name="Google Shape;111;p16"/>
          <p:cNvSpPr txBox="1">
            <a:spLocks noGrp="1"/>
          </p:cNvSpPr>
          <p:nvPr>
            <p:ph type="body" idx="1"/>
          </p:nvPr>
        </p:nvSpPr>
        <p:spPr>
          <a:xfrm>
            <a:off x="457200" y="1219200"/>
            <a:ext cx="8229600" cy="4724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Gill Sans"/>
              <a:buChar char="•"/>
            </a:pPr>
            <a:r>
              <a:rPr lang="en-US" sz="2400" dirty="0"/>
              <a:t>Introductions-Osiyo Hello/Welcome</a:t>
            </a:r>
          </a:p>
          <a:p>
            <a:pPr marL="342900" lvl="0" indent="-342900" algn="l" rtl="0">
              <a:spcBef>
                <a:spcPts val="0"/>
              </a:spcBef>
              <a:spcAft>
                <a:spcPts val="0"/>
              </a:spcAft>
              <a:buSzPts val="2800"/>
              <a:buFont typeface="Gill Sans"/>
              <a:buChar char="•"/>
            </a:pPr>
            <a:r>
              <a:rPr lang="en-US" sz="2400" dirty="0"/>
              <a:t>Situating Gambling Addiction in Native Culture </a:t>
            </a:r>
          </a:p>
          <a:p>
            <a:pPr marL="342900" lvl="0" indent="-342900" algn="l" rtl="0">
              <a:spcBef>
                <a:spcPts val="0"/>
              </a:spcBef>
              <a:spcAft>
                <a:spcPts val="0"/>
              </a:spcAft>
              <a:buSzPts val="2800"/>
              <a:buFont typeface="Gill Sans"/>
              <a:buChar char="•"/>
            </a:pPr>
            <a:r>
              <a:rPr lang="en-US" sz="2400" dirty="0"/>
              <a:t>Defining Historical Trauma  </a:t>
            </a:r>
          </a:p>
          <a:p>
            <a:pPr marL="342900" lvl="0" indent="-342900" algn="l" rtl="0">
              <a:spcBef>
                <a:spcPts val="0"/>
              </a:spcBef>
              <a:spcAft>
                <a:spcPts val="0"/>
              </a:spcAft>
              <a:buSzPts val="2800"/>
              <a:buFont typeface="Gill Sans"/>
              <a:buChar char="•"/>
            </a:pPr>
            <a:r>
              <a:rPr lang="en-US" sz="2400" dirty="0"/>
              <a:t>Understanding our responsibility to cultural competency and trauma informed practices as mental health counselors</a:t>
            </a:r>
          </a:p>
          <a:p>
            <a:pPr marL="0" lvl="0" indent="0" algn="l" rtl="0">
              <a:spcBef>
                <a:spcPts val="0"/>
              </a:spcBef>
              <a:spcAft>
                <a:spcPts val="0"/>
              </a:spcAft>
              <a:buSzPts val="2800"/>
              <a:buNone/>
            </a:pPr>
            <a:r>
              <a:rPr lang="en-US" sz="2400" dirty="0"/>
              <a:t>Answering the questions:</a:t>
            </a:r>
          </a:p>
          <a:p>
            <a:pPr marL="342900" lvl="0" indent="-342900" algn="l" rtl="0">
              <a:spcBef>
                <a:spcPts val="0"/>
              </a:spcBef>
              <a:spcAft>
                <a:spcPts val="0"/>
              </a:spcAft>
              <a:buSzPts val="2800"/>
              <a:buFont typeface="Gill Sans"/>
              <a:buChar char="•"/>
            </a:pPr>
            <a:r>
              <a:rPr lang="en-US" sz="2400" dirty="0"/>
              <a:t>Why do dominant culture theories fall short for helping Native people heal from addiction? </a:t>
            </a:r>
          </a:p>
          <a:p>
            <a:pPr marL="342900" lvl="0" indent="-342900" algn="l" rtl="0">
              <a:spcBef>
                <a:spcPts val="0"/>
              </a:spcBef>
              <a:spcAft>
                <a:spcPts val="0"/>
              </a:spcAft>
              <a:buSzPts val="2800"/>
              <a:buFont typeface="Gill Sans"/>
              <a:buChar char="•"/>
            </a:pPr>
            <a:r>
              <a:rPr lang="en-US" sz="2400" dirty="0"/>
              <a:t>What brings resiliency and wellness to Native people?</a:t>
            </a:r>
          </a:p>
          <a:p>
            <a:pPr marL="342900" lvl="0" indent="-342900" algn="l" rtl="0">
              <a:spcBef>
                <a:spcPts val="0"/>
              </a:spcBef>
              <a:spcAft>
                <a:spcPts val="0"/>
              </a:spcAft>
              <a:buSzPts val="2800"/>
              <a:buFont typeface="Gill Sans"/>
              <a:buChar char="•"/>
            </a:pPr>
            <a:r>
              <a:rPr lang="en-US" sz="2400" dirty="0"/>
              <a:t>Ceremony Assisted Treatment-Experiential Learning</a:t>
            </a:r>
          </a:p>
          <a:p>
            <a:pPr marL="342900">
              <a:spcBef>
                <a:spcPts val="560"/>
              </a:spcBef>
              <a:buSzPts val="2800"/>
            </a:pPr>
            <a:r>
              <a:rPr lang="en-US" sz="2400" dirty="0">
                <a:solidFill>
                  <a:schemeClr val="dk1"/>
                </a:solidFill>
              </a:rPr>
              <a:t>Questions/Discussion</a:t>
            </a:r>
            <a:endParaRPr sz="2400" dirty="0">
              <a:solidFill>
                <a:schemeClr val="dk1"/>
              </a:solidFill>
            </a:endParaRPr>
          </a:p>
          <a:p>
            <a:pPr marL="0" lvl="0" indent="0" algn="l" rtl="0">
              <a:spcBef>
                <a:spcPts val="560"/>
              </a:spcBef>
              <a:spcAft>
                <a:spcPts val="0"/>
              </a:spcAft>
              <a:buNone/>
            </a:pPr>
            <a:endParaRPr dirty="0"/>
          </a:p>
          <a:p>
            <a:pPr marL="342900" lvl="0" indent="0" algn="l" rtl="0">
              <a:spcBef>
                <a:spcPts val="560"/>
              </a:spcBef>
              <a:spcAft>
                <a:spcPts val="0"/>
              </a:spcAft>
              <a:buNone/>
            </a:pPr>
            <a:endParaRPr dirty="0"/>
          </a:p>
        </p:txBody>
      </p:sp>
      <p:pic>
        <p:nvPicPr>
          <p:cNvPr id="3" name="Picture 2">
            <a:extLst>
              <a:ext uri="{FF2B5EF4-FFF2-40B4-BE49-F238E27FC236}">
                <a16:creationId xmlns:a16="http://schemas.microsoft.com/office/drawing/2014/main" id="{F6209D2A-C450-4A61-B5EC-F9971ED67FC8}"/>
              </a:ext>
            </a:extLst>
          </p:cNvPr>
          <p:cNvPicPr>
            <a:picLocks noChangeAspect="1"/>
          </p:cNvPicPr>
          <p:nvPr/>
        </p:nvPicPr>
        <p:blipFill>
          <a:blip r:embed="rId3"/>
          <a:stretch>
            <a:fillRect/>
          </a:stretch>
        </p:blipFill>
        <p:spPr>
          <a:xfrm>
            <a:off x="7519987" y="4419600"/>
            <a:ext cx="1624013" cy="2438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lar pattern with people and animals&#10;&#10;AI-generated content may be incorrect.">
            <a:extLst>
              <a:ext uri="{FF2B5EF4-FFF2-40B4-BE49-F238E27FC236}">
                <a16:creationId xmlns:a16="http://schemas.microsoft.com/office/drawing/2014/main" id="{34D87D47-0D29-D571-C7A5-BF85DD88AC8A}"/>
              </a:ext>
            </a:extLst>
          </p:cNvPr>
          <p:cNvPicPr>
            <a:picLocks noChangeAspect="1"/>
          </p:cNvPicPr>
          <p:nvPr/>
        </p:nvPicPr>
        <p:blipFill>
          <a:blip r:embed="rId2"/>
          <a:stretch>
            <a:fillRect/>
          </a:stretch>
        </p:blipFill>
        <p:spPr>
          <a:xfrm>
            <a:off x="5441732" y="4018206"/>
            <a:ext cx="2527738" cy="2527738"/>
          </a:xfrm>
          <a:prstGeom prst="rect">
            <a:avLst/>
          </a:prstGeom>
        </p:spPr>
      </p:pic>
      <p:sp>
        <p:nvSpPr>
          <p:cNvPr id="2" name="Title 1">
            <a:extLst>
              <a:ext uri="{FF2B5EF4-FFF2-40B4-BE49-F238E27FC236}">
                <a16:creationId xmlns:a16="http://schemas.microsoft.com/office/drawing/2014/main" id="{08A0BFC9-C527-4369-AF93-13C58F13C012}"/>
              </a:ext>
            </a:extLst>
          </p:cNvPr>
          <p:cNvSpPr>
            <a:spLocks noGrp="1"/>
          </p:cNvSpPr>
          <p:nvPr>
            <p:ph type="title"/>
          </p:nvPr>
        </p:nvSpPr>
        <p:spPr/>
        <p:txBody>
          <a:bodyPr/>
          <a:lstStyle/>
          <a:p>
            <a:r>
              <a:rPr lang="en-US" sz="2400" dirty="0"/>
              <a:t>What do these  methods have in common?</a:t>
            </a:r>
            <a:br>
              <a:rPr lang="en-US" sz="2400" dirty="0"/>
            </a:br>
            <a:r>
              <a:rPr lang="en-US" sz="2400" dirty="0"/>
              <a:t>Ceremony.</a:t>
            </a:r>
          </a:p>
        </p:txBody>
      </p:sp>
      <p:sp>
        <p:nvSpPr>
          <p:cNvPr id="3" name="Text Placeholder 2">
            <a:extLst>
              <a:ext uri="{FF2B5EF4-FFF2-40B4-BE49-F238E27FC236}">
                <a16:creationId xmlns:a16="http://schemas.microsoft.com/office/drawing/2014/main" id="{BBB9E499-B31E-416D-A7A5-4026BF51B9D3}"/>
              </a:ext>
            </a:extLst>
          </p:cNvPr>
          <p:cNvSpPr>
            <a:spLocks noGrp="1"/>
          </p:cNvSpPr>
          <p:nvPr>
            <p:ph type="body" idx="1"/>
          </p:nvPr>
        </p:nvSpPr>
        <p:spPr>
          <a:xfrm>
            <a:off x="457199" y="866087"/>
            <a:ext cx="8276253" cy="6238906"/>
          </a:xfrm>
        </p:spPr>
        <p:txBody>
          <a:bodyPr/>
          <a:lstStyle/>
          <a:p>
            <a:pPr marL="114300" indent="0">
              <a:buNone/>
            </a:pPr>
            <a:endParaRPr lang="en-US" sz="2000" dirty="0"/>
          </a:p>
          <a:p>
            <a:r>
              <a:rPr lang="en-US" sz="2000" dirty="0"/>
              <a:t>Life is viewed as a ceremony.</a:t>
            </a:r>
          </a:p>
          <a:p>
            <a:r>
              <a:rPr lang="en-US" sz="2000" dirty="0"/>
              <a:t>Relationship is viewed as a ceremony.</a:t>
            </a:r>
          </a:p>
          <a:p>
            <a:r>
              <a:rPr lang="en-US" sz="2000" dirty="0"/>
              <a:t>We are in relationship with everything (land, water, food, animals each other). </a:t>
            </a:r>
          </a:p>
          <a:p>
            <a:r>
              <a:rPr lang="en-US" sz="2000" dirty="0"/>
              <a:t>Even bad habits and diseases can be viewed as ceremony (albeit unconscious ones). </a:t>
            </a:r>
          </a:p>
          <a:p>
            <a:r>
              <a:rPr lang="en-US" sz="2000" dirty="0"/>
              <a:t>Healing is  ceremony.</a:t>
            </a:r>
          </a:p>
          <a:p>
            <a:r>
              <a:rPr lang="en-US" sz="2000" dirty="0"/>
              <a:t>We require a new ceremony to undo an old ceremony  </a:t>
            </a:r>
          </a:p>
        </p:txBody>
      </p:sp>
      <p:sp>
        <p:nvSpPr>
          <p:cNvPr id="4" name="TextBox 3">
            <a:extLst>
              <a:ext uri="{FF2B5EF4-FFF2-40B4-BE49-F238E27FC236}">
                <a16:creationId xmlns:a16="http://schemas.microsoft.com/office/drawing/2014/main" id="{D355265E-1C75-4F3D-BC50-B77AC9DB6D71}"/>
              </a:ext>
            </a:extLst>
          </p:cNvPr>
          <p:cNvSpPr txBox="1"/>
          <p:nvPr/>
        </p:nvSpPr>
        <p:spPr>
          <a:xfrm>
            <a:off x="9082096" y="652398"/>
            <a:ext cx="151140" cy="213689"/>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79579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9797-B99D-DBF2-3812-DD0A7DCCCCCF}"/>
              </a:ext>
            </a:extLst>
          </p:cNvPr>
          <p:cNvSpPr>
            <a:spLocks noGrp="1"/>
          </p:cNvSpPr>
          <p:nvPr>
            <p:ph type="title"/>
          </p:nvPr>
        </p:nvSpPr>
        <p:spPr/>
        <p:txBody>
          <a:bodyPr/>
          <a:lstStyle/>
          <a:p>
            <a:r>
              <a:rPr lang="en-US" dirty="0"/>
              <a:t>Dr. Duran’s Soul Healing Work</a:t>
            </a:r>
          </a:p>
        </p:txBody>
      </p:sp>
      <p:sp>
        <p:nvSpPr>
          <p:cNvPr id="3" name="Text Placeholder 2">
            <a:extLst>
              <a:ext uri="{FF2B5EF4-FFF2-40B4-BE49-F238E27FC236}">
                <a16:creationId xmlns:a16="http://schemas.microsoft.com/office/drawing/2014/main" id="{53A5E618-407C-949A-AAC4-BFDD28D4E765}"/>
              </a:ext>
            </a:extLst>
          </p:cNvPr>
          <p:cNvSpPr>
            <a:spLocks noGrp="1"/>
          </p:cNvSpPr>
          <p:nvPr>
            <p:ph type="body" idx="1"/>
          </p:nvPr>
        </p:nvSpPr>
        <p:spPr/>
        <p:txBody>
          <a:bodyPr/>
          <a:lstStyle/>
          <a:p>
            <a:pPr marL="114300" indent="0">
              <a:buNone/>
            </a:pPr>
            <a:endParaRPr lang="en-US" dirty="0"/>
          </a:p>
          <a:p>
            <a:r>
              <a:rPr lang="en-US" sz="2000" dirty="0"/>
              <a:t>When the Soul is wounded it goes back into the “black world” (Duran, 2019). The unconscious. Psychological regression…creates a “huge spiritual gap” in the person who has been wounded. </a:t>
            </a:r>
          </a:p>
          <a:p>
            <a:r>
              <a:rPr lang="en-US" sz="2000" dirty="0"/>
              <a:t>Natural law dictates that soul or spirit seeks itself-that person begins to “seek spirit” albeit from an ego (wound) based perspective.</a:t>
            </a:r>
          </a:p>
          <a:p>
            <a:r>
              <a:rPr lang="en-US" sz="2000" dirty="0"/>
              <a:t>Spiritual Emptiness= vulnerability to addiction in Native people.</a:t>
            </a:r>
          </a:p>
          <a:p>
            <a:endParaRPr lang="en-US" sz="2000" dirty="0"/>
          </a:p>
          <a:p>
            <a:pPr marL="114300" indent="0">
              <a:buNone/>
            </a:pPr>
            <a:endParaRPr lang="en-US" sz="2000" dirty="0"/>
          </a:p>
        </p:txBody>
      </p:sp>
      <p:sp>
        <p:nvSpPr>
          <p:cNvPr id="5" name="TextBox 4">
            <a:extLst>
              <a:ext uri="{FF2B5EF4-FFF2-40B4-BE49-F238E27FC236}">
                <a16:creationId xmlns:a16="http://schemas.microsoft.com/office/drawing/2014/main" id="{085557FB-C9A3-DB1B-9ACD-DC424B49B9B9}"/>
              </a:ext>
            </a:extLst>
          </p:cNvPr>
          <p:cNvSpPr txBox="1"/>
          <p:nvPr/>
        </p:nvSpPr>
        <p:spPr>
          <a:xfrm>
            <a:off x="751490" y="6157574"/>
            <a:ext cx="4572000" cy="307777"/>
          </a:xfrm>
          <a:prstGeom prst="rect">
            <a:avLst/>
          </a:prstGeom>
          <a:noFill/>
        </p:spPr>
        <p:txBody>
          <a:bodyPr wrap="square">
            <a:spAutoFit/>
          </a:bodyPr>
          <a:lstStyle/>
          <a:p>
            <a:r>
              <a:rPr lang="en-US" sz="14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rPr>
              <a:t>Duran, E. (2019). </a:t>
            </a:r>
            <a:r>
              <a:rPr lang="en-US" sz="1400" i="1"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rPr>
              <a:t>Healing the soul wound</a:t>
            </a:r>
            <a:endParaRPr lang="en-US" dirty="0">
              <a:latin typeface="Gill Sans" panose="020B0604020202020204" charset="0"/>
            </a:endParaRPr>
          </a:p>
        </p:txBody>
      </p:sp>
      <p:pic>
        <p:nvPicPr>
          <p:cNvPr id="7" name="Picture 6" descr="A painting of two people in a circle&#10;&#10;AI-generated content may be incorrect.">
            <a:extLst>
              <a:ext uri="{FF2B5EF4-FFF2-40B4-BE49-F238E27FC236}">
                <a16:creationId xmlns:a16="http://schemas.microsoft.com/office/drawing/2014/main" id="{C13C3530-11D4-63CF-D481-3DC32B600D3F}"/>
              </a:ext>
            </a:extLst>
          </p:cNvPr>
          <p:cNvPicPr>
            <a:picLocks noChangeAspect="1"/>
          </p:cNvPicPr>
          <p:nvPr/>
        </p:nvPicPr>
        <p:blipFill>
          <a:blip r:embed="rId2"/>
          <a:stretch>
            <a:fillRect/>
          </a:stretch>
        </p:blipFill>
        <p:spPr>
          <a:xfrm>
            <a:off x="5675586" y="3776981"/>
            <a:ext cx="2903483" cy="2903483"/>
          </a:xfrm>
          <a:prstGeom prst="rect">
            <a:avLst/>
          </a:prstGeom>
        </p:spPr>
      </p:pic>
    </p:spTree>
    <p:extLst>
      <p:ext uri="{BB962C8B-B14F-4D97-AF65-F5344CB8AC3E}">
        <p14:creationId xmlns:p14="http://schemas.microsoft.com/office/powerpoint/2010/main" val="2247050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AEA16-D4C4-0BF4-0FBC-A611AABEE584}"/>
              </a:ext>
            </a:extLst>
          </p:cNvPr>
          <p:cNvSpPr>
            <a:spLocks noGrp="1"/>
          </p:cNvSpPr>
          <p:nvPr>
            <p:ph type="title"/>
          </p:nvPr>
        </p:nvSpPr>
        <p:spPr/>
        <p:txBody>
          <a:bodyPr/>
          <a:lstStyle/>
          <a:p>
            <a:r>
              <a:rPr lang="en-US" dirty="0"/>
              <a:t> Healing Soul Wounding</a:t>
            </a:r>
          </a:p>
        </p:txBody>
      </p:sp>
      <p:sp>
        <p:nvSpPr>
          <p:cNvPr id="3" name="Text Placeholder 2">
            <a:extLst>
              <a:ext uri="{FF2B5EF4-FFF2-40B4-BE49-F238E27FC236}">
                <a16:creationId xmlns:a16="http://schemas.microsoft.com/office/drawing/2014/main" id="{D52170EC-BE32-E1A1-89B9-B028F032E928}"/>
              </a:ext>
            </a:extLst>
          </p:cNvPr>
          <p:cNvSpPr>
            <a:spLocks noGrp="1"/>
          </p:cNvSpPr>
          <p:nvPr>
            <p:ph type="body" idx="1"/>
          </p:nvPr>
        </p:nvSpPr>
        <p:spPr>
          <a:xfrm>
            <a:off x="457200" y="1219200"/>
            <a:ext cx="8229600" cy="5562600"/>
          </a:xfrm>
        </p:spPr>
        <p:txBody>
          <a:bodyPr/>
          <a:lstStyle/>
          <a:p>
            <a:r>
              <a:rPr lang="en-US" sz="2000" dirty="0"/>
              <a:t>Historical trauma leaves a gaping void in the soul/psyche of the person </a:t>
            </a:r>
          </a:p>
          <a:p>
            <a:pPr marL="114300" indent="0">
              <a:buNone/>
            </a:pPr>
            <a:endParaRPr lang="en-US" sz="2000" dirty="0"/>
          </a:p>
          <a:p>
            <a:r>
              <a:rPr lang="en-US" sz="2000" dirty="0"/>
              <a:t>In some traditions, there is an exchange between the spirit of addiction and the persons soul-balance of give and take</a:t>
            </a:r>
          </a:p>
          <a:p>
            <a:pPr marL="114300" indent="0">
              <a:buNone/>
            </a:pPr>
            <a:endParaRPr lang="en-US" sz="2000" dirty="0"/>
          </a:p>
          <a:p>
            <a:r>
              <a:rPr lang="en-US" sz="2000" dirty="0"/>
              <a:t>This requires a ceremony to undo this exchange. </a:t>
            </a:r>
          </a:p>
          <a:p>
            <a:endParaRPr lang="en-US" dirty="0"/>
          </a:p>
          <a:p>
            <a:pPr marL="114300" indent="0">
              <a:buNone/>
            </a:pPr>
            <a:endParaRPr lang="en-US" sz="14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endParaRPr lang="en-US" sz="1400" dirty="0">
              <a:uFill>
                <a:solidFill>
                  <a:srgbClr val="000000"/>
                </a:solidFill>
              </a:uFill>
              <a:latin typeface="Gill Sans" panose="020B0604020202020204" charset="0"/>
              <a:ea typeface="Times New Roman" panose="02020603050405020304" pitchFamily="18" charset="0"/>
              <a:cs typeface="Times New Roman" panose="02020603050405020304" pitchFamily="18" charset="0"/>
            </a:endParaRPr>
          </a:p>
          <a:p>
            <a:pPr marL="114300" indent="0">
              <a:buNone/>
            </a:pPr>
            <a:r>
              <a:rPr lang="en-US" sz="1400"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rPr>
              <a:t>Duran, E. (2019). </a:t>
            </a:r>
            <a:r>
              <a:rPr lang="en-US" sz="1400" i="1" dirty="0">
                <a:solidFill>
                  <a:srgbClr val="000000"/>
                </a:solidFill>
                <a:effectLst/>
                <a:uFill>
                  <a:solidFill>
                    <a:srgbClr val="000000"/>
                  </a:solidFill>
                </a:uFill>
                <a:latin typeface="Gill Sans" panose="020B0604020202020204" charset="0"/>
                <a:ea typeface="Times New Roman" panose="02020603050405020304" pitchFamily="18" charset="0"/>
                <a:cs typeface="Times New Roman" panose="02020603050405020304" pitchFamily="18" charset="0"/>
              </a:rPr>
              <a:t>Healing the soul wound</a:t>
            </a:r>
            <a:endParaRPr lang="en-US" sz="1400" dirty="0">
              <a:latin typeface="Gill Sans" panose="020B0604020202020204" charset="0"/>
            </a:endParaRPr>
          </a:p>
          <a:p>
            <a:pPr marL="114300" indent="0">
              <a:buNone/>
            </a:pPr>
            <a:endParaRPr lang="en-US" dirty="0"/>
          </a:p>
        </p:txBody>
      </p:sp>
      <p:pic>
        <p:nvPicPr>
          <p:cNvPr id="5" name="Picture 4" descr="A painting of a person with a human body and a scale of weight&#10;&#10;AI-generated content may be incorrect.">
            <a:extLst>
              <a:ext uri="{FF2B5EF4-FFF2-40B4-BE49-F238E27FC236}">
                <a16:creationId xmlns:a16="http://schemas.microsoft.com/office/drawing/2014/main" id="{86575EBE-32ED-2AA9-3494-75AB739125F4}"/>
              </a:ext>
            </a:extLst>
          </p:cNvPr>
          <p:cNvPicPr>
            <a:picLocks noChangeAspect="1"/>
          </p:cNvPicPr>
          <p:nvPr/>
        </p:nvPicPr>
        <p:blipFill>
          <a:blip r:embed="rId2"/>
          <a:stretch>
            <a:fillRect/>
          </a:stretch>
        </p:blipFill>
        <p:spPr>
          <a:xfrm>
            <a:off x="5528441" y="3352799"/>
            <a:ext cx="3042745" cy="3042745"/>
          </a:xfrm>
          <a:prstGeom prst="rect">
            <a:avLst/>
          </a:prstGeom>
        </p:spPr>
      </p:pic>
    </p:spTree>
    <p:extLst>
      <p:ext uri="{BB962C8B-B14F-4D97-AF65-F5344CB8AC3E}">
        <p14:creationId xmlns:p14="http://schemas.microsoft.com/office/powerpoint/2010/main" val="4054623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31596-3F3D-B4A9-1F4E-7014E358B866}"/>
              </a:ext>
            </a:extLst>
          </p:cNvPr>
          <p:cNvSpPr>
            <a:spLocks noGrp="1"/>
          </p:cNvSpPr>
          <p:nvPr>
            <p:ph type="title"/>
          </p:nvPr>
        </p:nvSpPr>
        <p:spPr/>
        <p:txBody>
          <a:bodyPr/>
          <a:lstStyle/>
          <a:p>
            <a:r>
              <a:rPr lang="en-US" dirty="0"/>
              <a:t>Healing the Soul Wound </a:t>
            </a:r>
          </a:p>
        </p:txBody>
      </p:sp>
      <p:sp>
        <p:nvSpPr>
          <p:cNvPr id="3" name="Text Placeholder 2">
            <a:extLst>
              <a:ext uri="{FF2B5EF4-FFF2-40B4-BE49-F238E27FC236}">
                <a16:creationId xmlns:a16="http://schemas.microsoft.com/office/drawing/2014/main" id="{2CB6FE3C-B9B1-FDFC-6FDA-26F42AFE6FE0}"/>
              </a:ext>
            </a:extLst>
          </p:cNvPr>
          <p:cNvSpPr>
            <a:spLocks noGrp="1"/>
          </p:cNvSpPr>
          <p:nvPr>
            <p:ph type="body" idx="1"/>
          </p:nvPr>
        </p:nvSpPr>
        <p:spPr>
          <a:xfrm>
            <a:off x="457200" y="1219200"/>
            <a:ext cx="8229600" cy="5562600"/>
          </a:xfrm>
        </p:spPr>
        <p:txBody>
          <a:bodyPr/>
          <a:lstStyle/>
          <a:p>
            <a:pPr marL="114300" indent="0">
              <a:buNone/>
            </a:pPr>
            <a:r>
              <a:rPr lang="en-US" sz="2400" dirty="0"/>
              <a:t>Psycho-therapist= Soul healer Counseling/Psychotherapy is a Ceremony</a:t>
            </a:r>
            <a:endParaRPr lang="en-US" dirty="0"/>
          </a:p>
          <a:p>
            <a:r>
              <a:rPr lang="en-US" sz="2000" dirty="0"/>
              <a:t>Addiction is a Spiritual Matter.</a:t>
            </a:r>
          </a:p>
          <a:p>
            <a:r>
              <a:rPr lang="en-US" sz="2000" dirty="0"/>
              <a:t>All mental health symptoms are a result of spiritual imbalance. </a:t>
            </a:r>
          </a:p>
          <a:p>
            <a:r>
              <a:rPr lang="en-US" sz="2000" dirty="0"/>
              <a:t>All imbalance is created through ceremony.</a:t>
            </a:r>
          </a:p>
          <a:p>
            <a:r>
              <a:rPr lang="en-US" sz="2000" dirty="0"/>
              <a:t>All healing (restoration of balance) happens through creating a new ceremony (making an offering to the spirit of….(name the addiction).</a:t>
            </a:r>
          </a:p>
          <a:p>
            <a:pPr marL="114300" indent="0">
              <a:buNone/>
            </a:pPr>
            <a:endParaRPr lang="en-US" sz="20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r>
              <a:rPr lang="en-US" sz="1400" dirty="0"/>
              <a:t>(Duran, 2019)</a:t>
            </a:r>
          </a:p>
          <a:p>
            <a:endParaRPr lang="en-US" dirty="0"/>
          </a:p>
        </p:txBody>
      </p:sp>
      <p:pic>
        <p:nvPicPr>
          <p:cNvPr id="5" name="Picture 4" descr="A person standing in front of a fire&#10;&#10;AI-generated content may be incorrect.">
            <a:extLst>
              <a:ext uri="{FF2B5EF4-FFF2-40B4-BE49-F238E27FC236}">
                <a16:creationId xmlns:a16="http://schemas.microsoft.com/office/drawing/2014/main" id="{DBB7D964-A1D5-CB7B-79F8-DD7D6EE16225}"/>
              </a:ext>
            </a:extLst>
          </p:cNvPr>
          <p:cNvPicPr>
            <a:picLocks noChangeAspect="1"/>
          </p:cNvPicPr>
          <p:nvPr/>
        </p:nvPicPr>
        <p:blipFill>
          <a:blip r:embed="rId2"/>
          <a:stretch>
            <a:fillRect/>
          </a:stretch>
        </p:blipFill>
        <p:spPr>
          <a:xfrm>
            <a:off x="3078216" y="3898024"/>
            <a:ext cx="2734004" cy="2734004"/>
          </a:xfrm>
          <a:prstGeom prst="rect">
            <a:avLst/>
          </a:prstGeom>
        </p:spPr>
      </p:pic>
    </p:spTree>
    <p:extLst>
      <p:ext uri="{BB962C8B-B14F-4D97-AF65-F5344CB8AC3E}">
        <p14:creationId xmlns:p14="http://schemas.microsoft.com/office/powerpoint/2010/main" val="1122419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3C0EB6-5D42-48CD-A647-DFA72D5D32E6}"/>
              </a:ext>
            </a:extLst>
          </p:cNvPr>
          <p:cNvPicPr>
            <a:picLocks noChangeAspect="1"/>
          </p:cNvPicPr>
          <p:nvPr/>
        </p:nvPicPr>
        <p:blipFill>
          <a:blip r:embed="rId2"/>
          <a:stretch>
            <a:fillRect/>
          </a:stretch>
        </p:blipFill>
        <p:spPr>
          <a:xfrm>
            <a:off x="0" y="1417320"/>
            <a:ext cx="9144000" cy="5166359"/>
          </a:xfrm>
          <a:prstGeom prst="rect">
            <a:avLst/>
          </a:prstGeom>
        </p:spPr>
      </p:pic>
      <p:sp>
        <p:nvSpPr>
          <p:cNvPr id="2" name="Title 1">
            <a:extLst>
              <a:ext uri="{FF2B5EF4-FFF2-40B4-BE49-F238E27FC236}">
                <a16:creationId xmlns:a16="http://schemas.microsoft.com/office/drawing/2014/main" id="{6154B569-6053-4543-B6F6-A34F3A054537}"/>
              </a:ext>
            </a:extLst>
          </p:cNvPr>
          <p:cNvSpPr>
            <a:spLocks noGrp="1"/>
          </p:cNvSpPr>
          <p:nvPr>
            <p:ph type="title"/>
          </p:nvPr>
        </p:nvSpPr>
        <p:spPr>
          <a:xfrm>
            <a:off x="457200" y="-167951"/>
            <a:ext cx="6781800" cy="1310951"/>
          </a:xfrm>
        </p:spPr>
        <p:txBody>
          <a:bodyPr/>
          <a:lstStyle/>
          <a:p>
            <a:br>
              <a:rPr lang="en-US" sz="2400" b="1" dirty="0"/>
            </a:br>
            <a:br>
              <a:rPr lang="en-US" sz="2400" b="1" dirty="0"/>
            </a:br>
            <a:br>
              <a:rPr lang="en-US" sz="2400" b="1" dirty="0"/>
            </a:br>
            <a:br>
              <a:rPr lang="en-US" sz="2400" b="1" dirty="0"/>
            </a:br>
            <a:r>
              <a:rPr lang="en-US" sz="2400" b="1" dirty="0"/>
              <a:t>Dr. Gibsons Somatic Archaeology  Work</a:t>
            </a:r>
            <a:br>
              <a:rPr lang="en-US" dirty="0"/>
            </a:br>
            <a:endParaRPr lang="en-US" dirty="0">
              <a:solidFill>
                <a:schemeClr val="bg2"/>
              </a:solidFill>
            </a:endParaRPr>
          </a:p>
        </p:txBody>
      </p:sp>
      <p:sp>
        <p:nvSpPr>
          <p:cNvPr id="3" name="Text Placeholder 2">
            <a:extLst>
              <a:ext uri="{FF2B5EF4-FFF2-40B4-BE49-F238E27FC236}">
                <a16:creationId xmlns:a16="http://schemas.microsoft.com/office/drawing/2014/main" id="{A243D34B-9E8E-48A3-B55C-6D864B71502C}"/>
              </a:ext>
            </a:extLst>
          </p:cNvPr>
          <p:cNvSpPr>
            <a:spLocks noGrp="1"/>
          </p:cNvSpPr>
          <p:nvPr>
            <p:ph type="body" idx="1"/>
          </p:nvPr>
        </p:nvSpPr>
        <p:spPr>
          <a:xfrm>
            <a:off x="457200" y="1219200"/>
            <a:ext cx="8229600" cy="5943600"/>
          </a:xfrm>
        </p:spPr>
        <p:txBody>
          <a:bodyPr/>
          <a:lstStyle/>
          <a:p>
            <a:endParaRPr lang="en-US" sz="1800" dirty="0">
              <a:solidFill>
                <a:schemeClr val="bg1"/>
              </a:solidFill>
            </a:endParaRPr>
          </a:p>
          <a:p>
            <a:r>
              <a:rPr lang="en-US" sz="2400" dirty="0">
                <a:solidFill>
                  <a:schemeClr val="bg1"/>
                </a:solidFill>
              </a:rPr>
              <a:t>Accessing “Seventh generation memory” </a:t>
            </a:r>
            <a:r>
              <a:rPr lang="en-US" sz="1800" dirty="0">
                <a:solidFill>
                  <a:schemeClr val="bg1"/>
                </a:solidFill>
              </a:rPr>
              <a:t>(Gibson, 2008). </a:t>
            </a:r>
          </a:p>
          <a:p>
            <a:pPr marL="114300" indent="0">
              <a:buNone/>
            </a:pPr>
            <a:r>
              <a:rPr lang="en-US" sz="1800" dirty="0">
                <a:solidFill>
                  <a:schemeClr val="bg1"/>
                </a:solidFill>
              </a:rPr>
              <a:t>	Cherokee people understand this as ancestral memory </a:t>
            </a:r>
          </a:p>
          <a:p>
            <a:pPr lvl="1"/>
            <a:r>
              <a:rPr lang="en-US" sz="1600" dirty="0">
                <a:solidFill>
                  <a:schemeClr val="bg1"/>
                </a:solidFill>
              </a:rPr>
              <a:t>It is reflected in our creation stories which remind us that our ancestors are from the Star Nations. </a:t>
            </a:r>
          </a:p>
          <a:p>
            <a:endParaRPr lang="en-US" sz="2400" dirty="0">
              <a:solidFill>
                <a:schemeClr val="bg1"/>
              </a:solidFill>
            </a:endParaRPr>
          </a:p>
          <a:p>
            <a:r>
              <a:rPr lang="en-US" sz="2400" dirty="0">
                <a:solidFill>
                  <a:schemeClr val="bg1"/>
                </a:solidFill>
              </a:rPr>
              <a:t>We must </a:t>
            </a:r>
            <a:r>
              <a:rPr lang="en-US" sz="2400" i="1" dirty="0">
                <a:solidFill>
                  <a:schemeClr val="bg1"/>
                </a:solidFill>
              </a:rPr>
              <a:t>slow down.</a:t>
            </a:r>
            <a:r>
              <a:rPr lang="en-US" sz="2400" dirty="0">
                <a:solidFill>
                  <a:schemeClr val="bg1"/>
                </a:solidFill>
              </a:rPr>
              <a:t> </a:t>
            </a:r>
          </a:p>
          <a:p>
            <a:r>
              <a:rPr lang="en-US" sz="1800" dirty="0">
                <a:solidFill>
                  <a:schemeClr val="bg1"/>
                </a:solidFill>
              </a:rPr>
              <a:t> 	Slowing down our sense of time and movement helps one to better attend 	to the needs and impulses of the body.	</a:t>
            </a:r>
          </a:p>
          <a:p>
            <a:pPr marL="571500" lvl="1" indent="0">
              <a:buNone/>
            </a:pPr>
            <a:r>
              <a:rPr lang="en-US" sz="1600" dirty="0">
                <a:solidFill>
                  <a:schemeClr val="bg1"/>
                </a:solidFill>
              </a:rPr>
              <a:t>	Not only is the trauma stored there but also the healing remedy. </a:t>
            </a:r>
          </a:p>
          <a:p>
            <a:pPr marL="571500" lvl="1" indent="0">
              <a:buNone/>
            </a:pPr>
            <a:endParaRPr lang="en-US" sz="3600" dirty="0">
              <a:solidFill>
                <a:schemeClr val="bg1"/>
              </a:solidFill>
            </a:endParaRPr>
          </a:p>
          <a:p>
            <a:pPr marL="571500" lvl="1" indent="0">
              <a:buNone/>
            </a:pPr>
            <a:endParaRPr lang="en-US" sz="3600" dirty="0">
              <a:solidFill>
                <a:schemeClr val="bg1"/>
              </a:solidFill>
            </a:endParaRPr>
          </a:p>
          <a:p>
            <a:pPr marL="571500" lvl="1" indent="0">
              <a:buNone/>
            </a:pPr>
            <a:r>
              <a:rPr lang="en-US" sz="3600" dirty="0">
                <a:solidFill>
                  <a:schemeClr val="bg1"/>
                </a:solidFill>
              </a:rPr>
              <a:t>Healing Happens in the NOW!</a:t>
            </a:r>
          </a:p>
        </p:txBody>
      </p:sp>
    </p:spTree>
    <p:extLst>
      <p:ext uri="{BB962C8B-B14F-4D97-AF65-F5344CB8AC3E}">
        <p14:creationId xmlns:p14="http://schemas.microsoft.com/office/powerpoint/2010/main" val="827664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828E-5418-4B85-885A-350E77E282BF}"/>
              </a:ext>
            </a:extLst>
          </p:cNvPr>
          <p:cNvSpPr>
            <a:spLocks noGrp="1"/>
          </p:cNvSpPr>
          <p:nvPr>
            <p:ph type="title"/>
          </p:nvPr>
        </p:nvSpPr>
        <p:spPr/>
        <p:txBody>
          <a:bodyPr/>
          <a:lstStyle/>
          <a:p>
            <a:r>
              <a:rPr lang="en-US" b="1" dirty="0"/>
              <a:t>Somatic Storykeeping </a:t>
            </a:r>
            <a:br>
              <a:rPr lang="en-US" dirty="0"/>
            </a:br>
            <a:endParaRPr lang="en-US" dirty="0"/>
          </a:p>
        </p:txBody>
      </p:sp>
      <p:sp>
        <p:nvSpPr>
          <p:cNvPr id="3" name="Text Placeholder 2">
            <a:extLst>
              <a:ext uri="{FF2B5EF4-FFF2-40B4-BE49-F238E27FC236}">
                <a16:creationId xmlns:a16="http://schemas.microsoft.com/office/drawing/2014/main" id="{4683F913-7132-451C-8724-733103C92B76}"/>
              </a:ext>
            </a:extLst>
          </p:cNvPr>
          <p:cNvSpPr>
            <a:spLocks noGrp="1"/>
          </p:cNvSpPr>
          <p:nvPr>
            <p:ph type="body" idx="1"/>
          </p:nvPr>
        </p:nvSpPr>
        <p:spPr>
          <a:xfrm>
            <a:off x="457200" y="1219199"/>
            <a:ext cx="8229600" cy="5418331"/>
          </a:xfrm>
        </p:spPr>
        <p:txBody>
          <a:bodyPr/>
          <a:lstStyle/>
          <a:p>
            <a:pPr marL="114300" indent="0">
              <a:buNone/>
            </a:pPr>
            <a:r>
              <a:rPr lang="en-US" b="1" dirty="0"/>
              <a:t> </a:t>
            </a:r>
            <a:endParaRPr lang="en-US" sz="2000" dirty="0"/>
          </a:p>
          <a:p>
            <a:r>
              <a:rPr lang="en-US" sz="2000" dirty="0"/>
              <a:t>The body is the “custodian of stories”</a:t>
            </a:r>
          </a:p>
          <a:p>
            <a:r>
              <a:rPr lang="en-US" sz="2000" dirty="0"/>
              <a:t>Somatic storytelling is a “sacred job”. </a:t>
            </a:r>
          </a:p>
          <a:p>
            <a:r>
              <a:rPr lang="en-US" sz="2000" dirty="0"/>
              <a:t>Looking at patterns over the timeline and prepare the psyche for excavation of those stories.</a:t>
            </a:r>
          </a:p>
          <a:p>
            <a:r>
              <a:rPr lang="en-US" sz="2000" dirty="0"/>
              <a:t>Similar to Buddhist and Hindu philosophies of Karma and Dharma, Native American spiritual perspectives of  spiritual rebirth and how and why and when healing happens are part of our Earth walk.</a:t>
            </a:r>
          </a:p>
          <a:p>
            <a:r>
              <a:rPr lang="en-US" sz="2000" dirty="0"/>
              <a:t>By facing whatever there is to face karmically in the stories, energy is then freed up to energize one’s divine path, or Dharma. </a:t>
            </a:r>
          </a:p>
          <a:p>
            <a:pPr marL="114300" indent="0">
              <a:buNone/>
            </a:pPr>
            <a:endParaRPr lang="en-US" sz="1800" dirty="0"/>
          </a:p>
          <a:p>
            <a:pPr marL="114300" indent="0">
              <a:buNone/>
            </a:pPr>
            <a:endParaRPr lang="en-US" sz="1800" dirty="0"/>
          </a:p>
          <a:p>
            <a:pPr marL="114300" indent="0">
              <a:buNone/>
            </a:pPr>
            <a:endParaRPr lang="en-US" sz="1800" dirty="0"/>
          </a:p>
          <a:p>
            <a:pPr marL="114300" indent="0">
              <a:buNone/>
            </a:pPr>
            <a:endParaRPr lang="en-US" sz="1800" dirty="0"/>
          </a:p>
          <a:p>
            <a:pPr marL="114300" indent="0">
              <a:buNone/>
            </a:pPr>
            <a:r>
              <a:rPr lang="en-US" sz="1400" dirty="0"/>
              <a:t>Gibson, (2008) My Body My Earth.</a:t>
            </a:r>
          </a:p>
        </p:txBody>
      </p:sp>
      <p:pic>
        <p:nvPicPr>
          <p:cNvPr id="12290" name="Picture 2" descr="How to become a better storyteller">
            <a:extLst>
              <a:ext uri="{FF2B5EF4-FFF2-40B4-BE49-F238E27FC236}">
                <a16:creationId xmlns:a16="http://schemas.microsoft.com/office/drawing/2014/main" id="{AC385BE2-9C0E-4625-A2C0-26D7D514A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862" y="4805445"/>
            <a:ext cx="3084442" cy="205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52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DC6D-4747-48FE-887C-01D876EB2939}"/>
              </a:ext>
            </a:extLst>
          </p:cNvPr>
          <p:cNvSpPr>
            <a:spLocks noGrp="1"/>
          </p:cNvSpPr>
          <p:nvPr>
            <p:ph type="title"/>
          </p:nvPr>
        </p:nvSpPr>
        <p:spPr/>
        <p:txBody>
          <a:bodyPr/>
          <a:lstStyle/>
          <a:p>
            <a:r>
              <a:rPr lang="en-US" dirty="0"/>
              <a:t>Do not to be afraid of your story</a:t>
            </a:r>
          </a:p>
        </p:txBody>
      </p:sp>
      <p:sp>
        <p:nvSpPr>
          <p:cNvPr id="3" name="Text Placeholder 2">
            <a:extLst>
              <a:ext uri="{FF2B5EF4-FFF2-40B4-BE49-F238E27FC236}">
                <a16:creationId xmlns:a16="http://schemas.microsoft.com/office/drawing/2014/main" id="{444DC811-25F2-4EE0-A754-B2A1103C6CE2}"/>
              </a:ext>
            </a:extLst>
          </p:cNvPr>
          <p:cNvSpPr>
            <a:spLocks noGrp="1"/>
          </p:cNvSpPr>
          <p:nvPr>
            <p:ph type="body" idx="1"/>
          </p:nvPr>
        </p:nvSpPr>
        <p:spPr/>
        <p:txBody>
          <a:bodyPr/>
          <a:lstStyle/>
          <a:p>
            <a:r>
              <a:rPr lang="en-US" dirty="0"/>
              <a:t>We begin with the breath- helps access these innate healing energies.</a:t>
            </a:r>
          </a:p>
          <a:p>
            <a:r>
              <a:rPr lang="en-US" dirty="0"/>
              <a:t>One main goal-to be present </a:t>
            </a:r>
          </a:p>
          <a:p>
            <a:r>
              <a:rPr lang="en-US" dirty="0"/>
              <a:t>Breathe-Connect with our bodies</a:t>
            </a:r>
          </a:p>
          <a:p>
            <a:r>
              <a:rPr lang="en-US" dirty="0"/>
              <a:t>Ground-Connect with the earth’s body</a:t>
            </a:r>
          </a:p>
          <a:p>
            <a:r>
              <a:rPr lang="en-US" dirty="0"/>
              <a:t>Settle deeper into the body</a:t>
            </a:r>
          </a:p>
          <a:p>
            <a:r>
              <a:rPr lang="en-US" dirty="0"/>
              <a:t>Invite the ancestors/spirit team  </a:t>
            </a:r>
          </a:p>
        </p:txBody>
      </p:sp>
      <p:pic>
        <p:nvPicPr>
          <p:cNvPr id="5" name="Picture 4" descr="A picture containing wall, indoor, wooden&#10;&#10;Description automatically generated">
            <a:extLst>
              <a:ext uri="{FF2B5EF4-FFF2-40B4-BE49-F238E27FC236}">
                <a16:creationId xmlns:a16="http://schemas.microsoft.com/office/drawing/2014/main" id="{19D9F45E-399B-A108-00EC-A6A1EB2DCEDD}"/>
              </a:ext>
            </a:extLst>
          </p:cNvPr>
          <p:cNvPicPr>
            <a:picLocks noChangeAspect="1"/>
          </p:cNvPicPr>
          <p:nvPr/>
        </p:nvPicPr>
        <p:blipFill>
          <a:blip r:embed="rId2"/>
          <a:stretch>
            <a:fillRect/>
          </a:stretch>
        </p:blipFill>
        <p:spPr>
          <a:xfrm rot="5400000">
            <a:off x="6040208" y="4286054"/>
            <a:ext cx="3024676" cy="2268507"/>
          </a:xfrm>
          <a:prstGeom prst="rect">
            <a:avLst/>
          </a:prstGeom>
        </p:spPr>
      </p:pic>
      <p:sp>
        <p:nvSpPr>
          <p:cNvPr id="6" name="TextBox 5">
            <a:extLst>
              <a:ext uri="{FF2B5EF4-FFF2-40B4-BE49-F238E27FC236}">
                <a16:creationId xmlns:a16="http://schemas.microsoft.com/office/drawing/2014/main" id="{9976E7E1-CB79-422E-A551-6F5B9527AA11}"/>
              </a:ext>
            </a:extLst>
          </p:cNvPr>
          <p:cNvSpPr txBox="1"/>
          <p:nvPr/>
        </p:nvSpPr>
        <p:spPr>
          <a:xfrm>
            <a:off x="530772" y="6130345"/>
            <a:ext cx="4572000" cy="307777"/>
          </a:xfrm>
          <a:prstGeom prst="rect">
            <a:avLst/>
          </a:prstGeom>
          <a:noFill/>
        </p:spPr>
        <p:txBody>
          <a:bodyPr wrap="square">
            <a:spAutoFit/>
          </a:bodyPr>
          <a:lstStyle/>
          <a:p>
            <a:pPr marL="114300" indent="0">
              <a:buNone/>
            </a:pPr>
            <a:r>
              <a:rPr lang="en-US" sz="1400" dirty="0">
                <a:latin typeface="Gill Sans" panose="020B0604020202020204" charset="0"/>
              </a:rPr>
              <a:t>Gibson, (2008) My Body My Earth</a:t>
            </a:r>
            <a:r>
              <a:rPr lang="en-US" sz="1400" dirty="0"/>
              <a:t>.</a:t>
            </a:r>
          </a:p>
        </p:txBody>
      </p:sp>
    </p:spTree>
    <p:extLst>
      <p:ext uri="{BB962C8B-B14F-4D97-AF65-F5344CB8AC3E}">
        <p14:creationId xmlns:p14="http://schemas.microsoft.com/office/powerpoint/2010/main" val="1247934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3AB4-EF23-40A7-B366-EF8783218E36}"/>
              </a:ext>
            </a:extLst>
          </p:cNvPr>
          <p:cNvSpPr>
            <a:spLocks noGrp="1"/>
          </p:cNvSpPr>
          <p:nvPr>
            <p:ph type="title"/>
          </p:nvPr>
        </p:nvSpPr>
        <p:spPr/>
        <p:txBody>
          <a:bodyPr/>
          <a:lstStyle/>
          <a:p>
            <a:r>
              <a:rPr lang="en-US" dirty="0"/>
              <a:t>5 steps of Somatic Archeology</a:t>
            </a:r>
          </a:p>
        </p:txBody>
      </p:sp>
      <p:sp>
        <p:nvSpPr>
          <p:cNvPr id="3" name="Text Placeholder 2">
            <a:extLst>
              <a:ext uri="{FF2B5EF4-FFF2-40B4-BE49-F238E27FC236}">
                <a16:creationId xmlns:a16="http://schemas.microsoft.com/office/drawing/2014/main" id="{A4EC6D23-89B1-4033-945F-2835BB2EC823}"/>
              </a:ext>
            </a:extLst>
          </p:cNvPr>
          <p:cNvSpPr>
            <a:spLocks noGrp="1"/>
          </p:cNvSpPr>
          <p:nvPr>
            <p:ph type="body" idx="1"/>
          </p:nvPr>
        </p:nvSpPr>
        <p:spPr>
          <a:xfrm>
            <a:off x="457200" y="1219200"/>
            <a:ext cx="8229600" cy="5209592"/>
          </a:xfrm>
        </p:spPr>
        <p:txBody>
          <a:bodyPr/>
          <a:lstStyle/>
          <a:p>
            <a:pPr marL="114300" indent="0">
              <a:buNone/>
            </a:pPr>
            <a:endParaRPr lang="en-US" sz="2000" dirty="0"/>
          </a:p>
          <a:p>
            <a:r>
              <a:rPr lang="en-US" sz="2000" dirty="0"/>
              <a:t>I Notice-observing the body inside and out </a:t>
            </a:r>
          </a:p>
          <a:p>
            <a:r>
              <a:rPr lang="en-US" sz="2000" dirty="0"/>
              <a:t>I Sense-intuitively sensing an entry point </a:t>
            </a:r>
          </a:p>
          <a:p>
            <a:r>
              <a:rPr lang="en-US" sz="2000" dirty="0"/>
              <a:t>I Feel-becoming present with the feeling experience physically and emotionally  </a:t>
            </a:r>
          </a:p>
          <a:p>
            <a:r>
              <a:rPr lang="en-US" sz="2000" dirty="0"/>
              <a:t>I Interpret- understanding and changing the narrative </a:t>
            </a:r>
          </a:p>
          <a:p>
            <a:r>
              <a:rPr lang="en-US" sz="2000" dirty="0"/>
              <a:t>I Reconcile- Who am I now?</a:t>
            </a:r>
          </a:p>
          <a:p>
            <a:endParaRPr lang="en-US" sz="2000" dirty="0"/>
          </a:p>
          <a:p>
            <a:pPr marL="114300" indent="0">
              <a:buNone/>
            </a:pPr>
            <a:r>
              <a:rPr lang="en-US" sz="2000" dirty="0"/>
              <a:t>Experiential Activity-</a:t>
            </a:r>
          </a:p>
          <a:p>
            <a:endParaRPr lang="en-US" sz="20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endParaRPr lang="en-US" sz="1400" dirty="0"/>
          </a:p>
          <a:p>
            <a:pPr marL="114300" indent="0">
              <a:buNone/>
            </a:pPr>
            <a:r>
              <a:rPr lang="en-US" sz="1400" dirty="0"/>
              <a:t>Gibson, (2008) My Body My Earth.</a:t>
            </a:r>
          </a:p>
          <a:p>
            <a:pPr marL="114300" indent="0">
              <a:buNone/>
            </a:pPr>
            <a:endParaRPr lang="en-US" sz="2000" dirty="0"/>
          </a:p>
        </p:txBody>
      </p:sp>
      <p:pic>
        <p:nvPicPr>
          <p:cNvPr id="6" name="Picture 5" descr="A person sitting in a lotus position&#10;&#10;AI-generated content may be incorrect.">
            <a:extLst>
              <a:ext uri="{FF2B5EF4-FFF2-40B4-BE49-F238E27FC236}">
                <a16:creationId xmlns:a16="http://schemas.microsoft.com/office/drawing/2014/main" id="{67B30AE5-1ECB-B78F-72E9-3306FC4C6B8E}"/>
              </a:ext>
            </a:extLst>
          </p:cNvPr>
          <p:cNvPicPr>
            <a:picLocks noChangeAspect="1"/>
          </p:cNvPicPr>
          <p:nvPr/>
        </p:nvPicPr>
        <p:blipFill>
          <a:blip r:embed="rId2"/>
          <a:stretch>
            <a:fillRect/>
          </a:stretch>
        </p:blipFill>
        <p:spPr>
          <a:xfrm>
            <a:off x="5052848" y="3569978"/>
            <a:ext cx="2935014" cy="2935014"/>
          </a:xfrm>
          <a:prstGeom prst="rect">
            <a:avLst/>
          </a:prstGeom>
        </p:spPr>
      </p:pic>
    </p:spTree>
    <p:extLst>
      <p:ext uri="{BB962C8B-B14F-4D97-AF65-F5344CB8AC3E}">
        <p14:creationId xmlns:p14="http://schemas.microsoft.com/office/powerpoint/2010/main" val="2822876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A600-ACE3-E42E-8627-942AAE699A60}"/>
              </a:ext>
            </a:extLst>
          </p:cNvPr>
          <p:cNvSpPr>
            <a:spLocks noGrp="1"/>
          </p:cNvSpPr>
          <p:nvPr>
            <p:ph type="title"/>
          </p:nvPr>
        </p:nvSpPr>
        <p:spPr/>
        <p:txBody>
          <a:bodyPr/>
          <a:lstStyle/>
          <a:p>
            <a:r>
              <a:rPr lang="en-US" dirty="0"/>
              <a:t>Drum Assisted Recovery </a:t>
            </a:r>
          </a:p>
        </p:txBody>
      </p:sp>
      <p:sp>
        <p:nvSpPr>
          <p:cNvPr id="3" name="Text Placeholder 2">
            <a:extLst>
              <a:ext uri="{FF2B5EF4-FFF2-40B4-BE49-F238E27FC236}">
                <a16:creationId xmlns:a16="http://schemas.microsoft.com/office/drawing/2014/main" id="{B6FE4361-776E-1C3B-4036-9D31A1EAAFC0}"/>
              </a:ext>
            </a:extLst>
          </p:cNvPr>
          <p:cNvSpPr>
            <a:spLocks noGrp="1"/>
          </p:cNvSpPr>
          <p:nvPr>
            <p:ph type="body" idx="1"/>
          </p:nvPr>
        </p:nvSpPr>
        <p:spPr/>
        <p:txBody>
          <a:bodyPr/>
          <a:lstStyle/>
          <a:p>
            <a:endParaRPr lang="en-US" dirty="0"/>
          </a:p>
        </p:txBody>
      </p:sp>
      <p:pic>
        <p:nvPicPr>
          <p:cNvPr id="4" name="Picture 3" descr="Pow wow drum and drumsticks">
            <a:extLst>
              <a:ext uri="{FF2B5EF4-FFF2-40B4-BE49-F238E27FC236}">
                <a16:creationId xmlns:a16="http://schemas.microsoft.com/office/drawing/2014/main" id="{DD38744E-D68A-31C4-26CB-C93DA4DE6B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143001"/>
            <a:ext cx="9195176" cy="6627168"/>
          </a:xfrm>
          <a:prstGeom prst="rect">
            <a:avLst/>
          </a:prstGeom>
        </p:spPr>
      </p:pic>
      <p:sp>
        <p:nvSpPr>
          <p:cNvPr id="6" name="TextBox 5">
            <a:extLst>
              <a:ext uri="{FF2B5EF4-FFF2-40B4-BE49-F238E27FC236}">
                <a16:creationId xmlns:a16="http://schemas.microsoft.com/office/drawing/2014/main" id="{38DEDC78-643B-BCEA-C6E8-D1743A03F583}"/>
              </a:ext>
            </a:extLst>
          </p:cNvPr>
          <p:cNvSpPr txBox="1"/>
          <p:nvPr/>
        </p:nvSpPr>
        <p:spPr>
          <a:xfrm>
            <a:off x="1081226" y="3248642"/>
            <a:ext cx="6578081" cy="4124206"/>
          </a:xfrm>
          <a:prstGeom prst="rect">
            <a:avLst/>
          </a:prstGeom>
          <a:noFill/>
        </p:spPr>
        <p:txBody>
          <a:bodyPr wrap="square">
            <a:spAutoFit/>
          </a:bodyPr>
          <a:lstStyle/>
          <a:p>
            <a:r>
              <a:rPr lang="en-US" sz="2000" b="1" dirty="0">
                <a:solidFill>
                  <a:schemeClr val="tx1"/>
                </a:solidFill>
              </a:rPr>
              <a:t>Belonging</a:t>
            </a:r>
            <a:r>
              <a:rPr lang="en-US" sz="2000" dirty="0">
                <a:solidFill>
                  <a:schemeClr val="tx1"/>
                </a:solidFill>
              </a:rPr>
              <a:t>-Initiation to the drum and lifetime commitment.  </a:t>
            </a:r>
          </a:p>
          <a:p>
            <a:endParaRPr lang="en-US" sz="2000" dirty="0">
              <a:solidFill>
                <a:schemeClr val="tx1"/>
              </a:solidFill>
            </a:endParaRPr>
          </a:p>
          <a:p>
            <a:r>
              <a:rPr lang="en-US" sz="2000" b="1" dirty="0">
                <a:solidFill>
                  <a:schemeClr val="tx1"/>
                </a:solidFill>
              </a:rPr>
              <a:t>Mastery</a:t>
            </a:r>
            <a:r>
              <a:rPr lang="en-US" sz="2000" dirty="0">
                <a:solidFill>
                  <a:schemeClr val="tx1"/>
                </a:solidFill>
              </a:rPr>
              <a:t>-Mastering tribal language and drumming techniques as well as learning the medicine.</a:t>
            </a:r>
          </a:p>
          <a:p>
            <a:endParaRPr lang="en-US" sz="2000" dirty="0">
              <a:solidFill>
                <a:schemeClr val="tx1"/>
              </a:solidFill>
            </a:endParaRPr>
          </a:p>
          <a:p>
            <a:r>
              <a:rPr lang="en-US" sz="2000" b="1" dirty="0">
                <a:solidFill>
                  <a:schemeClr val="tx1"/>
                </a:solidFill>
              </a:rPr>
              <a:t>Interdependence</a:t>
            </a:r>
            <a:r>
              <a:rPr lang="en-US" sz="2000" dirty="0">
                <a:solidFill>
                  <a:schemeClr val="tx1"/>
                </a:solidFill>
              </a:rPr>
              <a:t>-Being in relationships with each other and the drum.</a:t>
            </a:r>
          </a:p>
          <a:p>
            <a:endParaRPr lang="en-US" sz="2000" dirty="0">
              <a:solidFill>
                <a:schemeClr val="tx1"/>
              </a:solidFill>
            </a:endParaRPr>
          </a:p>
          <a:p>
            <a:r>
              <a:rPr lang="en-US" sz="2000" b="1" dirty="0">
                <a:solidFill>
                  <a:schemeClr val="tx1"/>
                </a:solidFill>
              </a:rPr>
              <a:t>Generosity</a:t>
            </a:r>
            <a:r>
              <a:rPr lang="en-US" sz="2000" dirty="0">
                <a:solidFill>
                  <a:schemeClr val="tx1"/>
                </a:solidFill>
              </a:rPr>
              <a:t>-Being of service and teaching the next generation.</a:t>
            </a:r>
          </a:p>
          <a:p>
            <a:endParaRPr lang="en-US" dirty="0">
              <a:solidFill>
                <a:schemeClr val="tx1"/>
              </a:solidFill>
            </a:endParaRPr>
          </a:p>
          <a:p>
            <a:endParaRPr lang="en-US" sz="1400" dirty="0">
              <a:solidFill>
                <a:schemeClr val="tx1"/>
              </a:solidFill>
            </a:endParaRPr>
          </a:p>
          <a:p>
            <a:r>
              <a:rPr lang="en-US" sz="1400" dirty="0">
                <a:solidFill>
                  <a:schemeClr val="tx1"/>
                </a:solidFill>
              </a:rPr>
              <a:t> </a:t>
            </a:r>
            <a:r>
              <a:rPr lang="en-US" sz="1400" dirty="0">
                <a:solidFill>
                  <a:schemeClr val="tx1"/>
                </a:solidFill>
                <a:effectLst/>
                <a:latin typeface="Gill Sans" panose="020B0604020202020204" charset="0"/>
                <a:ea typeface="Times New Roman" panose="02020603050405020304" pitchFamily="18" charset="0"/>
              </a:rPr>
              <a:t>(Moorehead, Gone &amp; December, 2015).</a:t>
            </a:r>
            <a:endParaRPr lang="en-US" sz="1400" dirty="0">
              <a:solidFill>
                <a:schemeClr val="tx1"/>
              </a:solidFill>
              <a:latin typeface="Gill Sans" panose="020B0604020202020204" charset="0"/>
            </a:endParaRPr>
          </a:p>
        </p:txBody>
      </p:sp>
    </p:spTree>
    <p:extLst>
      <p:ext uri="{BB962C8B-B14F-4D97-AF65-F5344CB8AC3E}">
        <p14:creationId xmlns:p14="http://schemas.microsoft.com/office/powerpoint/2010/main" val="63025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22B9-2E6E-2840-01A6-4BC224EC1E7C}"/>
              </a:ext>
            </a:extLst>
          </p:cNvPr>
          <p:cNvSpPr>
            <a:spLocks noGrp="1"/>
          </p:cNvSpPr>
          <p:nvPr>
            <p:ph type="title"/>
          </p:nvPr>
        </p:nvSpPr>
        <p:spPr/>
        <p:txBody>
          <a:bodyPr/>
          <a:lstStyle/>
          <a:p>
            <a:r>
              <a:rPr lang="en-US" dirty="0"/>
              <a:t>Healing the Spirit of Addiction </a:t>
            </a:r>
          </a:p>
        </p:txBody>
      </p:sp>
      <p:sp>
        <p:nvSpPr>
          <p:cNvPr id="3" name="Text Placeholder 2">
            <a:extLst>
              <a:ext uri="{FF2B5EF4-FFF2-40B4-BE49-F238E27FC236}">
                <a16:creationId xmlns:a16="http://schemas.microsoft.com/office/drawing/2014/main" id="{21292C99-9B6D-7E12-7567-082D76054268}"/>
              </a:ext>
            </a:extLst>
          </p:cNvPr>
          <p:cNvSpPr>
            <a:spLocks noGrp="1"/>
          </p:cNvSpPr>
          <p:nvPr>
            <p:ph type="body" idx="1"/>
          </p:nvPr>
        </p:nvSpPr>
        <p:spPr>
          <a:xfrm>
            <a:off x="457200" y="1219199"/>
            <a:ext cx="8229600" cy="5312229"/>
          </a:xfrm>
        </p:spPr>
        <p:txBody>
          <a:bodyPr/>
          <a:lstStyle/>
          <a:p>
            <a:r>
              <a:rPr lang="en-US" dirty="0"/>
              <a:t>Simple but powerful process.</a:t>
            </a:r>
          </a:p>
          <a:p>
            <a:r>
              <a:rPr lang="en-US" dirty="0"/>
              <a:t>Offering medicine (tobacco or cornmeal)-The access medicine-Story of how humans got tobacco </a:t>
            </a:r>
          </a:p>
          <a:p>
            <a:r>
              <a:rPr lang="en-US" dirty="0"/>
              <a:t>Begins with a new ceremony-offer the tobacco, cornmeal, song</a:t>
            </a:r>
          </a:p>
          <a:p>
            <a:r>
              <a:rPr lang="en-US" dirty="0"/>
              <a:t>Continues with excavating the trauma from the body and soul- </a:t>
            </a:r>
          </a:p>
          <a:p>
            <a:r>
              <a:rPr lang="en-US" dirty="0"/>
              <a:t>Completes with a new naming ceremony and asking the question who am I now with this new name and purpose? </a:t>
            </a:r>
          </a:p>
          <a:p>
            <a:pPr marL="114300" indent="0">
              <a:buNone/>
            </a:pPr>
            <a:endParaRPr lang="en-US" sz="1400" dirty="0"/>
          </a:p>
          <a:p>
            <a:pPr marL="114300" indent="0">
              <a:buNone/>
            </a:pPr>
            <a:r>
              <a:rPr lang="en-US" sz="1400" dirty="0"/>
              <a:t>( Duran, 2019, Gibson,2008) </a:t>
            </a:r>
          </a:p>
        </p:txBody>
      </p:sp>
    </p:spTree>
    <p:extLst>
      <p:ext uri="{BB962C8B-B14F-4D97-AF65-F5344CB8AC3E}">
        <p14:creationId xmlns:p14="http://schemas.microsoft.com/office/powerpoint/2010/main" val="256854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36A8-ED0A-C161-1020-8865E373D95C}"/>
              </a:ext>
            </a:extLst>
          </p:cNvPr>
          <p:cNvSpPr>
            <a:spLocks noGrp="1"/>
          </p:cNvSpPr>
          <p:nvPr>
            <p:ph type="title"/>
          </p:nvPr>
        </p:nvSpPr>
        <p:spPr/>
        <p:txBody>
          <a:bodyPr/>
          <a:lstStyle/>
          <a:p>
            <a:pPr marL="342900" lvl="0" indent="-342900" rtl="0">
              <a:spcBef>
                <a:spcPts val="0"/>
              </a:spcBef>
              <a:spcAft>
                <a:spcPts val="0"/>
              </a:spcAft>
            </a:pPr>
            <a:r>
              <a:rPr lang="en-US" sz="2800" dirty="0"/>
              <a:t>My cultural mentors and our community:</a:t>
            </a:r>
            <a:br>
              <a:rPr lang="en-US" dirty="0"/>
            </a:br>
            <a:endParaRPr lang="en-US" dirty="0"/>
          </a:p>
        </p:txBody>
      </p:sp>
      <p:sp>
        <p:nvSpPr>
          <p:cNvPr id="3" name="Text Placeholder 2">
            <a:extLst>
              <a:ext uri="{FF2B5EF4-FFF2-40B4-BE49-F238E27FC236}">
                <a16:creationId xmlns:a16="http://schemas.microsoft.com/office/drawing/2014/main" id="{B642B048-CB24-4B91-2A6B-A138C6390540}"/>
              </a:ext>
            </a:extLst>
          </p:cNvPr>
          <p:cNvSpPr>
            <a:spLocks noGrp="1"/>
          </p:cNvSpPr>
          <p:nvPr>
            <p:ph type="body" idx="1"/>
          </p:nvPr>
        </p:nvSpPr>
        <p:spPr>
          <a:xfrm>
            <a:off x="457200" y="1219200"/>
            <a:ext cx="8229600" cy="5638800"/>
          </a:xfrm>
        </p:spPr>
        <p:txBody>
          <a:bodyPr/>
          <a:lstStyle/>
          <a:p>
            <a:r>
              <a:rPr lang="en-US" sz="2000" b="1" dirty="0"/>
              <a:t>Dr. April Lea Go Forth (Cherokee-Lakota) </a:t>
            </a:r>
          </a:p>
          <a:p>
            <a:r>
              <a:rPr lang="en-US" sz="2000" b="1" dirty="0"/>
              <a:t>Dr. Shirley Rowland (Eastern Cherokee)</a:t>
            </a:r>
            <a:r>
              <a:rPr lang="en-US" sz="2800" b="1" dirty="0"/>
              <a:t>  </a:t>
            </a:r>
          </a:p>
          <a:p>
            <a:endParaRPr lang="en-US" dirty="0"/>
          </a:p>
          <a:p>
            <a:pPr marL="114300" indent="0">
              <a:buNone/>
            </a:pPr>
            <a:endParaRPr lang="en-US" dirty="0"/>
          </a:p>
          <a:p>
            <a:endParaRPr lang="en-US" dirty="0"/>
          </a:p>
          <a:p>
            <a:endParaRPr lang="en-US" dirty="0"/>
          </a:p>
          <a:p>
            <a:endParaRPr lang="en-US" dirty="0"/>
          </a:p>
          <a:p>
            <a:endParaRPr lang="en-US" dirty="0"/>
          </a:p>
          <a:p>
            <a:endParaRPr lang="en-US" dirty="0"/>
          </a:p>
          <a:p>
            <a:endParaRPr lang="en-US" dirty="0"/>
          </a:p>
          <a:p>
            <a:r>
              <a:rPr lang="en-US" sz="2000" b="1" dirty="0"/>
              <a:t>Barbara Warren (Western Cherokee) </a:t>
            </a:r>
          </a:p>
          <a:p>
            <a:r>
              <a:rPr lang="en-US" sz="2000" b="1" dirty="0"/>
              <a:t>Maggie Steele (Chiricahua-Apache</a:t>
            </a:r>
            <a:endParaRPr lang="en-US" sz="2000" dirty="0"/>
          </a:p>
        </p:txBody>
      </p:sp>
      <p:pic>
        <p:nvPicPr>
          <p:cNvPr id="4" name="Picture 3">
            <a:extLst>
              <a:ext uri="{FF2B5EF4-FFF2-40B4-BE49-F238E27FC236}">
                <a16:creationId xmlns:a16="http://schemas.microsoft.com/office/drawing/2014/main" id="{48819EF6-DD62-D298-46CC-1EDCCBFBD0C5}"/>
              </a:ext>
            </a:extLst>
          </p:cNvPr>
          <p:cNvPicPr>
            <a:picLocks noChangeAspect="1"/>
          </p:cNvPicPr>
          <p:nvPr/>
        </p:nvPicPr>
        <p:blipFill>
          <a:blip r:embed="rId2"/>
          <a:stretch>
            <a:fillRect/>
          </a:stretch>
        </p:blipFill>
        <p:spPr>
          <a:xfrm>
            <a:off x="1362270" y="2027574"/>
            <a:ext cx="6088030" cy="3916026"/>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5FC14979-295A-17AD-B86A-36A83A53DA79}"/>
                  </a:ext>
                </a:extLst>
              </p14:cNvPr>
              <p14:cNvContentPartPr/>
              <p14:nvPr/>
            </p14:nvContentPartPr>
            <p14:xfrm>
              <a:off x="4579494" y="4160270"/>
              <a:ext cx="537480" cy="569520"/>
            </p14:xfrm>
          </p:contentPart>
        </mc:Choice>
        <mc:Fallback xmlns="">
          <p:pic>
            <p:nvPicPr>
              <p:cNvPr id="6" name="Ink 5">
                <a:extLst>
                  <a:ext uri="{FF2B5EF4-FFF2-40B4-BE49-F238E27FC236}">
                    <a16:creationId xmlns:a16="http://schemas.microsoft.com/office/drawing/2014/main" id="{5FC14979-295A-17AD-B86A-36A83A53DA79}"/>
                  </a:ext>
                </a:extLst>
              </p:cNvPr>
              <p:cNvPicPr/>
              <p:nvPr/>
            </p:nvPicPr>
            <p:blipFill>
              <a:blip r:embed="rId4"/>
              <a:stretch>
                <a:fillRect/>
              </a:stretch>
            </p:blipFill>
            <p:spPr>
              <a:xfrm>
                <a:off x="4570494" y="4151630"/>
                <a:ext cx="555120" cy="587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B27DCF-6310-DF0C-1E45-DB2A186885DA}"/>
                  </a:ext>
                </a:extLst>
              </p14:cNvPr>
              <p14:cNvContentPartPr/>
              <p14:nvPr/>
            </p14:nvContentPartPr>
            <p14:xfrm>
              <a:off x="4101774" y="3521630"/>
              <a:ext cx="430560" cy="454320"/>
            </p14:xfrm>
          </p:contentPart>
        </mc:Choice>
        <mc:Fallback xmlns="">
          <p:pic>
            <p:nvPicPr>
              <p:cNvPr id="7" name="Ink 6">
                <a:extLst>
                  <a:ext uri="{FF2B5EF4-FFF2-40B4-BE49-F238E27FC236}">
                    <a16:creationId xmlns:a16="http://schemas.microsoft.com/office/drawing/2014/main" id="{4EB27DCF-6310-DF0C-1E45-DB2A186885DA}"/>
                  </a:ext>
                </a:extLst>
              </p:cNvPr>
              <p:cNvPicPr/>
              <p:nvPr/>
            </p:nvPicPr>
            <p:blipFill>
              <a:blip r:embed="rId6"/>
              <a:stretch>
                <a:fillRect/>
              </a:stretch>
            </p:blipFill>
            <p:spPr>
              <a:xfrm>
                <a:off x="4093134" y="3512990"/>
                <a:ext cx="448200" cy="471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2EA652C3-2008-94E2-6C09-FE9DFA799E7C}"/>
                  </a:ext>
                </a:extLst>
              </p14:cNvPr>
              <p14:cNvContentPartPr/>
              <p14:nvPr/>
            </p14:nvContentPartPr>
            <p14:xfrm>
              <a:off x="6373014" y="3071990"/>
              <a:ext cx="427680" cy="443520"/>
            </p14:xfrm>
          </p:contentPart>
        </mc:Choice>
        <mc:Fallback xmlns="">
          <p:pic>
            <p:nvPicPr>
              <p:cNvPr id="8" name="Ink 7">
                <a:extLst>
                  <a:ext uri="{FF2B5EF4-FFF2-40B4-BE49-F238E27FC236}">
                    <a16:creationId xmlns:a16="http://schemas.microsoft.com/office/drawing/2014/main" id="{2EA652C3-2008-94E2-6C09-FE9DFA799E7C}"/>
                  </a:ext>
                </a:extLst>
              </p:cNvPr>
              <p:cNvPicPr/>
              <p:nvPr/>
            </p:nvPicPr>
            <p:blipFill>
              <a:blip r:embed="rId8"/>
              <a:stretch>
                <a:fillRect/>
              </a:stretch>
            </p:blipFill>
            <p:spPr>
              <a:xfrm>
                <a:off x="6364374" y="3063350"/>
                <a:ext cx="445320" cy="461160"/>
              </a:xfrm>
              <a:prstGeom prst="rect">
                <a:avLst/>
              </a:prstGeom>
            </p:spPr>
          </p:pic>
        </mc:Fallback>
      </mc:AlternateContent>
    </p:spTree>
    <p:extLst>
      <p:ext uri="{BB962C8B-B14F-4D97-AF65-F5344CB8AC3E}">
        <p14:creationId xmlns:p14="http://schemas.microsoft.com/office/powerpoint/2010/main" val="677890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0D8D7-406D-50A3-22EA-BF41FFF7F593}"/>
              </a:ext>
            </a:extLst>
          </p:cNvPr>
          <p:cNvSpPr>
            <a:spLocks noGrp="1"/>
          </p:cNvSpPr>
          <p:nvPr>
            <p:ph type="title"/>
          </p:nvPr>
        </p:nvSpPr>
        <p:spPr/>
        <p:txBody>
          <a:bodyPr/>
          <a:lstStyle/>
          <a:p>
            <a:r>
              <a:rPr lang="en-US" dirty="0"/>
              <a:t>Experiential Activity</a:t>
            </a:r>
          </a:p>
        </p:txBody>
      </p:sp>
      <p:sp>
        <p:nvSpPr>
          <p:cNvPr id="3" name="Text Placeholder 2">
            <a:extLst>
              <a:ext uri="{FF2B5EF4-FFF2-40B4-BE49-F238E27FC236}">
                <a16:creationId xmlns:a16="http://schemas.microsoft.com/office/drawing/2014/main" id="{438F7793-680D-6015-F6AE-FFEEBFE132E3}"/>
              </a:ext>
            </a:extLst>
          </p:cNvPr>
          <p:cNvSpPr>
            <a:spLocks noGrp="1"/>
          </p:cNvSpPr>
          <p:nvPr>
            <p:ph type="body" idx="1"/>
          </p:nvPr>
        </p:nvSpPr>
        <p:spPr>
          <a:xfrm>
            <a:off x="457200" y="1219200"/>
            <a:ext cx="8229600" cy="5562600"/>
          </a:xfrm>
        </p:spPr>
        <p:txBody>
          <a:bodyPr/>
          <a:lstStyle/>
          <a:p>
            <a:r>
              <a:rPr lang="en-US" sz="2400" dirty="0"/>
              <a:t>Think of something you have been wanting to heal in yourself. </a:t>
            </a:r>
          </a:p>
          <a:p>
            <a:r>
              <a:rPr lang="en-US" sz="2400" dirty="0"/>
              <a:t>Maybe something you’ve been avoiding or procrastinating. </a:t>
            </a:r>
          </a:p>
          <a:p>
            <a:r>
              <a:rPr lang="en-US" sz="2400" dirty="0"/>
              <a:t>Maybe something you felt like you had no control over. </a:t>
            </a:r>
          </a:p>
          <a:p>
            <a:r>
              <a:rPr lang="en-US" sz="2400" dirty="0"/>
              <a:t>Imagine making an offering to the spirit of that something. Use a metaphor if that is helpful (In Narrative and Solution Focused theory we call this externalizing the problem). </a:t>
            </a:r>
          </a:p>
          <a:p>
            <a:r>
              <a:rPr lang="en-US" sz="2400" dirty="0"/>
              <a:t>Ask to heal the relationship. Be careful not to try and get rid of it. Allow it to be there. Recognize what it has taught you. Offer respect. </a:t>
            </a:r>
          </a:p>
          <a:p>
            <a:r>
              <a:rPr lang="en-US" sz="2400" dirty="0"/>
              <a:t>Then make a second offering to the spirit of healing. </a:t>
            </a:r>
          </a:p>
          <a:p>
            <a:r>
              <a:rPr lang="en-US" sz="2400" dirty="0"/>
              <a:t>Ask the spirit of healing to help mediate the relationship with the spirit of ( name the concern-addiction)….. </a:t>
            </a:r>
          </a:p>
          <a:p>
            <a:endParaRPr lang="en-US" dirty="0"/>
          </a:p>
        </p:txBody>
      </p:sp>
    </p:spTree>
    <p:extLst>
      <p:ext uri="{BB962C8B-B14F-4D97-AF65-F5344CB8AC3E}">
        <p14:creationId xmlns:p14="http://schemas.microsoft.com/office/powerpoint/2010/main" val="847292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Questions/Reflections </a:t>
            </a:r>
            <a:endParaRPr dirty="0"/>
          </a:p>
        </p:txBody>
      </p:sp>
      <p:sp>
        <p:nvSpPr>
          <p:cNvPr id="244" name="Google Shape;244;p35"/>
          <p:cNvSpPr txBox="1">
            <a:spLocks noGrp="1"/>
          </p:cNvSpPr>
          <p:nvPr>
            <p:ph type="body" idx="1"/>
          </p:nvPr>
        </p:nvSpPr>
        <p:spPr>
          <a:xfrm>
            <a:off x="457200" y="1219200"/>
            <a:ext cx="8229600" cy="47244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800"/>
              <a:buFont typeface="Gill Sans"/>
              <a:buChar char="•"/>
            </a:pPr>
            <a:r>
              <a:rPr lang="en-US" dirty="0"/>
              <a:t>What are your take-aways from today?</a:t>
            </a:r>
            <a:endParaRPr dirty="0"/>
          </a:p>
        </p:txBody>
      </p:sp>
      <p:pic>
        <p:nvPicPr>
          <p:cNvPr id="10244" name="Picture 4" descr="Why Smudging with Sweetgrass Will Make You Happy : Bodhi Tree">
            <a:extLst>
              <a:ext uri="{FF2B5EF4-FFF2-40B4-BE49-F238E27FC236}">
                <a16:creationId xmlns:a16="http://schemas.microsoft.com/office/drawing/2014/main" id="{FB2CB248-B7F3-4451-BC22-E69D7048A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80" y="2333364"/>
            <a:ext cx="7703507" cy="34184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A178D-B7CE-5DCB-A5A1-1DD818E4F4DC}"/>
              </a:ext>
            </a:extLst>
          </p:cNvPr>
          <p:cNvSpPr>
            <a:spLocks noGrp="1"/>
          </p:cNvSpPr>
          <p:nvPr>
            <p:ph type="title"/>
          </p:nvPr>
        </p:nvSpPr>
        <p:spPr/>
        <p:txBody>
          <a:bodyPr/>
          <a:lstStyle/>
          <a:p>
            <a:r>
              <a:rPr lang="en-US" dirty="0"/>
              <a:t>My contact info.</a:t>
            </a:r>
          </a:p>
        </p:txBody>
      </p:sp>
      <p:sp>
        <p:nvSpPr>
          <p:cNvPr id="3" name="Text Placeholder 2">
            <a:extLst>
              <a:ext uri="{FF2B5EF4-FFF2-40B4-BE49-F238E27FC236}">
                <a16:creationId xmlns:a16="http://schemas.microsoft.com/office/drawing/2014/main" id="{D9D91995-D2F3-2894-A44D-8F72A7924443}"/>
              </a:ext>
            </a:extLst>
          </p:cNvPr>
          <p:cNvSpPr>
            <a:spLocks noGrp="1"/>
          </p:cNvSpPr>
          <p:nvPr>
            <p:ph type="body" idx="1"/>
          </p:nvPr>
        </p:nvSpPr>
        <p:spPr/>
        <p:txBody>
          <a:bodyPr/>
          <a:lstStyle/>
          <a:p>
            <a:pPr marL="114300" indent="0" algn="ctr">
              <a:buNone/>
            </a:pPr>
            <a:endParaRPr lang="en-US" dirty="0"/>
          </a:p>
          <a:p>
            <a:pPr marL="114300" indent="0" algn="ctr">
              <a:buNone/>
            </a:pPr>
            <a:r>
              <a:rPr lang="en-US" dirty="0"/>
              <a:t>Dr. Tonya Elliott  PhD LMFT</a:t>
            </a:r>
          </a:p>
          <a:p>
            <a:pPr marL="114300" indent="0" algn="ctr">
              <a:buNone/>
            </a:pPr>
            <a:r>
              <a:rPr lang="en-US" dirty="0">
                <a:hlinkClick r:id="rId2"/>
              </a:rPr>
              <a:t>Dr.elliott@soulgardenwellness.com</a:t>
            </a:r>
            <a:endParaRPr lang="en-US" dirty="0"/>
          </a:p>
          <a:p>
            <a:pPr marL="114300" indent="0" algn="ctr">
              <a:buNone/>
            </a:pPr>
            <a:r>
              <a:rPr lang="en-US" dirty="0">
                <a:hlinkClick r:id="rId3"/>
              </a:rPr>
              <a:t>telliott@ulm.edu</a:t>
            </a:r>
            <a:r>
              <a:rPr lang="en-US" dirty="0"/>
              <a:t> </a:t>
            </a:r>
          </a:p>
          <a:p>
            <a:pPr marL="114300" indent="0" algn="ctr">
              <a:buNone/>
            </a:pPr>
            <a:r>
              <a:rPr lang="en-US" dirty="0"/>
              <a:t>530-307-0101</a:t>
            </a:r>
          </a:p>
          <a:p>
            <a:pPr marL="114300" indent="0" algn="ctr">
              <a:buNone/>
            </a:pPr>
            <a:endParaRPr lang="en-US" dirty="0"/>
          </a:p>
          <a:p>
            <a:pPr marL="114300" indent="0" algn="ctr">
              <a:buNone/>
            </a:pPr>
            <a:r>
              <a:rPr lang="en-US" dirty="0"/>
              <a:t>Bringingmedicine.org </a:t>
            </a:r>
          </a:p>
        </p:txBody>
      </p:sp>
    </p:spTree>
    <p:extLst>
      <p:ext uri="{BB962C8B-B14F-4D97-AF65-F5344CB8AC3E}">
        <p14:creationId xmlns:p14="http://schemas.microsoft.com/office/powerpoint/2010/main" val="377609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457200" y="76200"/>
            <a:ext cx="6781800" cy="1066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References and Resources </a:t>
            </a:r>
            <a:endParaRPr dirty="0"/>
          </a:p>
        </p:txBody>
      </p:sp>
      <p:sp>
        <p:nvSpPr>
          <p:cNvPr id="251" name="Google Shape;251;p36"/>
          <p:cNvSpPr txBox="1">
            <a:spLocks noGrp="1"/>
          </p:cNvSpPr>
          <p:nvPr>
            <p:ph type="body" idx="1"/>
          </p:nvPr>
        </p:nvSpPr>
        <p:spPr>
          <a:xfrm>
            <a:off x="457200" y="1219200"/>
            <a:ext cx="8229600" cy="4724400"/>
          </a:xfrm>
          <a:prstGeom prst="rect">
            <a:avLst/>
          </a:prstGeom>
          <a:noFill/>
          <a:ln>
            <a:noFill/>
          </a:ln>
        </p:spPr>
        <p:txBody>
          <a:bodyPr spcFirstLastPara="1" wrap="square" lIns="91425" tIns="45700" rIns="91425" bIns="45700" anchor="t" anchorCtr="0">
            <a:noAutofit/>
          </a:bodyPr>
          <a:lstStyle/>
          <a:p>
            <a:pPr marL="0" lvl="0" indent="0" algn="l" rtl="0">
              <a:spcBef>
                <a:spcPts val="240"/>
              </a:spcBef>
              <a:spcAft>
                <a:spcPts val="0"/>
              </a:spcAft>
              <a:buSzPts val="1200"/>
              <a:buNone/>
            </a:pPr>
            <a:endParaRPr lang="en-US" sz="1200" dirty="0">
              <a:latin typeface="Times New Roman" panose="02020603050405020304" pitchFamily="18" charset="0"/>
              <a:cs typeface="Times New Roman" panose="02020603050405020304" pitchFamily="18" charset="0"/>
            </a:endParaRPr>
          </a:p>
          <a:p>
            <a:pPr marL="0" indent="0">
              <a:spcBef>
                <a:spcPts val="240"/>
              </a:spcBef>
              <a:buSzPts val="1200"/>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Bemme, D. (2019). Finding “What Works”: Theory of Change, Contingent Universals, and Virtuous Failure in Global Mental Health.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Culture, Medicine &amp; Psychiatry</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43</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(4), 574–595. </a:t>
            </a:r>
            <a:r>
              <a:rPr lang="en-US" sz="12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https://doi-org.ulm.idm.oclc.org/10.1007/s11013-019-09637-6</a:t>
            </a:r>
            <a:endParaRPr lang="en-US" sz="12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endParaRPr>
          </a:p>
          <a:p>
            <a:pPr marL="0" indent="0">
              <a:spcBef>
                <a:spcPts val="240"/>
              </a:spcBef>
              <a:buSzPts val="1200"/>
              <a:buNone/>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spcBef>
                <a:spcPts val="240"/>
              </a:spcBef>
              <a:buSzPts val="1200"/>
              <a:buNone/>
            </a:pPr>
            <a:r>
              <a:rPr lang="en-US" sz="1200" dirty="0">
                <a:latin typeface="Times New Roman" panose="02020603050405020304" pitchFamily="18" charset="0"/>
                <a:cs typeface="Times New Roman" panose="02020603050405020304" pitchFamily="18" charset="0"/>
              </a:rPr>
              <a:t>Brave Heart, M.,Yellow Horse, Chase, J., Elkins, J., &amp; Altschul, D. B. (2011). Historical trauma among indigenous peoples of the Americas: Concepts, research, and clinical considerations.</a:t>
            </a:r>
            <a:r>
              <a:rPr lang="en-US" sz="1200" i="1" dirty="0">
                <a:latin typeface="Times New Roman" panose="02020603050405020304" pitchFamily="18" charset="0"/>
                <a:cs typeface="Times New Roman" panose="02020603050405020304" pitchFamily="18" charset="0"/>
              </a:rPr>
              <a:t> Journal of Psychoactive Drugs, 43</a:t>
            </a:r>
            <a:r>
              <a:rPr lang="en-US" sz="1200" dirty="0">
                <a:latin typeface="Times New Roman" panose="02020603050405020304" pitchFamily="18" charset="0"/>
                <a:cs typeface="Times New Roman" panose="02020603050405020304" pitchFamily="18" charset="0"/>
              </a:rPr>
              <a:t>(4), 282-290. doi:10.1080/02791072.2011.628913</a:t>
            </a:r>
          </a:p>
          <a:p>
            <a:pPr marL="0" indent="0">
              <a:spcBef>
                <a:spcPts val="240"/>
              </a:spcBef>
              <a:buSzPts val="1200"/>
              <a:buNone/>
            </a:pPr>
            <a:endParaRPr lang="en-US" sz="1200" dirty="0">
              <a:latin typeface="Times New Roman" panose="02020603050405020304" pitchFamily="18" charset="0"/>
              <a:cs typeface="Times New Roman" panose="02020603050405020304" pitchFamily="18" charset="0"/>
            </a:endParaRPr>
          </a:p>
          <a:p>
            <a:pPr marL="0" lvl="0" indent="0" algn="l" rtl="0">
              <a:spcBef>
                <a:spcPts val="240"/>
              </a:spcBef>
              <a:spcAft>
                <a:spcPts val="0"/>
              </a:spcAft>
              <a:buSzPts val="1200"/>
              <a:buNone/>
            </a:pPr>
            <a:r>
              <a:rPr lang="en-US" sz="1200" dirty="0">
                <a:latin typeface="Times New Roman" panose="02020603050405020304" pitchFamily="18" charset="0"/>
                <a:cs typeface="Times New Roman" panose="02020603050405020304" pitchFamily="18" charset="0"/>
              </a:rPr>
              <a:t>Brokenleg, M. (2012). Transforming cultural trauma into resilience.</a:t>
            </a:r>
            <a:r>
              <a:rPr lang="en-US" sz="1200" i="1" dirty="0">
                <a:latin typeface="Times New Roman" panose="02020603050405020304" pitchFamily="18" charset="0"/>
                <a:cs typeface="Times New Roman" panose="02020603050405020304" pitchFamily="18" charset="0"/>
              </a:rPr>
              <a:t> Reclaiming Children and Youth, 21</a:t>
            </a:r>
            <a:r>
              <a:rPr lang="en-US" sz="1200" dirty="0">
                <a:latin typeface="Times New Roman" panose="02020603050405020304" pitchFamily="18" charset="0"/>
                <a:cs typeface="Times New Roman" panose="02020603050405020304" pitchFamily="18" charset="0"/>
              </a:rPr>
              <a:t>(3), 9-13. Retrieved from http://search.proquest.com.library.capella.edu/docview/1326253617?accountid=27965 Example 3, p.1999.</a:t>
            </a:r>
          </a:p>
          <a:p>
            <a:pPr marL="0" lvl="0" indent="0" algn="l" rtl="0">
              <a:spcBef>
                <a:spcPts val="240"/>
              </a:spcBef>
              <a:spcAft>
                <a:spcPts val="0"/>
              </a:spcAft>
              <a:buSzPts val="1200"/>
              <a:buNone/>
            </a:pPr>
            <a:endParaRPr lang="en-US" sz="1200" dirty="0">
              <a:latin typeface="Times New Roman" panose="02020603050405020304" pitchFamily="18" charset="0"/>
              <a:cs typeface="Times New Roman" panose="02020603050405020304" pitchFamily="18" charset="0"/>
            </a:endParaRPr>
          </a:p>
          <a:p>
            <a:pPr marL="0" lvl="0" indent="0" algn="l" rtl="0">
              <a:spcBef>
                <a:spcPts val="240"/>
              </a:spcBef>
              <a:spcAft>
                <a:spcPts val="0"/>
              </a:spcAft>
              <a:buSzPts val="1200"/>
              <a:buNone/>
            </a:pPr>
            <a:r>
              <a:rPr lang="en-US" sz="1200" dirty="0">
                <a:latin typeface="Times New Roman" panose="02020603050405020304" pitchFamily="18" charset="0"/>
                <a:cs typeface="Times New Roman" panose="02020603050405020304" pitchFamily="18" charset="0"/>
              </a:rPr>
              <a:t>Gibson, R.  2008. </a:t>
            </a:r>
            <a:r>
              <a:rPr lang="en-US" sz="1200" i="1" dirty="0">
                <a:latin typeface="Times New Roman" panose="02020603050405020304" pitchFamily="18" charset="0"/>
                <a:cs typeface="Times New Roman" panose="02020603050405020304" pitchFamily="18" charset="0"/>
              </a:rPr>
              <a:t>My Body My Earth </a:t>
            </a:r>
            <a:r>
              <a:rPr lang="en-US" sz="1200" dirty="0">
                <a:latin typeface="Times New Roman" panose="02020603050405020304" pitchFamily="18" charset="0"/>
                <a:cs typeface="Times New Roman" panose="02020603050405020304" pitchFamily="18" charset="0"/>
              </a:rPr>
              <a:t> iUniverse Books.  Bloomington,  Indiana</a:t>
            </a:r>
          </a:p>
          <a:p>
            <a:pPr marL="0" indent="0">
              <a:spcBef>
                <a:spcPts val="240"/>
              </a:spcBef>
              <a:buSzPts val="1200"/>
              <a:buNone/>
            </a:pPr>
            <a:endPar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240"/>
              </a:spcBef>
              <a:buSzPts val="1200"/>
              <a:buNone/>
            </a:pPr>
            <a:r>
              <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Dickerson, D. L., Venner, K. L., Duran, B., Annon, J. J., Hale, B., &amp; Funmaker, G. (2014). Drum-assisted recovery therapy for Native Americans (DARTNA): Results from a pretest and focus groups. </a:t>
            </a:r>
            <a:r>
              <a:rPr lang="en-US" sz="1200" i="1"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American Indian and Alaska native mental health research (Online)</a:t>
            </a:r>
            <a:r>
              <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21</a:t>
            </a:r>
            <a:r>
              <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(1), 35–58. doi:10.5820/aian.2101.2014.35</a:t>
            </a:r>
            <a:endPar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spcBef>
                <a:spcPts val="240"/>
              </a:spcBef>
              <a:spcAft>
                <a:spcPts val="0"/>
              </a:spcAft>
              <a:buSzPts val="1200"/>
              <a:buFont typeface="Gill Sans"/>
              <a:buChar char="•"/>
            </a:pPr>
            <a:endParaRPr lang="en-US" sz="1200" dirty="0">
              <a:latin typeface="Times New Roman" panose="02020603050405020304" pitchFamily="18" charset="0"/>
              <a:cs typeface="Times New Roman" panose="02020603050405020304" pitchFamily="18" charset="0"/>
            </a:endParaRPr>
          </a:p>
          <a:p>
            <a:pPr marL="0" indent="0">
              <a:spcBef>
                <a:spcPts val="240"/>
              </a:spcBef>
              <a:buSzPts val="1200"/>
              <a:buNone/>
            </a:pPr>
            <a:r>
              <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Duran, E. (2019). </a:t>
            </a:r>
            <a:r>
              <a:rPr lang="en-US" sz="1200" i="1"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Healing the soul wound: Trauma-informed counseling for Indigenous communities.</a:t>
            </a:r>
            <a:r>
              <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New York, NY: Teachers College Press.</a:t>
            </a:r>
          </a:p>
          <a:p>
            <a:pPr marL="0" indent="0">
              <a:spcBef>
                <a:spcPts val="240"/>
              </a:spcBef>
              <a:buSzPts val="1200"/>
              <a:buNone/>
            </a:pPr>
            <a:endPar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spcBef>
                <a:spcPts val="240"/>
              </a:spcBef>
              <a:buSzPts val="1200"/>
              <a:buNone/>
            </a:pPr>
            <a:r>
              <a:rPr lang="en-US" sz="1200" b="0" i="0" dirty="0">
                <a:solidFill>
                  <a:schemeClr val="tx1"/>
                </a:solidFill>
                <a:effectLst/>
                <a:latin typeface="Times New Roman" panose="02020603050405020304" pitchFamily="18" charset="0"/>
                <a:cs typeface="Times New Roman" panose="02020603050405020304" pitchFamily="18" charset="0"/>
              </a:rPr>
              <a:t>Elliott, T. E. (2020). </a:t>
            </a:r>
            <a:r>
              <a:rPr lang="en-US" sz="1200" b="0" i="1" dirty="0">
                <a:solidFill>
                  <a:schemeClr val="tx1"/>
                </a:solidFill>
                <a:effectLst/>
                <a:latin typeface="Times New Roman" panose="02020603050405020304" pitchFamily="18" charset="0"/>
                <a:cs typeface="Times New Roman" panose="02020603050405020304" pitchFamily="18" charset="0"/>
              </a:rPr>
              <a:t>Otsigeya: Understanding historical trauma and Native </a:t>
            </a:r>
            <a:r>
              <a:rPr lang="en-US" sz="1200" i="1" dirty="0">
                <a:solidFill>
                  <a:schemeClr val="tx1"/>
                </a:solidFill>
                <a:latin typeface="Times New Roman" panose="02020603050405020304" pitchFamily="18" charset="0"/>
                <a:cs typeface="Times New Roman" panose="02020603050405020304" pitchFamily="18" charset="0"/>
              </a:rPr>
              <a:t>A</a:t>
            </a:r>
            <a:r>
              <a:rPr lang="en-US" sz="1200" b="0" i="1" dirty="0">
                <a:solidFill>
                  <a:schemeClr val="tx1"/>
                </a:solidFill>
                <a:effectLst/>
                <a:latin typeface="Times New Roman" panose="02020603050405020304" pitchFamily="18" charset="0"/>
                <a:cs typeface="Times New Roman" panose="02020603050405020304" pitchFamily="18" charset="0"/>
              </a:rPr>
              <a:t>merican Women’s experiences of cultural restoration </a:t>
            </a:r>
            <a:r>
              <a:rPr lang="en-US" sz="1200" b="0" i="0" dirty="0">
                <a:solidFill>
                  <a:schemeClr val="tx1"/>
                </a:solidFill>
                <a:effectLst/>
                <a:latin typeface="Times New Roman" panose="02020603050405020304" pitchFamily="18" charset="0"/>
                <a:cs typeface="Times New Roman" panose="02020603050405020304" pitchFamily="18" charset="0"/>
              </a:rPr>
              <a:t>(Order No. 27999093). Available from ProQuest Dissertations &amp; Theses Global. (2421517147). https://www.proquest.com/dissertations-theses/otsigeya-understanding-historical-trauma-native/docview/2421517147/se-2</a:t>
            </a:r>
            <a:endParaRPr lang="en-US" sz="1200"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spcBef>
                <a:spcPts val="240"/>
              </a:spcBef>
              <a:spcAft>
                <a:spcPts val="0"/>
              </a:spcAft>
              <a:buSzPts val="1200"/>
              <a:buFont typeface="Gill Sans"/>
              <a:buChar char="•"/>
            </a:pPr>
            <a:endParaRPr sz="1200" dirty="0">
              <a:solidFill>
                <a:schemeClr val="tx1"/>
              </a:solidFill>
              <a:latin typeface="Times New Roman" panose="02020603050405020304" pitchFamily="18" charset="0"/>
              <a:cs typeface="Times New Roman" panose="02020603050405020304" pitchFamily="18" charset="0"/>
            </a:endParaRPr>
          </a:p>
          <a:p>
            <a:pPr marL="342900" lvl="0" indent="-342900" algn="l" rtl="0">
              <a:spcBef>
                <a:spcPts val="240"/>
              </a:spcBef>
              <a:spcAft>
                <a:spcPts val="0"/>
              </a:spcAft>
              <a:buSzPts val="1200"/>
              <a:buFont typeface="Gill Sans"/>
              <a:buChar char="•"/>
            </a:pPr>
            <a:endParaRPr sz="1200" dirty="0">
              <a:latin typeface="Times New Roman" panose="02020603050405020304" pitchFamily="18" charset="0"/>
              <a:cs typeface="Times New Roman" panose="02020603050405020304" pitchFamily="18" charset="0"/>
            </a:endParaRPr>
          </a:p>
          <a:p>
            <a:pPr marL="342900" lvl="0" indent="-165100" algn="l" rtl="0">
              <a:spcBef>
                <a:spcPts val="560"/>
              </a:spcBef>
              <a:spcAft>
                <a:spcPts val="0"/>
              </a:spcAft>
              <a:buSzPts val="2800"/>
              <a:buFont typeface="Gill Sans"/>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D2D1-CE76-38F8-7656-A08237F971FA}"/>
              </a:ext>
            </a:extLst>
          </p:cNvPr>
          <p:cNvSpPr>
            <a:spLocks noGrp="1"/>
          </p:cNvSpPr>
          <p:nvPr>
            <p:ph type="title"/>
          </p:nvPr>
        </p:nvSpPr>
        <p:spPr/>
        <p:txBody>
          <a:bodyPr/>
          <a:lstStyle/>
          <a:p>
            <a:r>
              <a:rPr lang="en-US" dirty="0"/>
              <a:t>References Cont.</a:t>
            </a:r>
          </a:p>
        </p:txBody>
      </p:sp>
      <p:sp>
        <p:nvSpPr>
          <p:cNvPr id="3" name="Text Placeholder 2">
            <a:extLst>
              <a:ext uri="{FF2B5EF4-FFF2-40B4-BE49-F238E27FC236}">
                <a16:creationId xmlns:a16="http://schemas.microsoft.com/office/drawing/2014/main" id="{C219B9B6-B07F-EF5A-DD88-AE3CECCF0126}"/>
              </a:ext>
            </a:extLst>
          </p:cNvPr>
          <p:cNvSpPr>
            <a:spLocks noGrp="1"/>
          </p:cNvSpPr>
          <p:nvPr>
            <p:ph type="body" idx="1"/>
          </p:nvPr>
        </p:nvSpPr>
        <p:spPr/>
        <p:txBody>
          <a:bodyPr/>
          <a:lstStyle/>
          <a:p>
            <a:pPr marL="0" lvl="0" indent="0" algn="l" rtl="0">
              <a:spcBef>
                <a:spcPts val="240"/>
              </a:spcBef>
              <a:spcAft>
                <a:spcPts val="0"/>
              </a:spcAft>
              <a:buSzPts val="1200"/>
              <a:buNone/>
            </a:pPr>
            <a:endParaRPr lang="en-US" sz="1400" dirty="0">
              <a:latin typeface="Times New Roman" panose="02020603050405020304" pitchFamily="18" charset="0"/>
              <a:cs typeface="Times New Roman" panose="02020603050405020304" pitchFamily="18" charset="0"/>
            </a:endParaRPr>
          </a:p>
          <a:p>
            <a:pPr marL="0" marR="0" indent="0">
              <a:lnSpc>
                <a:spcPct val="115000"/>
              </a:lnSpc>
              <a:spcBef>
                <a:spcPts val="0"/>
              </a:spcBef>
              <a:spcAft>
                <a:spcPts val="800"/>
              </a:spcAft>
              <a:buNone/>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5000"/>
              </a:lnSpc>
              <a:spcBef>
                <a:spcPts val="0"/>
              </a:spcBef>
              <a:spcAft>
                <a:spcPts val="800"/>
              </a:spcAft>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Kong, G., Smith, P. H., Pilver, C., Hoff, R., &amp; Potenza, M. N. (2016). Problem-gambling severity and psychiatric disorders among American-Indian/Alaska native adults.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Journal of Psychiatric Research</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74</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55–62. </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hlinkClick r:id="rId2"/>
              </a:rPr>
              <a:t>https://doi-org.ulm.idm.oclc.org/10.1016/j.jpsychires.2015.12.004</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5000"/>
              </a:lnSpc>
              <a:spcBef>
                <a:spcPts val="0"/>
              </a:spcBef>
              <a:spcAft>
                <a:spcPts val="800"/>
              </a:spcAft>
              <a:buNone/>
            </a:pP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nSpc>
                <a:spcPct val="115000"/>
              </a:lnSpc>
              <a:spcBef>
                <a:spcPts val="0"/>
              </a:spcBef>
              <a:spcAft>
                <a:spcPts val="800"/>
              </a:spcAft>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Momper SL, &amp; Jackson AP. (2007). Maternal gambling, parenting, and child behavioral functioning in Native American families.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Social Work Research</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31</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(4), 199–209. https://doi-org.ulm.idm.oclc.org/10.1093/swr/31.4.199</a:t>
            </a:r>
          </a:p>
          <a:p>
            <a:pPr marL="0" lvl="0" indent="0" algn="l" rtl="0">
              <a:spcBef>
                <a:spcPts val="240"/>
              </a:spcBef>
              <a:spcAft>
                <a:spcPts val="0"/>
              </a:spcAft>
              <a:buSzPts val="1200"/>
              <a:buNone/>
            </a:pPr>
            <a:endParaRPr lang="en-US" sz="1200" dirty="0">
              <a:latin typeface="Times New Roman" panose="02020603050405020304" pitchFamily="18" charset="0"/>
              <a:cs typeface="Times New Roman" panose="02020603050405020304" pitchFamily="18" charset="0"/>
            </a:endParaRPr>
          </a:p>
          <a:p>
            <a:pPr marL="0" lvl="0" indent="0" algn="l" rtl="0">
              <a:spcBef>
                <a:spcPts val="240"/>
              </a:spcBef>
              <a:spcAft>
                <a:spcPts val="0"/>
              </a:spcAft>
              <a:buSzPts val="1200"/>
              <a:buNone/>
            </a:pPr>
            <a:r>
              <a:rPr lang="en-US" sz="1200" dirty="0">
                <a:latin typeface="Times New Roman" panose="02020603050405020304" pitchFamily="18" charset="0"/>
                <a:cs typeface="Times New Roman" panose="02020603050405020304" pitchFamily="18" charset="0"/>
              </a:rPr>
              <a:t>Manderino, D. D. (2014). </a:t>
            </a:r>
            <a:r>
              <a:rPr lang="en-US" sz="1200" i="1" dirty="0">
                <a:latin typeface="Times New Roman" panose="02020603050405020304" pitchFamily="18" charset="0"/>
                <a:cs typeface="Times New Roman" panose="02020603050405020304" pitchFamily="18" charset="0"/>
              </a:rPr>
              <a:t>A constructivist approach to promoting spiritual competencies in counselor trainees </a:t>
            </a:r>
            <a:r>
              <a:rPr lang="en-US" sz="1200" dirty="0">
                <a:latin typeface="Times New Roman" panose="02020603050405020304" pitchFamily="18" charset="0"/>
                <a:cs typeface="Times New Roman" panose="02020603050405020304" pitchFamily="18" charset="0"/>
              </a:rPr>
              <a:t>(Order No. 3632876). Available from ProQuest Dissertations &amp; Theses Global. (1608969826). Retrieved from </a:t>
            </a:r>
            <a:r>
              <a:rPr lang="en-US" sz="1200" dirty="0">
                <a:latin typeface="Times New Roman" panose="02020603050405020304" pitchFamily="18" charset="0"/>
                <a:cs typeface="Times New Roman" panose="02020603050405020304" pitchFamily="18" charset="0"/>
                <a:hlinkClick r:id="rId3"/>
              </a:rPr>
              <a:t>http://search.proquest.com.library.capella.edu/docview/1608969826?accountid=27965</a:t>
            </a:r>
            <a:endParaRPr lang="en-US" sz="1200" dirty="0">
              <a:latin typeface="Times New Roman" panose="02020603050405020304" pitchFamily="18" charset="0"/>
              <a:cs typeface="Times New Roman" panose="02020603050405020304" pitchFamily="18" charset="0"/>
            </a:endParaRPr>
          </a:p>
          <a:p>
            <a:pPr marL="0" lvl="0" indent="0" algn="l" rtl="0">
              <a:spcBef>
                <a:spcPts val="240"/>
              </a:spcBef>
              <a:spcAft>
                <a:spcPts val="0"/>
              </a:spcAft>
              <a:buSzPts val="1200"/>
              <a:buNone/>
            </a:pPr>
            <a:endParaRPr lang="en-US" sz="1200" dirty="0">
              <a:latin typeface="Times New Roman" panose="02020603050405020304" pitchFamily="18" charset="0"/>
              <a:cs typeface="Times New Roman" panose="02020603050405020304" pitchFamily="18" charset="0"/>
            </a:endParaRPr>
          </a:p>
          <a:p>
            <a:pPr marL="0" marR="0" indent="0" fontAlgn="base">
              <a:lnSpc>
                <a:spcPct val="107000"/>
              </a:lnSpc>
              <a:spcBef>
                <a:spcPts val="0"/>
              </a:spcBef>
              <a:spcAft>
                <a:spcPts val="0"/>
              </a:spcAft>
              <a:buNone/>
            </a:pP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Patterson-Silver Wolf Adelv Unegv Waya, D. A., Welte, J. W., Barnes, G. M., Tidwell, M.-C. O., &amp; Spicer, P. (2015). Sociocultural Influences on Gambling and Alcohol Use Among Native Americans in the United States. </a:t>
            </a:r>
            <a:r>
              <a:rPr lang="en-US" sz="1200" i="1"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Journal of Gambling Studies</a:t>
            </a: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31</a:t>
            </a: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(4), 1387–1404. https://doi.org/10.1007/s10899-014-9512- </a:t>
            </a:r>
          </a:p>
          <a:p>
            <a:pPr marL="0" marR="0" indent="0" fontAlgn="base">
              <a:lnSpc>
                <a:spcPct val="107000"/>
              </a:lnSpc>
              <a:spcBef>
                <a:spcPts val="0"/>
              </a:spcBef>
              <a:spcAft>
                <a:spcPts val="0"/>
              </a:spcAft>
              <a:buNone/>
            </a:pPr>
            <a:endParaRPr lang="en-US" sz="1200" dirty="0">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Pyłypczuk, A., Makara- Studzińska, M., &amp; Urbańska, A. (2011). Gambling- causes, diagnosis, criteria, spreading. </a:t>
            </a:r>
            <a:r>
              <a:rPr lang="en-US" sz="1200" i="1"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Current Problems of Psychiatry</a:t>
            </a: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12</a:t>
            </a: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(3), 333–340. </a:t>
            </a:r>
          </a:p>
          <a:p>
            <a:pPr marL="0" lvl="0" indent="0" algn="l" rtl="0">
              <a:spcBef>
                <a:spcPts val="240"/>
              </a:spcBef>
              <a:spcAft>
                <a:spcPts val="0"/>
              </a:spcAft>
              <a:buSzPts val="1200"/>
              <a:buNone/>
            </a:pPr>
            <a:endParaRPr lang="en-US" sz="1200" dirty="0">
              <a:latin typeface="Times New Roman" panose="02020603050405020304" pitchFamily="18" charset="0"/>
              <a:cs typeface="Times New Roman" panose="02020603050405020304" pitchFamily="18" charset="0"/>
            </a:endParaRPr>
          </a:p>
          <a:p>
            <a:pPr marL="0" lvl="0" indent="0" algn="l" rtl="0">
              <a:spcBef>
                <a:spcPts val="240"/>
              </a:spcBef>
              <a:spcAft>
                <a:spcPts val="0"/>
              </a:spcAft>
              <a:buSzPts val="1200"/>
              <a:buNone/>
            </a:pPr>
            <a:endParaRPr lang="en-US" sz="1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69360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9FB3-F49D-A6A4-5FEC-20CDFB4FE6DF}"/>
              </a:ext>
            </a:extLst>
          </p:cNvPr>
          <p:cNvSpPr>
            <a:spLocks noGrp="1"/>
          </p:cNvSpPr>
          <p:nvPr>
            <p:ph type="title"/>
          </p:nvPr>
        </p:nvSpPr>
        <p:spPr/>
        <p:txBody>
          <a:bodyPr/>
          <a:lstStyle/>
          <a:p>
            <a:r>
              <a:rPr lang="en-US" dirty="0"/>
              <a:t>References Cont.</a:t>
            </a:r>
          </a:p>
        </p:txBody>
      </p:sp>
      <p:sp>
        <p:nvSpPr>
          <p:cNvPr id="3" name="Text Placeholder 2">
            <a:extLst>
              <a:ext uri="{FF2B5EF4-FFF2-40B4-BE49-F238E27FC236}">
                <a16:creationId xmlns:a16="http://schemas.microsoft.com/office/drawing/2014/main" id="{B3FB7493-B830-C594-E237-9CC1931DCE10}"/>
              </a:ext>
            </a:extLst>
          </p:cNvPr>
          <p:cNvSpPr>
            <a:spLocks noGrp="1"/>
          </p:cNvSpPr>
          <p:nvPr>
            <p:ph type="body" idx="1"/>
          </p:nvPr>
        </p:nvSpPr>
        <p:spPr/>
        <p:txBody>
          <a:bodyPr/>
          <a:lstStyle/>
          <a:p>
            <a:pPr marL="0" lvl="0" indent="0" algn="l" rtl="0">
              <a:spcBef>
                <a:spcPts val="240"/>
              </a:spcBef>
              <a:spcAft>
                <a:spcPts val="0"/>
              </a:spcAft>
              <a:buSzPts val="1200"/>
              <a:buNone/>
            </a:pPr>
            <a:endParaRPr lang="en-US" sz="1200" dirty="0">
              <a:solidFill>
                <a:schemeClr val="tx1"/>
              </a:solidFill>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endPar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indent="0" fontAlgn="base">
              <a:lnSpc>
                <a:spcPct val="107000"/>
              </a:lnSpc>
              <a:spcBef>
                <a:spcPts val="0"/>
              </a:spcBef>
              <a:buNone/>
            </a:pPr>
            <a:r>
              <a:rPr lang="en-US" sz="1200" dirty="0">
                <a:latin typeface="Times New Roman" panose="02020603050405020304" pitchFamily="18" charset="0"/>
                <a:cs typeface="Times New Roman" panose="02020603050405020304" pitchFamily="18" charset="0"/>
              </a:rPr>
              <a:t>Shaw, B. M., Bayne, H., &amp; Lorelle, S. (2012). A constructivist perspective for integrating spirituality into counselor training.</a:t>
            </a:r>
            <a:r>
              <a:rPr lang="en-US" sz="1200" i="1" dirty="0">
                <a:latin typeface="Times New Roman" panose="02020603050405020304" pitchFamily="18" charset="0"/>
                <a:cs typeface="Times New Roman" panose="02020603050405020304" pitchFamily="18" charset="0"/>
              </a:rPr>
              <a:t> Counselor Education and Supervision, 51</a:t>
            </a:r>
            <a:r>
              <a:rPr lang="en-US" sz="1200" dirty="0">
                <a:latin typeface="Times New Roman" panose="02020603050405020304" pitchFamily="18" charset="0"/>
                <a:cs typeface="Times New Roman" panose="02020603050405020304" pitchFamily="18" charset="0"/>
              </a:rPr>
              <a:t>(4), 270-280. Retrieved from </a:t>
            </a:r>
            <a:r>
              <a:rPr lang="en-US" sz="1200"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http://search.proquest.com.library.capella.edu/docview/1269157441?accountid=27965</a:t>
            </a:r>
            <a:r>
              <a:rPr lang="en-US" sz="1200"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fontAlgn="base">
              <a:lnSpc>
                <a:spcPct val="107000"/>
              </a:lnSpc>
              <a:spcBef>
                <a:spcPts val="0"/>
              </a:spcBef>
              <a:buNone/>
            </a:pPr>
            <a:endParaRPr lang="en-US" sz="1200" dirty="0">
              <a:solidFill>
                <a:schemeClr val="tx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indent="0" fontAlgn="base">
              <a:lnSpc>
                <a:spcPct val="107000"/>
              </a:lnSpc>
              <a:spcBef>
                <a:spcPts val="0"/>
              </a:spcBef>
              <a:buNone/>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Julie Smith-Yliniemi, Krista M. Malott, JoAnne Riegert, &amp; Susan F. Branco. (2024). Utilizing Collective Wisdom: Ceremony-Assisted Treatment for Native and Non-Native Clients.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Professional Counselor</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13</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(4), 448–461.</a:t>
            </a:r>
          </a:p>
          <a:p>
            <a:pPr marL="0" indent="0" fontAlgn="base">
              <a:lnSpc>
                <a:spcPct val="107000"/>
              </a:lnSpc>
              <a:spcBef>
                <a:spcPts val="0"/>
              </a:spcBef>
              <a:buNone/>
            </a:pPr>
            <a:endParaRPr lang="en-US" sz="1200" b="1"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fontAlgn="base">
              <a:lnSpc>
                <a:spcPct val="107000"/>
              </a:lnSpc>
              <a:spcBef>
                <a:spcPts val="0"/>
              </a:spcBef>
              <a:spcAft>
                <a:spcPts val="0"/>
              </a:spcAft>
              <a:buNone/>
            </a:pPr>
            <a:endParaRPr lang="en-US" sz="1200" dirty="0">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endParaRPr>
          </a:p>
          <a:p>
            <a:pPr marL="0" marR="0" indent="0" fontAlgn="base">
              <a:lnSpc>
                <a:spcPct val="107000"/>
              </a:lnSpc>
              <a:spcBef>
                <a:spcPts val="0"/>
              </a:spcBef>
              <a:spcAft>
                <a:spcPts val="0"/>
              </a:spcAft>
              <a:buNone/>
            </a:pP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Soto, C., West, A. E., Ramos, G. G., &amp; Unger, J. B. (2022). Substance and Behavioral Addictions among American Indian and Alaska Native Populations. </a:t>
            </a:r>
            <a:r>
              <a:rPr lang="en-US" sz="1200" i="1"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International Journal of Environmental Research and Public Health</a:t>
            </a: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i="1"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19</a:t>
            </a:r>
            <a:r>
              <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(5). https://doi.org/10.3390/ijerph19052974 </a:t>
            </a:r>
          </a:p>
          <a:p>
            <a:pPr marL="0" marR="0" indent="0" fontAlgn="base">
              <a:lnSpc>
                <a:spcPct val="107000"/>
              </a:lnSpc>
              <a:spcBef>
                <a:spcPts val="0"/>
              </a:spcBef>
              <a:spcAft>
                <a:spcPts val="0"/>
              </a:spcAft>
              <a:buNone/>
            </a:pPr>
            <a:endParaRPr lang="en-US" sz="1200" dirty="0">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fontAlgn="base">
              <a:lnSpc>
                <a:spcPct val="107000"/>
              </a:lnSpc>
              <a:spcBef>
                <a:spcPts val="0"/>
              </a:spcBef>
              <a:spcAft>
                <a:spcPts val="0"/>
              </a:spcAft>
              <a:buNone/>
            </a:pPr>
            <a:r>
              <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Whitbeck, L. B., Adams, G. W., Hoyt, D. R., &amp; Chen, X. (2004). Conceptualizing and measuring historical trauma among American Indian people.</a:t>
            </a:r>
            <a:r>
              <a:rPr lang="en-US" sz="1200" i="1"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American Journal of Community Psychology, 33</a:t>
            </a:r>
            <a:r>
              <a:rPr lang="en-US" sz="1200" dirty="0">
                <a:solidFill>
                  <a:srgbClr val="00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(3), 119–130. </a:t>
            </a:r>
            <a:r>
              <a:rPr lang="en-US" sz="1200" u="none" strike="noStrike" dirty="0">
                <a:solidFill>
                  <a:srgbClr val="0563C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hlinkClick r:id="rId3"/>
              </a:rPr>
              <a:t>doi:10.1023/B:AJCP.0000027000.77357.31</a:t>
            </a:r>
            <a:endParaRPr lang="en-US" sz="1200" u="none" strike="noStrike" dirty="0">
              <a:solidFill>
                <a:srgbClr val="0563C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fontAlgn="base">
              <a:lnSpc>
                <a:spcPct val="107000"/>
              </a:lnSpc>
              <a:spcBef>
                <a:spcPts val="0"/>
              </a:spcBef>
              <a:spcAft>
                <a:spcPts val="0"/>
              </a:spcAft>
              <a:buNone/>
            </a:pPr>
            <a:endParaRPr lang="en-US" sz="1200" dirty="0">
              <a:solidFill>
                <a:srgbClr val="0563C1"/>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fontAlgn="base">
              <a:lnSpc>
                <a:spcPct val="107000"/>
              </a:lnSpc>
              <a:spcBef>
                <a:spcPts val="0"/>
              </a:spcBef>
              <a:spcAft>
                <a:spcPts val="0"/>
              </a:spcAft>
              <a:buNone/>
            </a:pPr>
            <a:endParaRPr lang="en-US" sz="1200" u="none" strike="noStrike" dirty="0">
              <a:solidFill>
                <a:srgbClr val="0563C1"/>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fontAlgn="base">
              <a:lnSpc>
                <a:spcPct val="107000"/>
              </a:lnSpc>
              <a:spcBef>
                <a:spcPts val="0"/>
              </a:spcBef>
              <a:spcAft>
                <a:spcPts val="0"/>
              </a:spcAft>
              <a:buNone/>
            </a:pPr>
            <a:endParaRPr lang="en-US" sz="1200" dirty="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rtl="0">
              <a:spcBef>
                <a:spcPts val="240"/>
              </a:spcBef>
              <a:spcAft>
                <a:spcPts val="0"/>
              </a:spcAft>
              <a:buSzPts val="1200"/>
              <a:buFont typeface="Gill Sans"/>
              <a:buChar char="•"/>
            </a:pPr>
            <a:endParaRPr lang="en-US" sz="5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1839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42326-150F-04A5-416A-A1DA686644B7}"/>
              </a:ext>
            </a:extLst>
          </p:cNvPr>
          <p:cNvSpPr>
            <a:spLocks noGrp="1"/>
          </p:cNvSpPr>
          <p:nvPr>
            <p:ph type="title"/>
          </p:nvPr>
        </p:nvSpPr>
        <p:spPr/>
        <p:txBody>
          <a:bodyPr/>
          <a:lstStyle/>
          <a:p>
            <a:r>
              <a:rPr lang="en-US" dirty="0"/>
              <a:t>Sonia &amp; Barbara</a:t>
            </a:r>
          </a:p>
        </p:txBody>
      </p:sp>
      <p:sp>
        <p:nvSpPr>
          <p:cNvPr id="3" name="Text Placeholder 2">
            <a:extLst>
              <a:ext uri="{FF2B5EF4-FFF2-40B4-BE49-F238E27FC236}">
                <a16:creationId xmlns:a16="http://schemas.microsoft.com/office/drawing/2014/main" id="{747FC205-E349-D64C-C7F9-E430FC15811C}"/>
              </a:ext>
            </a:extLst>
          </p:cNvPr>
          <p:cNvSpPr>
            <a:spLocks noGrp="1"/>
          </p:cNvSpPr>
          <p:nvPr>
            <p:ph type="body" idx="1"/>
          </p:nvPr>
        </p:nvSpPr>
        <p:spPr/>
        <p:txBody>
          <a:bodyPr/>
          <a:lstStyle/>
          <a:p>
            <a:pPr marL="114300" indent="0">
              <a:buNone/>
            </a:pPr>
            <a:r>
              <a:rPr lang="en-US" dirty="0"/>
              <a:t> Sonia Keller-Lapoint ‘Birdwoman’: Seneca Onondaga Beaver Clan </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371E7FE-F9C0-1E4A-2CE1-884E680CACB2}"/>
                  </a:ext>
                </a:extLst>
              </p14:cNvPr>
              <p14:cNvContentPartPr/>
              <p14:nvPr/>
            </p14:nvContentPartPr>
            <p14:xfrm>
              <a:off x="2566014" y="1474310"/>
              <a:ext cx="360" cy="360"/>
            </p14:xfrm>
          </p:contentPart>
        </mc:Choice>
        <mc:Fallback xmlns="">
          <p:pic>
            <p:nvPicPr>
              <p:cNvPr id="4" name="Ink 3">
                <a:extLst>
                  <a:ext uri="{FF2B5EF4-FFF2-40B4-BE49-F238E27FC236}">
                    <a16:creationId xmlns:a16="http://schemas.microsoft.com/office/drawing/2014/main" id="{E371E7FE-F9C0-1E4A-2CE1-884E680CACB2}"/>
                  </a:ext>
                </a:extLst>
              </p:cNvPr>
              <p:cNvPicPr/>
              <p:nvPr/>
            </p:nvPicPr>
            <p:blipFill>
              <a:blip r:embed="rId3"/>
              <a:stretch>
                <a:fillRect/>
              </a:stretch>
            </p:blipFill>
            <p:spPr>
              <a:xfrm>
                <a:off x="2557014" y="146531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38AE7A8-A295-D788-DB91-7ABE7360609B}"/>
                  </a:ext>
                </a:extLst>
              </p14:cNvPr>
              <p14:cNvContentPartPr/>
              <p14:nvPr/>
            </p14:nvContentPartPr>
            <p14:xfrm>
              <a:off x="4235694" y="2341550"/>
              <a:ext cx="360" cy="360"/>
            </p14:xfrm>
          </p:contentPart>
        </mc:Choice>
        <mc:Fallback xmlns="">
          <p:pic>
            <p:nvPicPr>
              <p:cNvPr id="5" name="Ink 4">
                <a:extLst>
                  <a:ext uri="{FF2B5EF4-FFF2-40B4-BE49-F238E27FC236}">
                    <a16:creationId xmlns:a16="http://schemas.microsoft.com/office/drawing/2014/main" id="{638AE7A8-A295-D788-DB91-7ABE7360609B}"/>
                  </a:ext>
                </a:extLst>
              </p:cNvPr>
              <p:cNvPicPr/>
              <p:nvPr/>
            </p:nvPicPr>
            <p:blipFill>
              <a:blip r:embed="rId3"/>
              <a:stretch>
                <a:fillRect/>
              </a:stretch>
            </p:blipFill>
            <p:spPr>
              <a:xfrm>
                <a:off x="4227054" y="2332910"/>
                <a:ext cx="18000" cy="18000"/>
              </a:xfrm>
              <a:prstGeom prst="rect">
                <a:avLst/>
              </a:prstGeom>
            </p:spPr>
          </p:pic>
        </mc:Fallback>
      </mc:AlternateContent>
      <p:pic>
        <p:nvPicPr>
          <p:cNvPr id="6" name="Picture 5">
            <a:extLst>
              <a:ext uri="{FF2B5EF4-FFF2-40B4-BE49-F238E27FC236}">
                <a16:creationId xmlns:a16="http://schemas.microsoft.com/office/drawing/2014/main" id="{77C7CB9C-B68B-5DF0-ED19-F41C03E329B0}"/>
              </a:ext>
            </a:extLst>
          </p:cNvPr>
          <p:cNvPicPr>
            <a:picLocks noChangeAspect="1"/>
          </p:cNvPicPr>
          <p:nvPr/>
        </p:nvPicPr>
        <p:blipFill>
          <a:blip r:embed="rId5"/>
          <a:stretch>
            <a:fillRect/>
          </a:stretch>
        </p:blipFill>
        <p:spPr>
          <a:xfrm rot="5400000">
            <a:off x="608586" y="2653872"/>
            <a:ext cx="3270495" cy="2452871"/>
          </a:xfrm>
          <a:prstGeom prst="rect">
            <a:avLst/>
          </a:prstGeom>
        </p:spPr>
      </p:pic>
      <p:pic>
        <p:nvPicPr>
          <p:cNvPr id="8" name="Picture 7" descr="A person and person posing for a picture&#10;&#10;Description automatically generated with low confidence">
            <a:extLst>
              <a:ext uri="{FF2B5EF4-FFF2-40B4-BE49-F238E27FC236}">
                <a16:creationId xmlns:a16="http://schemas.microsoft.com/office/drawing/2014/main" id="{C6FD36C0-2A43-D1DF-487E-9D9EDC433A6D}"/>
              </a:ext>
            </a:extLst>
          </p:cNvPr>
          <p:cNvPicPr>
            <a:picLocks noChangeAspect="1"/>
          </p:cNvPicPr>
          <p:nvPr/>
        </p:nvPicPr>
        <p:blipFill>
          <a:blip r:embed="rId6"/>
          <a:stretch>
            <a:fillRect/>
          </a:stretch>
        </p:blipFill>
        <p:spPr>
          <a:xfrm rot="5400000">
            <a:off x="5040492" y="2653649"/>
            <a:ext cx="3268699" cy="2451524"/>
          </a:xfrm>
          <a:prstGeom prst="rect">
            <a:avLst/>
          </a:prstGeom>
        </p:spPr>
      </p:pic>
      <p:sp>
        <p:nvSpPr>
          <p:cNvPr id="9" name="TextBox 8">
            <a:extLst>
              <a:ext uri="{FF2B5EF4-FFF2-40B4-BE49-F238E27FC236}">
                <a16:creationId xmlns:a16="http://schemas.microsoft.com/office/drawing/2014/main" id="{402D3630-2C00-EB11-0E0E-9487B050AA25}"/>
              </a:ext>
            </a:extLst>
          </p:cNvPr>
          <p:cNvSpPr txBox="1"/>
          <p:nvPr/>
        </p:nvSpPr>
        <p:spPr>
          <a:xfrm>
            <a:off x="3238083" y="5842107"/>
            <a:ext cx="5691313" cy="461665"/>
          </a:xfrm>
          <a:prstGeom prst="rect">
            <a:avLst/>
          </a:prstGeom>
          <a:noFill/>
        </p:spPr>
        <p:txBody>
          <a:bodyPr wrap="square" rtlCol="0">
            <a:spAutoFit/>
          </a:bodyPr>
          <a:lstStyle/>
          <a:p>
            <a:r>
              <a:rPr lang="en-US" sz="2400" dirty="0"/>
              <a:t>Barbara Warren: Cherokee Nation</a:t>
            </a:r>
          </a:p>
        </p:txBody>
      </p:sp>
    </p:spTree>
    <p:extLst>
      <p:ext uri="{BB962C8B-B14F-4D97-AF65-F5344CB8AC3E}">
        <p14:creationId xmlns:p14="http://schemas.microsoft.com/office/powerpoint/2010/main" val="340495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99D7-8128-AADD-93E7-52E0B9C3401E}"/>
              </a:ext>
            </a:extLst>
          </p:cNvPr>
          <p:cNvSpPr>
            <a:spLocks noGrp="1"/>
          </p:cNvSpPr>
          <p:nvPr>
            <p:ph type="title"/>
          </p:nvPr>
        </p:nvSpPr>
        <p:spPr/>
        <p:txBody>
          <a:bodyPr/>
          <a:lstStyle/>
          <a:p>
            <a:br>
              <a:rPr lang="en-US" sz="2000" b="1" kern="100" dirty="0">
                <a:effectLst/>
                <a:latin typeface="Aptos" panose="020B0004020202020204" pitchFamily="34" charset="0"/>
                <a:ea typeface="Aptos" panose="020B0004020202020204" pitchFamily="34" charset="0"/>
                <a:cs typeface="Times New Roman" panose="02020603050405020304" pitchFamily="18" charset="0"/>
              </a:rPr>
            </a:br>
            <a:br>
              <a:rPr lang="en-US" sz="2000" b="1" kern="100" dirty="0">
                <a:effectLst/>
                <a:latin typeface="Aptos" panose="020B0004020202020204" pitchFamily="34" charset="0"/>
                <a:ea typeface="Aptos" panose="020B0004020202020204" pitchFamily="34" charset="0"/>
                <a:cs typeface="Times New Roman" panose="02020603050405020304" pitchFamily="18" charset="0"/>
              </a:rPr>
            </a:br>
            <a:r>
              <a:rPr lang="en-US" sz="2800" b="1" kern="100" dirty="0">
                <a:effectLst/>
                <a:latin typeface="Aptos" panose="020B0004020202020204" pitchFamily="34" charset="0"/>
                <a:ea typeface="Aptos" panose="020B0004020202020204" pitchFamily="34" charset="0"/>
                <a:cs typeface="Times New Roman" panose="02020603050405020304" pitchFamily="18" charset="0"/>
              </a:rPr>
              <a:t>Problem Gambling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dirty="0"/>
              <a:t> </a:t>
            </a:r>
          </a:p>
        </p:txBody>
      </p:sp>
      <p:sp>
        <p:nvSpPr>
          <p:cNvPr id="3" name="Text Placeholder 2">
            <a:extLst>
              <a:ext uri="{FF2B5EF4-FFF2-40B4-BE49-F238E27FC236}">
                <a16:creationId xmlns:a16="http://schemas.microsoft.com/office/drawing/2014/main" id="{B19B7826-2D2C-688E-13F6-801A31BBB4BD}"/>
              </a:ext>
            </a:extLst>
          </p:cNvPr>
          <p:cNvSpPr>
            <a:spLocks noGrp="1"/>
          </p:cNvSpPr>
          <p:nvPr>
            <p:ph type="body" idx="1"/>
          </p:nvPr>
        </p:nvSpPr>
        <p:spPr/>
        <p:txBody>
          <a:bodyPr/>
          <a:lstStyle/>
          <a:p>
            <a:endParaRPr lang="en-US" b="1" dirty="0"/>
          </a:p>
          <a:p>
            <a:pPr marL="114300" indent="0">
              <a:buNone/>
            </a:pPr>
            <a:r>
              <a:rPr lang="en-US" sz="2400" b="1" kern="100" dirty="0">
                <a:effectLst/>
                <a:latin typeface="Aptos" panose="020B0004020202020204" pitchFamily="34" charset="0"/>
                <a:ea typeface="Aptos" panose="020B0004020202020204" pitchFamily="34" charset="0"/>
                <a:cs typeface="Times New Roman" panose="02020603050405020304" pitchFamily="18" charset="0"/>
              </a:rPr>
              <a:t>Different terms used to define </a:t>
            </a:r>
            <a:r>
              <a:rPr lang="en-US" sz="2400" b="1" kern="100" dirty="0">
                <a:latin typeface="Aptos" panose="020B0004020202020204" pitchFamily="34" charset="0"/>
                <a:ea typeface="Aptos" panose="020B0004020202020204" pitchFamily="34" charset="0"/>
                <a:cs typeface="Times New Roman" panose="02020603050405020304" pitchFamily="18" charset="0"/>
              </a:rPr>
              <a:t> gambling addiction</a:t>
            </a:r>
            <a:r>
              <a:rPr lang="en-US" sz="2400" b="1" kern="100" dirty="0">
                <a:effectLst/>
                <a:latin typeface="Aptos" panose="020B0004020202020204" pitchFamily="34" charset="0"/>
                <a:ea typeface="Aptos" panose="020B0004020202020204" pitchFamily="34" charset="0"/>
                <a:cs typeface="Times New Roman" panose="02020603050405020304" pitchFamily="18" charset="0"/>
              </a:rPr>
              <a:t>. </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“problem”, “pathological”, “disordered”, “compulsive”, “excessive”, and “at risk” (Griffiths, 2014).</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essential features of “pathological gambling” are seen as (a) a continuous or periodic loss of control over gambling; (b) a progression, in gambling frequency and amounts wagered, in the preoccupation with gambling and in obtaining monies with which to gamble; and (c) a continuation of gambling involvement despite adverse consequences (Rosenthal &amp; Lesieur, 2007).</a:t>
            </a:r>
          </a:p>
          <a:p>
            <a:endParaRPr lang="en-US" dirty="0"/>
          </a:p>
        </p:txBody>
      </p:sp>
    </p:spTree>
    <p:extLst>
      <p:ext uri="{BB962C8B-B14F-4D97-AF65-F5344CB8AC3E}">
        <p14:creationId xmlns:p14="http://schemas.microsoft.com/office/powerpoint/2010/main" val="3301632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1DCE-7FF4-4221-67B8-CBC55FEE3E05}"/>
              </a:ext>
            </a:extLst>
          </p:cNvPr>
          <p:cNvSpPr>
            <a:spLocks noGrp="1"/>
          </p:cNvSpPr>
          <p:nvPr>
            <p:ph type="title"/>
          </p:nvPr>
        </p:nvSpPr>
        <p:spPr/>
        <p:txBody>
          <a:bodyPr/>
          <a:lstStyle/>
          <a:p>
            <a:r>
              <a:rPr lang="en-US" dirty="0"/>
              <a:t>Conceptualizing the problem</a:t>
            </a:r>
          </a:p>
        </p:txBody>
      </p:sp>
      <p:sp>
        <p:nvSpPr>
          <p:cNvPr id="3" name="Text Placeholder 2">
            <a:extLst>
              <a:ext uri="{FF2B5EF4-FFF2-40B4-BE49-F238E27FC236}">
                <a16:creationId xmlns:a16="http://schemas.microsoft.com/office/drawing/2014/main" id="{41AE3D96-67EC-8764-8F04-2A9D14A98F85}"/>
              </a:ext>
            </a:extLst>
          </p:cNvPr>
          <p:cNvSpPr>
            <a:spLocks noGrp="1"/>
          </p:cNvSpPr>
          <p:nvPr>
            <p:ph type="body" idx="1"/>
          </p:nvPr>
        </p:nvSpPr>
        <p:spPr/>
        <p:txBody>
          <a:bodyPr/>
          <a:lstStyle/>
          <a:p>
            <a:r>
              <a:rPr lang="en-US" sz="2000" kern="100" dirty="0">
                <a:latin typeface="Aptos" panose="020B0004020202020204" pitchFamily="34" charset="0"/>
                <a:ea typeface="Aptos" panose="020B0004020202020204" pitchFamily="34" charset="0"/>
                <a:cs typeface="Times New Roman" panose="02020603050405020304" pitchFamily="18" charset="0"/>
              </a:rPr>
              <a:t>When training therapists we understand that conceptualization must come before treatment planning.</a:t>
            </a:r>
          </a:p>
          <a:p>
            <a:r>
              <a:rPr lang="en-US" sz="2000" kern="100" dirty="0">
                <a:latin typeface="Aptos" panose="020B0004020202020204" pitchFamily="34" charset="0"/>
                <a:ea typeface="Aptos" panose="020B0004020202020204" pitchFamily="34" charset="0"/>
                <a:cs typeface="Times New Roman" panose="02020603050405020304" pitchFamily="18" charset="0"/>
              </a:rPr>
              <a:t>We collect data: Clinical Assessment</a:t>
            </a:r>
          </a:p>
          <a:p>
            <a:r>
              <a:rPr lang="en-US" sz="2000" kern="100" dirty="0">
                <a:latin typeface="Aptos" panose="020B0004020202020204" pitchFamily="34" charset="0"/>
                <a:ea typeface="Aptos" panose="020B0004020202020204" pitchFamily="34" charset="0"/>
                <a:cs typeface="Times New Roman" panose="02020603050405020304" pitchFamily="18" charset="0"/>
              </a:rPr>
              <a:t>We conceptualize from within a theoretical orientation.  </a:t>
            </a:r>
          </a:p>
          <a:p>
            <a:r>
              <a:rPr lang="en-US" sz="2000" kern="100" dirty="0">
                <a:latin typeface="Aptos" panose="020B0004020202020204" pitchFamily="34" charset="0"/>
                <a:ea typeface="Aptos" panose="020B0004020202020204" pitchFamily="34" charset="0"/>
                <a:cs typeface="Times New Roman" panose="02020603050405020304" pitchFamily="18" charset="0"/>
              </a:rPr>
              <a:t>When we interpret the results of a research study we use a theoretical framework. </a:t>
            </a:r>
          </a:p>
          <a:p>
            <a:r>
              <a:rPr lang="en-US" sz="2000" kern="100" dirty="0">
                <a:latin typeface="Aptos" panose="020B0004020202020204" pitchFamily="34" charset="0"/>
                <a:ea typeface="Aptos" panose="020B0004020202020204" pitchFamily="34" charset="0"/>
                <a:cs typeface="Times New Roman" panose="02020603050405020304" pitchFamily="18" charset="0"/>
              </a:rPr>
              <a:t>These are most often</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based in dominant culture Euro-American </a:t>
            </a:r>
            <a:r>
              <a:rPr lang="en-US" sz="2000" kern="100" dirty="0">
                <a:latin typeface="Aptos" panose="020B0004020202020204" pitchFamily="34" charset="0"/>
                <a:ea typeface="Aptos" panose="020B0004020202020204" pitchFamily="34" charset="0"/>
                <a:cs typeface="Times New Roman" panose="02020603050405020304" pitchFamily="18" charset="0"/>
              </a:rPr>
              <a:t>based</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theories.</a:t>
            </a:r>
            <a:r>
              <a:rPr lang="en-US" sz="2000" kern="100" dirty="0">
                <a:latin typeface="Aptos" panose="020B0004020202020204" pitchFamily="34" charset="0"/>
                <a:ea typeface="Aptos" panose="020B0004020202020204" pitchFamily="34" charset="0"/>
                <a:cs typeface="Times New Roman" panose="02020603050405020304" pitchFamily="18" charset="0"/>
              </a:rPr>
              <a:t> </a:t>
            </a:r>
          </a:p>
          <a:p>
            <a:r>
              <a:rPr lang="en-US" sz="2000" kern="100" dirty="0">
                <a:effectLst/>
                <a:latin typeface="Aptos" panose="020B0004020202020204" pitchFamily="34" charset="0"/>
                <a:ea typeface="Aptos" panose="020B0004020202020204" pitchFamily="34" charset="0"/>
                <a:cs typeface="Times New Roman" panose="02020603050405020304" pitchFamily="18" charset="0"/>
              </a:rPr>
              <a:t>Individual vs. collective perspectives </a:t>
            </a:r>
          </a:p>
          <a:p>
            <a:endParaRPr lang="en-US" dirty="0"/>
          </a:p>
        </p:txBody>
      </p:sp>
    </p:spTree>
    <p:extLst>
      <p:ext uri="{BB962C8B-B14F-4D97-AF65-F5344CB8AC3E}">
        <p14:creationId xmlns:p14="http://schemas.microsoft.com/office/powerpoint/2010/main" val="1534141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6E5E5-1F5B-845A-98D2-15F128C3EA25}"/>
              </a:ext>
            </a:extLst>
          </p:cNvPr>
          <p:cNvSpPr>
            <a:spLocks noGrp="1"/>
          </p:cNvSpPr>
          <p:nvPr>
            <p:ph type="title"/>
          </p:nvPr>
        </p:nvSpPr>
        <p:spPr/>
        <p:txBody>
          <a:bodyPr/>
          <a:lstStyle/>
          <a:p>
            <a:r>
              <a:rPr lang="en-US" dirty="0"/>
              <a:t>The BIG DIVIDE</a:t>
            </a:r>
          </a:p>
        </p:txBody>
      </p:sp>
      <p:sp>
        <p:nvSpPr>
          <p:cNvPr id="3" name="Text Placeholder 2">
            <a:extLst>
              <a:ext uri="{FF2B5EF4-FFF2-40B4-BE49-F238E27FC236}">
                <a16:creationId xmlns:a16="http://schemas.microsoft.com/office/drawing/2014/main" id="{4A2051DE-BC57-F2CA-8B0D-F12CA24E51AE}"/>
              </a:ext>
            </a:extLst>
          </p:cNvPr>
          <p:cNvSpPr>
            <a:spLocks noGrp="1"/>
          </p:cNvSpPr>
          <p:nvPr>
            <p:ph type="body" idx="1"/>
          </p:nvPr>
        </p:nvSpPr>
        <p:spPr/>
        <p:txBody>
          <a:bodyPr/>
          <a:lstStyle/>
          <a:p>
            <a:pPr marL="114300" indent="0">
              <a:buNone/>
            </a:pPr>
            <a:r>
              <a:rPr lang="en-US" dirty="0"/>
              <a:t>Philosophical Underpinnings of Counseling Theories  </a:t>
            </a:r>
          </a:p>
        </p:txBody>
      </p:sp>
      <p:graphicFrame>
        <p:nvGraphicFramePr>
          <p:cNvPr id="4" name="Table 3">
            <a:extLst>
              <a:ext uri="{FF2B5EF4-FFF2-40B4-BE49-F238E27FC236}">
                <a16:creationId xmlns:a16="http://schemas.microsoft.com/office/drawing/2014/main" id="{112303BA-F392-808A-9246-CC3C6998FDED}"/>
              </a:ext>
            </a:extLst>
          </p:cNvPr>
          <p:cNvGraphicFramePr>
            <a:graphicFrameLocks noGrp="1"/>
          </p:cNvGraphicFramePr>
          <p:nvPr>
            <p:extLst>
              <p:ext uri="{D42A27DB-BD31-4B8C-83A1-F6EECF244321}">
                <p14:modId xmlns:p14="http://schemas.microsoft.com/office/powerpoint/2010/main" val="327807061"/>
              </p:ext>
            </p:extLst>
          </p:nvPr>
        </p:nvGraphicFramePr>
        <p:xfrm>
          <a:off x="1430694" y="2423367"/>
          <a:ext cx="6096000" cy="1925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990252397"/>
                    </a:ext>
                  </a:extLst>
                </a:gridCol>
                <a:gridCol w="3048000">
                  <a:extLst>
                    <a:ext uri="{9D8B030D-6E8A-4147-A177-3AD203B41FA5}">
                      <a16:colId xmlns:a16="http://schemas.microsoft.com/office/drawing/2014/main" val="164395022"/>
                    </a:ext>
                  </a:extLst>
                </a:gridCol>
              </a:tblGrid>
              <a:tr h="370840">
                <a:tc>
                  <a:txBody>
                    <a:bodyPr/>
                    <a:lstStyle/>
                    <a:p>
                      <a:r>
                        <a:rPr lang="en-US" dirty="0"/>
                        <a:t>Modern (medical model)</a:t>
                      </a:r>
                    </a:p>
                  </a:txBody>
                  <a:tcPr/>
                </a:tc>
                <a:tc>
                  <a:txBody>
                    <a:bodyPr/>
                    <a:lstStyle/>
                    <a:p>
                      <a:r>
                        <a:rPr lang="en-US" dirty="0"/>
                        <a:t>Post-Modern  (cultural relational model)</a:t>
                      </a:r>
                    </a:p>
                  </a:txBody>
                  <a:tcPr/>
                </a:tc>
                <a:extLst>
                  <a:ext uri="{0D108BD9-81ED-4DB2-BD59-A6C34878D82A}">
                    <a16:rowId xmlns:a16="http://schemas.microsoft.com/office/drawing/2014/main" val="385026083"/>
                  </a:ext>
                </a:extLst>
              </a:tr>
              <a:tr h="370840">
                <a:tc>
                  <a:txBody>
                    <a:bodyPr/>
                    <a:lstStyle/>
                    <a:p>
                      <a:r>
                        <a:rPr lang="en-US" dirty="0"/>
                        <a:t>Truth is absolute </a:t>
                      </a:r>
                    </a:p>
                  </a:txBody>
                  <a:tcPr/>
                </a:tc>
                <a:tc>
                  <a:txBody>
                    <a:bodyPr/>
                    <a:lstStyle/>
                    <a:p>
                      <a:r>
                        <a:rPr lang="en-US" dirty="0"/>
                        <a:t>Truth is contextual</a:t>
                      </a:r>
                    </a:p>
                  </a:txBody>
                  <a:tcPr/>
                </a:tc>
                <a:extLst>
                  <a:ext uri="{0D108BD9-81ED-4DB2-BD59-A6C34878D82A}">
                    <a16:rowId xmlns:a16="http://schemas.microsoft.com/office/drawing/2014/main" val="255479868"/>
                  </a:ext>
                </a:extLst>
              </a:tr>
              <a:tr h="370840">
                <a:tc>
                  <a:txBody>
                    <a:bodyPr/>
                    <a:lstStyle/>
                    <a:p>
                      <a:r>
                        <a:rPr lang="en-US" dirty="0"/>
                        <a:t>One truth to be known</a:t>
                      </a:r>
                    </a:p>
                  </a:txBody>
                  <a:tcPr/>
                </a:tc>
                <a:tc>
                  <a:txBody>
                    <a:bodyPr/>
                    <a:lstStyle/>
                    <a:p>
                      <a:r>
                        <a:rPr lang="en-US" dirty="0"/>
                        <a:t>Many truths and perspectives to be known</a:t>
                      </a:r>
                    </a:p>
                  </a:txBody>
                  <a:tcPr/>
                </a:tc>
                <a:extLst>
                  <a:ext uri="{0D108BD9-81ED-4DB2-BD59-A6C34878D82A}">
                    <a16:rowId xmlns:a16="http://schemas.microsoft.com/office/drawing/2014/main" val="4186457776"/>
                  </a:ext>
                </a:extLst>
              </a:tr>
              <a:tr h="370840">
                <a:tc>
                  <a:txBody>
                    <a:bodyPr/>
                    <a:lstStyle/>
                    <a:p>
                      <a:r>
                        <a:rPr lang="en-US" dirty="0"/>
                        <a:t>There is one path to the top of the mountain.</a:t>
                      </a:r>
                    </a:p>
                  </a:txBody>
                  <a:tcPr/>
                </a:tc>
                <a:tc>
                  <a:txBody>
                    <a:bodyPr/>
                    <a:lstStyle/>
                    <a:p>
                      <a:r>
                        <a:rPr lang="en-US" dirty="0"/>
                        <a:t>There are many paths to the top of the mountain. </a:t>
                      </a:r>
                    </a:p>
                  </a:txBody>
                  <a:tcPr/>
                </a:tc>
                <a:extLst>
                  <a:ext uri="{0D108BD9-81ED-4DB2-BD59-A6C34878D82A}">
                    <a16:rowId xmlns:a16="http://schemas.microsoft.com/office/drawing/2014/main" val="70974806"/>
                  </a:ext>
                </a:extLst>
              </a:tr>
            </a:tbl>
          </a:graphicData>
        </a:graphic>
      </p:graphicFrame>
      <p:sp>
        <p:nvSpPr>
          <p:cNvPr id="7" name="TextBox 6">
            <a:extLst>
              <a:ext uri="{FF2B5EF4-FFF2-40B4-BE49-F238E27FC236}">
                <a16:creationId xmlns:a16="http://schemas.microsoft.com/office/drawing/2014/main" id="{E0BE782A-4118-521B-DA7A-168BB10128C6}"/>
              </a:ext>
            </a:extLst>
          </p:cNvPr>
          <p:cNvSpPr txBox="1"/>
          <p:nvPr/>
        </p:nvSpPr>
        <p:spPr>
          <a:xfrm>
            <a:off x="1430693" y="4745421"/>
            <a:ext cx="6210327" cy="307777"/>
          </a:xfrm>
          <a:prstGeom prst="rect">
            <a:avLst/>
          </a:prstGeom>
          <a:noFill/>
        </p:spPr>
        <p:txBody>
          <a:bodyPr wrap="square" rtlCol="0">
            <a:spAutoFit/>
          </a:bodyPr>
          <a:lstStyle/>
          <a:p>
            <a:r>
              <a:rPr lang="en-US" dirty="0"/>
              <a:t>                      Individual 		     Collective </a:t>
            </a:r>
          </a:p>
        </p:txBody>
      </p:sp>
    </p:spTree>
    <p:extLst>
      <p:ext uri="{BB962C8B-B14F-4D97-AF65-F5344CB8AC3E}">
        <p14:creationId xmlns:p14="http://schemas.microsoft.com/office/powerpoint/2010/main" val="2837619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07DD-BD1C-0C30-6B1E-27F9031D3DAF}"/>
              </a:ext>
            </a:extLst>
          </p:cNvPr>
          <p:cNvSpPr>
            <a:spLocks noGrp="1"/>
          </p:cNvSpPr>
          <p:nvPr>
            <p:ph type="title"/>
          </p:nvPr>
        </p:nvSpPr>
        <p:spPr/>
        <p:txBody>
          <a:bodyPr/>
          <a:lstStyle/>
          <a:p>
            <a:r>
              <a:rPr lang="en-US" dirty="0"/>
              <a:t>ACA Multicultural and Social Justice Counseling Competencies</a:t>
            </a:r>
          </a:p>
        </p:txBody>
      </p:sp>
      <p:sp>
        <p:nvSpPr>
          <p:cNvPr id="3" name="Text Placeholder 2">
            <a:extLst>
              <a:ext uri="{FF2B5EF4-FFF2-40B4-BE49-F238E27FC236}">
                <a16:creationId xmlns:a16="http://schemas.microsoft.com/office/drawing/2014/main" id="{9533E52F-4404-9588-2284-3CF09F1F82AC}"/>
              </a:ext>
            </a:extLst>
          </p:cNvPr>
          <p:cNvSpPr>
            <a:spLocks noGrp="1"/>
          </p:cNvSpPr>
          <p:nvPr>
            <p:ph type="body" idx="1"/>
          </p:nvPr>
        </p:nvSpPr>
        <p:spPr>
          <a:xfrm>
            <a:off x="457200" y="1219200"/>
            <a:ext cx="8229600" cy="5562600"/>
          </a:xfrm>
        </p:spPr>
        <p:txBody>
          <a:bodyPr/>
          <a:lstStyle/>
          <a:p>
            <a:pPr marL="0" lvl="0" indent="0" algn="l" rtl="0">
              <a:spcBef>
                <a:spcPts val="0"/>
              </a:spcBef>
              <a:spcAft>
                <a:spcPts val="0"/>
              </a:spcAft>
              <a:buSzPts val="2800"/>
              <a:buFont typeface="Gill Sans"/>
              <a:buNone/>
            </a:pPr>
            <a:r>
              <a:rPr lang="en-US" dirty="0"/>
              <a:t>4 Developmental Domains-</a:t>
            </a:r>
          </a:p>
          <a:p>
            <a:pPr marL="0" lvl="0" indent="0" algn="l" rtl="0">
              <a:spcBef>
                <a:spcPts val="0"/>
              </a:spcBef>
              <a:spcAft>
                <a:spcPts val="0"/>
              </a:spcAft>
              <a:buSzPts val="2800"/>
              <a:buFont typeface="Gill Sans"/>
              <a:buNone/>
            </a:pPr>
            <a:r>
              <a:rPr lang="en-US" dirty="0"/>
              <a:t>Attitudes/ Beliefs, Knowledge, Skills and Awareness</a:t>
            </a:r>
          </a:p>
          <a:p>
            <a:pPr marL="0" lvl="0" indent="0" algn="l" rtl="0">
              <a:spcBef>
                <a:spcPts val="560"/>
              </a:spcBef>
              <a:spcAft>
                <a:spcPts val="0"/>
              </a:spcAft>
              <a:buSzPts val="2800"/>
              <a:buFont typeface="Gill Sans"/>
              <a:buNone/>
            </a:pPr>
            <a:endParaRPr lang="en-US" dirty="0"/>
          </a:p>
          <a:p>
            <a:pPr marL="342900" lvl="0" indent="-342900" algn="l" rtl="0">
              <a:spcBef>
                <a:spcPts val="560"/>
              </a:spcBef>
              <a:spcAft>
                <a:spcPts val="0"/>
              </a:spcAft>
              <a:buSzPts val="2800"/>
              <a:buFont typeface="Gill Sans"/>
              <a:buChar char="•"/>
            </a:pPr>
            <a:r>
              <a:rPr lang="en-US" b="1" dirty="0"/>
              <a:t>Counselor self-awareness</a:t>
            </a:r>
            <a:endParaRPr lang="en-US" dirty="0"/>
          </a:p>
          <a:p>
            <a:pPr marL="342900" lvl="0" indent="-342900" algn="l" rtl="0">
              <a:spcBef>
                <a:spcPts val="560"/>
              </a:spcBef>
              <a:spcAft>
                <a:spcPts val="0"/>
              </a:spcAft>
              <a:buSzPts val="2800"/>
              <a:buFont typeface="Gill Sans"/>
              <a:buChar char="•"/>
            </a:pPr>
            <a:r>
              <a:rPr lang="en-US" b="1" dirty="0"/>
              <a:t>Client world-view</a:t>
            </a:r>
            <a:endParaRPr lang="en-US" dirty="0"/>
          </a:p>
          <a:p>
            <a:pPr marL="342900" lvl="0" indent="-342900" algn="l" rtl="0">
              <a:spcBef>
                <a:spcPts val="560"/>
              </a:spcBef>
              <a:spcAft>
                <a:spcPts val="0"/>
              </a:spcAft>
              <a:buSzPts val="2800"/>
              <a:buFont typeface="Gill Sans"/>
              <a:buChar char="•"/>
            </a:pPr>
            <a:r>
              <a:rPr lang="en-US" b="1" dirty="0"/>
              <a:t>Counseling relationship</a:t>
            </a:r>
            <a:endParaRPr lang="en-US" dirty="0"/>
          </a:p>
          <a:p>
            <a:pPr marL="342900" lvl="0" indent="-342900" algn="l" rtl="0">
              <a:spcBef>
                <a:spcPts val="560"/>
              </a:spcBef>
              <a:spcAft>
                <a:spcPts val="0"/>
              </a:spcAft>
              <a:buSzPts val="2800"/>
              <a:buFont typeface="Gill Sans"/>
              <a:buChar char="•"/>
            </a:pPr>
            <a:r>
              <a:rPr lang="en-US" b="1" dirty="0"/>
              <a:t>Counseling and advocacy interventions</a:t>
            </a:r>
          </a:p>
          <a:p>
            <a:pPr marL="342900" lvl="0" indent="-342900" algn="l" rtl="0">
              <a:spcBef>
                <a:spcPts val="560"/>
              </a:spcBef>
              <a:spcAft>
                <a:spcPts val="0"/>
              </a:spcAft>
              <a:buSzPts val="2800"/>
              <a:buFont typeface="Gill Sans"/>
              <a:buChar char="•"/>
            </a:pPr>
            <a:endParaRPr lang="en-US" b="1" dirty="0"/>
          </a:p>
          <a:p>
            <a:pPr marL="0" lvl="0" indent="0" algn="l" rtl="0">
              <a:spcBef>
                <a:spcPts val="560"/>
              </a:spcBef>
              <a:spcAft>
                <a:spcPts val="0"/>
              </a:spcAft>
              <a:buSzPts val="2800"/>
              <a:buNone/>
            </a:pPr>
            <a:r>
              <a:rPr lang="en-US" b="1" dirty="0">
                <a:hlinkClick r:id="rId2"/>
              </a:rPr>
              <a:t>ACA MSJCC</a:t>
            </a:r>
            <a:endParaRPr lang="en-US" b="1" dirty="0"/>
          </a:p>
          <a:p>
            <a:pPr marL="0" lvl="0" indent="0" algn="l" rtl="0">
              <a:spcBef>
                <a:spcPts val="560"/>
              </a:spcBef>
              <a:spcAft>
                <a:spcPts val="0"/>
              </a:spcAft>
              <a:buSzPts val="2800"/>
              <a:buNone/>
            </a:pPr>
            <a:endParaRPr lang="en-US" b="1" dirty="0"/>
          </a:p>
          <a:p>
            <a:pPr marL="0" indent="0">
              <a:spcBef>
                <a:spcPts val="560"/>
              </a:spcBef>
              <a:buSzPts val="2800"/>
              <a:buNone/>
            </a:pPr>
            <a:r>
              <a:rPr lang="en-US" sz="1400" u="sng" dirty="0">
                <a:solidFill>
                  <a:schemeClr val="hlink"/>
                </a:solidFill>
                <a:hlinkClick r:id="rId2"/>
              </a:rPr>
              <a:t>https://www.counseling.org/docs/default-source/competencies/multicultural-and-social-justice-counseling-competencies.pdf?sfvrsn=20</a:t>
            </a:r>
            <a:endParaRPr lang="en-US" sz="1400" dirty="0"/>
          </a:p>
          <a:p>
            <a:endParaRPr lang="en-US" dirty="0"/>
          </a:p>
        </p:txBody>
      </p:sp>
    </p:spTree>
    <p:extLst>
      <p:ext uri="{BB962C8B-B14F-4D97-AF65-F5344CB8AC3E}">
        <p14:creationId xmlns:p14="http://schemas.microsoft.com/office/powerpoint/2010/main" val="3692746980"/>
      </p:ext>
    </p:extLst>
  </p:cSld>
  <p:clrMapOvr>
    <a:masterClrMapping/>
  </p:clrMapOvr>
</p:sld>
</file>

<file path=ppt/theme/theme1.xml><?xml version="1.0" encoding="utf-8"?>
<a:theme xmlns:a="http://schemas.openxmlformats.org/drawingml/2006/main" name="10238373">
  <a:themeElements>
    <a:clrScheme name="Presentation on product or service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16775</TotalTime>
  <Words>4263</Words>
  <Application>Microsoft Office PowerPoint</Application>
  <PresentationFormat>On-screen Show (4:3)</PresentationFormat>
  <Paragraphs>442</Paragraphs>
  <Slides>45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Gill Sans</vt:lpstr>
      <vt:lpstr>Arial</vt:lpstr>
      <vt:lpstr>Times New Roman</vt:lpstr>
      <vt:lpstr>Calibri</vt:lpstr>
      <vt:lpstr>Aptos</vt:lpstr>
      <vt:lpstr>10238373</vt:lpstr>
      <vt:lpstr>          Healing the Spirit of Addiction   Addressing Historical Trauma and Indigenous Cultural Perspectives of Addiction Treatment     Tonya Elliott  Ph.D. LMFT University of Louisiana Monroe</vt:lpstr>
      <vt:lpstr> Land Acknowledgment for Sandia Pueblo </vt:lpstr>
      <vt:lpstr>Agenda </vt:lpstr>
      <vt:lpstr>My cultural mentors and our community: </vt:lpstr>
      <vt:lpstr>Sonia &amp; Barbara</vt:lpstr>
      <vt:lpstr>  Problem Gambling    </vt:lpstr>
      <vt:lpstr>Conceptualizing the problem</vt:lpstr>
      <vt:lpstr>The BIG DIVIDE</vt:lpstr>
      <vt:lpstr>ACA Multicultural and Social Justice Counseling Competencies</vt:lpstr>
      <vt:lpstr>Cultural Relational  Conceptualization</vt:lpstr>
      <vt:lpstr>Fundamental Differences in Stage Model Collective vs Individual Identity</vt:lpstr>
      <vt:lpstr>Problems with Dominant Culture Theories </vt:lpstr>
      <vt:lpstr>Historical Trauma </vt:lpstr>
      <vt:lpstr>Understanding Genocide  </vt:lpstr>
      <vt:lpstr>Psychology of Genocide</vt:lpstr>
      <vt:lpstr>Collective Dehumanization</vt:lpstr>
      <vt:lpstr>Cultural Destruction</vt:lpstr>
      <vt:lpstr>Historical Trauma Response </vt:lpstr>
      <vt:lpstr>Epigenetics </vt:lpstr>
      <vt:lpstr>Epigenetics and Addiction Vulnerability</vt:lpstr>
      <vt:lpstr>Epigenetics: A Trauma Informed Perspective  </vt:lpstr>
      <vt:lpstr>This Means… </vt:lpstr>
      <vt:lpstr>This also means…</vt:lpstr>
      <vt:lpstr>      How do we reverse Epigenetic Markers?</vt:lpstr>
      <vt:lpstr> Healing Historical Trauma </vt:lpstr>
      <vt:lpstr>Restoring Collective Identity</vt:lpstr>
      <vt:lpstr>Quote from Dr. Ruby Gibson</vt:lpstr>
      <vt:lpstr>Researched Methods of Culturally Competent and Trauma Informed Healing  for Native people</vt:lpstr>
      <vt:lpstr>What do these  methods have in common?</vt:lpstr>
      <vt:lpstr>What do these  methods have in common? Ceremony.</vt:lpstr>
      <vt:lpstr>Dr. Duran’s Soul Healing Work</vt:lpstr>
      <vt:lpstr> Healing Soul Wounding</vt:lpstr>
      <vt:lpstr>Healing the Soul Wound </vt:lpstr>
      <vt:lpstr>    Dr. Gibsons Somatic Archaeology  Work </vt:lpstr>
      <vt:lpstr>Somatic Storykeeping  </vt:lpstr>
      <vt:lpstr>Do not to be afraid of your story</vt:lpstr>
      <vt:lpstr>5 steps of Somatic Archeology</vt:lpstr>
      <vt:lpstr>Drum Assisted Recovery </vt:lpstr>
      <vt:lpstr>Healing the Spirit of Addiction </vt:lpstr>
      <vt:lpstr>Experiential Activity</vt:lpstr>
      <vt:lpstr>Questions/Reflections </vt:lpstr>
      <vt:lpstr>My contact info.</vt:lpstr>
      <vt:lpstr>References and Resources </vt:lpstr>
      <vt:lpstr>References Cont.</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Competency in Clinical Supervision: An Experiential Cultural Immersion Workshop for Seasoned Clinical Supervisors   Tonya Elliott-Walker LMFT (#43311) PhD ABD</dc:title>
  <dc:creator>Tonya Elliott</dc:creator>
  <cp:lastModifiedBy>tonya elliott</cp:lastModifiedBy>
  <cp:revision>88</cp:revision>
  <dcterms:modified xsi:type="dcterms:W3CDTF">2025-03-05T13:16:39Z</dcterms:modified>
</cp:coreProperties>
</file>