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embeddedFontLst>
    <p:embeddedFont>
      <p:font typeface="Corbel"/>
      <p:regular r:id="rId13"/>
      <p:bold r:id="rId14"/>
      <p:italic r:id="rId15"/>
      <p:boldItalic r:id="rId16"/>
    </p:embeddedFont>
    <p:embeddedFont>
      <p:font typeface="Dancing Script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9" roundtripDataSignature="AMtx7mjkJFZGYTgalCyquwjPGCECUqJ3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Corbel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Corbel-italic.fntdata"/><Relationship Id="rId14" Type="http://schemas.openxmlformats.org/officeDocument/2006/relationships/font" Target="fonts/Corbel-bold.fntdata"/><Relationship Id="rId17" Type="http://schemas.openxmlformats.org/officeDocument/2006/relationships/font" Target="fonts/DancingScript-regular.fntdata"/><Relationship Id="rId16" Type="http://schemas.openxmlformats.org/officeDocument/2006/relationships/font" Target="fonts/Corbel-boldItalic.fntdata"/><Relationship Id="rId5" Type="http://schemas.openxmlformats.org/officeDocument/2006/relationships/slide" Target="slides/slide1.xml"/><Relationship Id="rId19" Type="http://customschemas.google.com/relationships/presentationmetadata" Target="metadata"/><Relationship Id="rId6" Type="http://schemas.openxmlformats.org/officeDocument/2006/relationships/slide" Target="slides/slide2.xml"/><Relationship Id="rId18" Type="http://schemas.openxmlformats.org/officeDocument/2006/relationships/font" Target="fonts/DancingScript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bf82e4769a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bf82e4769a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bf82e4769a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bf82e4769a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bf82e4769a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bf82e4769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d94ada119b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d94ada119b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d94ada119b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d94ada119b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d94ada119b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d94ada119b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2" name="Google Shape;12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985a49ba39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g2985a49ba39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3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3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41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3"/>
          <p:cNvSpPr txBox="1"/>
          <p:nvPr>
            <p:ph type="ctrTitle"/>
          </p:nvPr>
        </p:nvSpPr>
        <p:spPr>
          <a:xfrm>
            <a:off x="1069848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Corbel"/>
              <a:buNone/>
              <a:defRPr sz="59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" type="subTitle"/>
          </p:nvPr>
        </p:nvSpPr>
        <p:spPr>
          <a:xfrm>
            <a:off x="1100015" y="4670246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D7F0F6"/>
                </a:solidFill>
              </a:defRPr>
            </a:lvl1pPr>
            <a:lvl2pPr lvl="1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8" name="Google Shape;18;p13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2"/>
          <p:cNvSpPr txBox="1"/>
          <p:nvPr>
            <p:ph idx="1" type="body"/>
          </p:nvPr>
        </p:nvSpPr>
        <p:spPr>
          <a:xfrm rot="5400000">
            <a:off x="4966548" y="-233172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75" name="Google Shape;75;p22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/>
          <p:nvPr>
            <p:ph type="title"/>
          </p:nvPr>
        </p:nvSpPr>
        <p:spPr>
          <a:xfrm rot="5400000">
            <a:off x="-685800" y="2057400"/>
            <a:ext cx="49530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3"/>
          <p:cNvSpPr txBox="1"/>
          <p:nvPr>
            <p:ph idx="1" type="body"/>
          </p:nvPr>
        </p:nvSpPr>
        <p:spPr>
          <a:xfrm rot="5400000">
            <a:off x="4965192" y="-228600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81" name="Google Shape;81;p23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3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3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/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b="0"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1"/>
          <p:cNvSpPr/>
          <p:nvPr>
            <p:ph idx="2" type="pic"/>
          </p:nvPr>
        </p:nvSpPr>
        <p:spPr>
          <a:xfrm>
            <a:off x="3570644" y="767419"/>
            <a:ext cx="8115230" cy="533095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" name="Google Shape;24;p21"/>
          <p:cNvSpPr txBox="1"/>
          <p:nvPr>
            <p:ph idx="1" type="body"/>
          </p:nvPr>
        </p:nvSpPr>
        <p:spPr>
          <a:xfrm>
            <a:off x="256032" y="3493008"/>
            <a:ext cx="2834640" cy="232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25" name="Google Shape;25;p21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1"/>
          <p:cNvSpPr txBox="1"/>
          <p:nvPr>
            <p:ph idx="11" type="ftr"/>
          </p:nvPr>
        </p:nvSpPr>
        <p:spPr>
          <a:xfrm>
            <a:off x="3499101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1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/>
          <p:nvPr>
            <p:ph type="title"/>
          </p:nvPr>
        </p:nvSpPr>
        <p:spPr>
          <a:xfrm>
            <a:off x="3867912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900"/>
              <a:buFont typeface="Corbel"/>
              <a:buNone/>
              <a:defRPr b="0" sz="5900">
                <a:solidFill>
                  <a:srgbClr val="59595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4"/>
          <p:cNvSpPr txBox="1"/>
          <p:nvPr>
            <p:ph idx="1" type="body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14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4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5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1" type="body"/>
          </p:nvPr>
        </p:nvSpPr>
        <p:spPr>
          <a:xfrm>
            <a:off x="3867912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37" name="Google Shape;37;p15"/>
          <p:cNvSpPr txBox="1"/>
          <p:nvPr>
            <p:ph idx="2" type="body"/>
          </p:nvPr>
        </p:nvSpPr>
        <p:spPr>
          <a:xfrm>
            <a:off x="7818120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38" name="Google Shape;38;p15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1" type="body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6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7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7"/>
          <p:cNvSpPr txBox="1"/>
          <p:nvPr>
            <p:ph idx="1" type="body"/>
          </p:nvPr>
        </p:nvSpPr>
        <p:spPr>
          <a:xfrm>
            <a:off x="3867912" y="1023586"/>
            <a:ext cx="3474720" cy="807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17"/>
          <p:cNvSpPr txBox="1"/>
          <p:nvPr>
            <p:ph idx="2" type="body"/>
          </p:nvPr>
        </p:nvSpPr>
        <p:spPr>
          <a:xfrm>
            <a:off x="3867912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51" name="Google Shape;51;p17"/>
          <p:cNvSpPr txBox="1"/>
          <p:nvPr>
            <p:ph idx="3" type="body"/>
          </p:nvPr>
        </p:nvSpPr>
        <p:spPr>
          <a:xfrm>
            <a:off x="7818463" y="1023586"/>
            <a:ext cx="3474720" cy="8131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17"/>
          <p:cNvSpPr txBox="1"/>
          <p:nvPr>
            <p:ph idx="4" type="body"/>
          </p:nvPr>
        </p:nvSpPr>
        <p:spPr>
          <a:xfrm>
            <a:off x="7818463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53" name="Google Shape;53;p17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7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7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8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8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9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/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b="0"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" type="body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68" name="Google Shape;68;p20"/>
          <p:cNvSpPr txBox="1"/>
          <p:nvPr>
            <p:ph idx="2" type="body"/>
          </p:nvPr>
        </p:nvSpPr>
        <p:spPr>
          <a:xfrm>
            <a:off x="256032" y="3494176"/>
            <a:ext cx="2834640" cy="2321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0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2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 b="0" i="0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2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41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12"/>
          <p:cNvSpPr txBox="1"/>
          <p:nvPr>
            <p:ph idx="1" type="body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1" name="Google Shape;11;p12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icrg.org/events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bf82e4769a_0_21"/>
          <p:cNvSpPr txBox="1"/>
          <p:nvPr>
            <p:ph type="ctrTitle"/>
          </p:nvPr>
        </p:nvSpPr>
        <p:spPr>
          <a:xfrm>
            <a:off x="1069848" y="2060448"/>
            <a:ext cx="7315200" cy="3255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n-US"/>
              <a:t>Gambling Addiction:</a:t>
            </a:r>
            <a:r>
              <a:rPr lang="en-US"/>
              <a:t> Trends in Treatment,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Public Health, and Gambling</a:t>
            </a:r>
            <a:endParaRPr/>
          </a:p>
        </p:txBody>
      </p:sp>
      <p:pic>
        <p:nvPicPr>
          <p:cNvPr id="89" name="Google Shape;89;g2bf82e4769a_0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7448" y="2109550"/>
            <a:ext cx="3502152" cy="382306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g2bf82e4769a_0_21"/>
          <p:cNvSpPr txBox="1"/>
          <p:nvPr/>
        </p:nvSpPr>
        <p:spPr>
          <a:xfrm>
            <a:off x="737925" y="1219200"/>
            <a:ext cx="4288500" cy="9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>
                <a:solidFill>
                  <a:srgbClr val="595959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Welcome to</a:t>
            </a:r>
            <a:endParaRPr sz="5500">
              <a:solidFill>
                <a:srgbClr val="595959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g2bf82e4769a_0_14" title="SANDIAagenda2025 12-16.jpg"/>
          <p:cNvPicPr preferRelativeResize="0"/>
          <p:nvPr/>
        </p:nvPicPr>
        <p:blipFill rotWithShape="1">
          <a:blip r:embed="rId3">
            <a:alphaModFix/>
          </a:blip>
          <a:srcRect b="56544" l="31157" r="0" t="16444"/>
          <a:stretch/>
        </p:blipFill>
        <p:spPr>
          <a:xfrm>
            <a:off x="1215050" y="984000"/>
            <a:ext cx="9560651" cy="4856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g2bf82e4769a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0925" y="429125"/>
            <a:ext cx="4087624" cy="4087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2bf82e4769a_0_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2300" y="381000"/>
            <a:ext cx="7028574" cy="5638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g2d94ada119b_0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42650" y="287075"/>
            <a:ext cx="3608100" cy="360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g2d94ada119b_0_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" y="152400"/>
            <a:ext cx="7447274" cy="5885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g2d94ada119b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5775" y="398050"/>
            <a:ext cx="5777000" cy="524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g2d94ada119b_0_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-838200"/>
            <a:ext cx="4767213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g2d94ada119b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59275" y="332200"/>
            <a:ext cx="3998874" cy="5037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2d94ada119b_0_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-914400"/>
            <a:ext cx="7407357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"/>
          <p:cNvSpPr txBox="1"/>
          <p:nvPr>
            <p:ph idx="1" type="body"/>
          </p:nvPr>
        </p:nvSpPr>
        <p:spPr>
          <a:xfrm>
            <a:off x="256025" y="1344325"/>
            <a:ext cx="3071400" cy="44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i="1" lang="en-US" sz="3900">
                <a:latin typeface="Calibri"/>
                <a:ea typeface="Calibri"/>
                <a:cs typeface="Calibri"/>
                <a:sym typeface="Calibri"/>
              </a:rPr>
              <a:t>Access </a:t>
            </a:r>
            <a:endParaRPr i="1" sz="3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i="1" lang="en-US" sz="3900">
                <a:latin typeface="Calibri"/>
                <a:ea typeface="Calibri"/>
                <a:cs typeface="Calibri"/>
                <a:sym typeface="Calibri"/>
              </a:rPr>
              <a:t>Speaker Presentations </a:t>
            </a:r>
            <a:endParaRPr sz="3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"/>
          <p:cNvSpPr/>
          <p:nvPr>
            <p:ph idx="2" type="pic"/>
          </p:nvPr>
        </p:nvSpPr>
        <p:spPr>
          <a:xfrm>
            <a:off x="3570644" y="767419"/>
            <a:ext cx="8115300" cy="5331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26" name="Google Shape;126;p2"/>
          <p:cNvSpPr/>
          <p:nvPr/>
        </p:nvSpPr>
        <p:spPr>
          <a:xfrm>
            <a:off x="3582725" y="759325"/>
            <a:ext cx="8117400" cy="52725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7" name="Google Shape;127;p2"/>
          <p:cNvSpPr txBox="1"/>
          <p:nvPr/>
        </p:nvSpPr>
        <p:spPr>
          <a:xfrm>
            <a:off x="3795050" y="1887475"/>
            <a:ext cx="76665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33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https://www.icrg.org/events</a:t>
            </a:r>
            <a:endParaRPr sz="3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click on this event</a:t>
            </a:r>
            <a:endParaRPr sz="3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985a49ba39_0_12"/>
          <p:cNvSpPr txBox="1"/>
          <p:nvPr>
            <p:ph type="title"/>
          </p:nvPr>
        </p:nvSpPr>
        <p:spPr>
          <a:xfrm>
            <a:off x="3867900" y="1298450"/>
            <a:ext cx="73152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</a:pPr>
            <a:r>
              <a:rPr lang="en-US"/>
              <a:t>Continuing Ed Hours</a:t>
            </a:r>
            <a:endParaRPr/>
          </a:p>
        </p:txBody>
      </p:sp>
      <p:sp>
        <p:nvSpPr>
          <p:cNvPr id="133" name="Google Shape;133;g2985a49ba39_0_12"/>
          <p:cNvSpPr txBox="1"/>
          <p:nvPr>
            <p:ph idx="1" type="body"/>
          </p:nvPr>
        </p:nvSpPr>
        <p:spPr>
          <a:xfrm>
            <a:off x="3886200" y="2888274"/>
            <a:ext cx="7315200" cy="32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rPr lang="en-US">
                <a:highlight>
                  <a:srgbClr val="FFFF00"/>
                </a:highlight>
              </a:rPr>
              <a:t>Please fill out the emailed survey you will receive after the conference. This will expedite your CE Hours Certificate.</a:t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rPr lang="en-US">
                <a:highlight>
                  <a:srgbClr val="FF9900"/>
                </a:highlight>
              </a:rPr>
              <a:t>The process takes two to three weeks.</a:t>
            </a:r>
            <a:endParaRPr>
              <a:highlight>
                <a:srgbClr val="FF9900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Attendees will earn five CE hours approved by NBCC, NAADAC, and NASW-Florida. The ICRG is approved by the American Psychological Association to sponsor continuing education for psychologists. The ICRG maintains responsibility for this program and its content.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2023-04-26T17:05:12Z</dcterms:created>
  <dc:creator>Nicole Scott</dc:creator>
</cp:coreProperties>
</file>